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61" r:id="rId4"/>
    <p:sldId id="262" r:id="rId5"/>
    <p:sldId id="260"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2" r:id="rId2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0AD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ru-RU" smtClean="0"/>
              <a:t>Образец заголовка</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8E10EA80-69AF-41E0-A594-D88DA259D6A9}" type="datetimeFigureOut">
              <a:rPr lang="uk-UA" smtClean="0"/>
              <a:t>01.03.2014</a:t>
            </a:fld>
            <a:endParaRPr lang="uk-UA"/>
          </a:p>
        </p:txBody>
      </p:sp>
      <p:sp>
        <p:nvSpPr>
          <p:cNvPr id="8" name="Slide Number Placeholder 7"/>
          <p:cNvSpPr>
            <a:spLocks noGrp="1"/>
          </p:cNvSpPr>
          <p:nvPr>
            <p:ph type="sldNum" sz="quarter" idx="11"/>
          </p:nvPr>
        </p:nvSpPr>
        <p:spPr/>
        <p:txBody>
          <a:bodyPr/>
          <a:lstStyle/>
          <a:p>
            <a:fld id="{E587468B-28DC-482E-9AC8-B56CB6BB52B0}" type="slidenum">
              <a:rPr lang="uk-UA" smtClean="0"/>
              <a:t>‹#›</a:t>
            </a:fld>
            <a:endParaRPr lang="uk-UA"/>
          </a:p>
        </p:txBody>
      </p:sp>
      <p:sp>
        <p:nvSpPr>
          <p:cNvPr id="9" name="Footer Placeholder 8"/>
          <p:cNvSpPr>
            <a:spLocks noGrp="1"/>
          </p:cNvSpPr>
          <p:nvPr>
            <p:ph type="ftr" sz="quarter" idx="12"/>
          </p:nvPr>
        </p:nvSpPr>
        <p:spPr/>
        <p:txBody>
          <a:bodyPr/>
          <a:lstStyle/>
          <a:p>
            <a:endParaRPr lang="uk-UA"/>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E10EA80-69AF-41E0-A594-D88DA259D6A9}" type="datetimeFigureOut">
              <a:rPr lang="uk-UA" smtClean="0"/>
              <a:t>01.03.2014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587468B-28DC-482E-9AC8-B56CB6BB52B0}" type="slidenum">
              <a:rPr lang="uk-UA" smtClean="0"/>
              <a:t>‹#›</a:t>
            </a:fld>
            <a:endParaRPr lang="uk-U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E10EA80-69AF-41E0-A594-D88DA259D6A9}" type="datetimeFigureOut">
              <a:rPr lang="uk-UA" smtClean="0"/>
              <a:t>01.03.2014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587468B-28DC-482E-9AC8-B56CB6BB52B0}" type="slidenum">
              <a:rPr lang="uk-UA" smtClean="0"/>
              <a:t>‹#›</a:t>
            </a:fld>
            <a:endParaRPr lang="uk-U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Date Placeholder 8"/>
          <p:cNvSpPr>
            <a:spLocks noGrp="1"/>
          </p:cNvSpPr>
          <p:nvPr>
            <p:ph type="dt" sz="half" idx="14"/>
          </p:nvPr>
        </p:nvSpPr>
        <p:spPr/>
        <p:txBody>
          <a:bodyPr/>
          <a:lstStyle/>
          <a:p>
            <a:fld id="{8E10EA80-69AF-41E0-A594-D88DA259D6A9}" type="datetimeFigureOut">
              <a:rPr lang="uk-UA" smtClean="0"/>
              <a:t>01.03.2014</a:t>
            </a:fld>
            <a:endParaRPr lang="uk-UA"/>
          </a:p>
        </p:txBody>
      </p:sp>
      <p:sp>
        <p:nvSpPr>
          <p:cNvPr id="10" name="Slide Number Placeholder 9"/>
          <p:cNvSpPr>
            <a:spLocks noGrp="1"/>
          </p:cNvSpPr>
          <p:nvPr>
            <p:ph type="sldNum" sz="quarter" idx="15"/>
          </p:nvPr>
        </p:nvSpPr>
        <p:spPr/>
        <p:txBody>
          <a:bodyPr/>
          <a:lstStyle/>
          <a:p>
            <a:fld id="{E587468B-28DC-482E-9AC8-B56CB6BB52B0}" type="slidenum">
              <a:rPr lang="uk-UA" smtClean="0"/>
              <a:t>‹#›</a:t>
            </a:fld>
            <a:endParaRPr lang="uk-UA"/>
          </a:p>
        </p:txBody>
      </p:sp>
      <p:sp>
        <p:nvSpPr>
          <p:cNvPr id="11" name="Footer Placeholder 10"/>
          <p:cNvSpPr>
            <a:spLocks noGrp="1"/>
          </p:cNvSpPr>
          <p:nvPr>
            <p:ph type="ftr" sz="quarter" idx="16"/>
          </p:nvPr>
        </p:nvSpPr>
        <p:spPr/>
        <p:txBody>
          <a:bodyPr/>
          <a:lstStyle/>
          <a:p>
            <a:endParaRPr lang="uk-UA"/>
          </a:p>
        </p:txBody>
      </p:sp>
      <p:sp>
        <p:nvSpPr>
          <p:cNvPr id="12" name="Title 11"/>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ru-RU" smtClean="0"/>
              <a:t>Образец заголовка</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8E10EA80-69AF-41E0-A594-D88DA259D6A9}" type="datetimeFigureOut">
              <a:rPr lang="uk-UA" smtClean="0"/>
              <a:t>01.03.2014</a:t>
            </a:fld>
            <a:endParaRPr lang="uk-UA"/>
          </a:p>
        </p:txBody>
      </p:sp>
      <p:sp>
        <p:nvSpPr>
          <p:cNvPr id="8" name="Slide Number Placeholder 7"/>
          <p:cNvSpPr>
            <a:spLocks noGrp="1"/>
          </p:cNvSpPr>
          <p:nvPr>
            <p:ph type="sldNum" sz="quarter" idx="11"/>
          </p:nvPr>
        </p:nvSpPr>
        <p:spPr/>
        <p:txBody>
          <a:bodyPr/>
          <a:lstStyle/>
          <a:p>
            <a:fld id="{E587468B-28DC-482E-9AC8-B56CB6BB52B0}" type="slidenum">
              <a:rPr lang="uk-UA" smtClean="0"/>
              <a:t>‹#›</a:t>
            </a:fld>
            <a:endParaRPr lang="uk-UA"/>
          </a:p>
        </p:txBody>
      </p:sp>
      <p:sp>
        <p:nvSpPr>
          <p:cNvPr id="9" name="Footer Placeholder 8"/>
          <p:cNvSpPr>
            <a:spLocks noGrp="1"/>
          </p:cNvSpPr>
          <p:nvPr>
            <p:ph type="ftr" sz="quarter" idx="12"/>
          </p:nvPr>
        </p:nvSpPr>
        <p:spPr/>
        <p:txBody>
          <a:bodyPr/>
          <a:lstStyle/>
          <a:p>
            <a:endParaRPr lang="uk-U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Date Placeholder 8"/>
          <p:cNvSpPr>
            <a:spLocks noGrp="1"/>
          </p:cNvSpPr>
          <p:nvPr>
            <p:ph type="dt" sz="half" idx="10"/>
          </p:nvPr>
        </p:nvSpPr>
        <p:spPr/>
        <p:txBody>
          <a:bodyPr/>
          <a:lstStyle/>
          <a:p>
            <a:fld id="{8E10EA80-69AF-41E0-A594-D88DA259D6A9}" type="datetimeFigureOut">
              <a:rPr lang="uk-UA" smtClean="0"/>
              <a:t>01.03.2014</a:t>
            </a:fld>
            <a:endParaRPr lang="uk-UA"/>
          </a:p>
        </p:txBody>
      </p:sp>
      <p:sp>
        <p:nvSpPr>
          <p:cNvPr id="10" name="Slide Number Placeholder 9"/>
          <p:cNvSpPr>
            <a:spLocks noGrp="1"/>
          </p:cNvSpPr>
          <p:nvPr>
            <p:ph type="sldNum" sz="quarter" idx="11"/>
          </p:nvPr>
        </p:nvSpPr>
        <p:spPr/>
        <p:txBody>
          <a:bodyPr/>
          <a:lstStyle/>
          <a:p>
            <a:fld id="{E587468B-28DC-482E-9AC8-B56CB6BB52B0}" type="slidenum">
              <a:rPr lang="uk-UA" smtClean="0"/>
              <a:t>‹#›</a:t>
            </a:fld>
            <a:endParaRPr lang="uk-UA"/>
          </a:p>
        </p:txBody>
      </p:sp>
      <p:sp>
        <p:nvSpPr>
          <p:cNvPr id="11" name="Footer Placeholder 10"/>
          <p:cNvSpPr>
            <a:spLocks noGrp="1"/>
          </p:cNvSpPr>
          <p:nvPr>
            <p:ph type="ftr" sz="quarter" idx="12"/>
          </p:nvPr>
        </p:nvSpPr>
        <p:spPr>
          <a:xfrm>
            <a:off x="493776" y="6356350"/>
            <a:ext cx="5102352" cy="365125"/>
          </a:xfrm>
        </p:spPr>
        <p:txBody>
          <a:bodyPr/>
          <a:lstStyle/>
          <a:p>
            <a:endParaRPr lang="uk-UA"/>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Date Placeholder 9"/>
          <p:cNvSpPr>
            <a:spLocks noGrp="1"/>
          </p:cNvSpPr>
          <p:nvPr>
            <p:ph type="dt" sz="half" idx="10"/>
          </p:nvPr>
        </p:nvSpPr>
        <p:spPr/>
        <p:txBody>
          <a:bodyPr/>
          <a:lstStyle/>
          <a:p>
            <a:fld id="{8E10EA80-69AF-41E0-A594-D88DA259D6A9}" type="datetimeFigureOut">
              <a:rPr lang="uk-UA" smtClean="0"/>
              <a:t>01.03.2014</a:t>
            </a:fld>
            <a:endParaRPr lang="uk-UA"/>
          </a:p>
        </p:txBody>
      </p:sp>
      <p:sp>
        <p:nvSpPr>
          <p:cNvPr id="11" name="Slide Number Placeholder 10"/>
          <p:cNvSpPr>
            <a:spLocks noGrp="1"/>
          </p:cNvSpPr>
          <p:nvPr>
            <p:ph type="sldNum" sz="quarter" idx="11"/>
          </p:nvPr>
        </p:nvSpPr>
        <p:spPr/>
        <p:txBody>
          <a:bodyPr/>
          <a:lstStyle/>
          <a:p>
            <a:fld id="{E587468B-28DC-482E-9AC8-B56CB6BB52B0}" type="slidenum">
              <a:rPr lang="uk-UA" smtClean="0"/>
              <a:t>‹#›</a:t>
            </a:fld>
            <a:endParaRPr lang="uk-UA"/>
          </a:p>
        </p:txBody>
      </p:sp>
      <p:sp>
        <p:nvSpPr>
          <p:cNvPr id="12" name="Footer Placeholder 11"/>
          <p:cNvSpPr>
            <a:spLocks noGrp="1"/>
          </p:cNvSpPr>
          <p:nvPr>
            <p:ph type="ftr" sz="quarter" idx="12"/>
          </p:nvPr>
        </p:nvSpPr>
        <p:spPr>
          <a:xfrm>
            <a:off x="493776" y="6356350"/>
            <a:ext cx="5102352" cy="365125"/>
          </a:xfrm>
        </p:spPr>
        <p:txBody>
          <a:bodyPr/>
          <a:lstStyle/>
          <a:p>
            <a:endParaRPr lang="uk-UA"/>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8E10EA80-69AF-41E0-A594-D88DA259D6A9}" type="datetimeFigureOut">
              <a:rPr lang="uk-UA" smtClean="0"/>
              <a:t>01.03.2014</a:t>
            </a:fld>
            <a:endParaRPr lang="uk-UA"/>
          </a:p>
        </p:txBody>
      </p:sp>
      <p:sp>
        <p:nvSpPr>
          <p:cNvPr id="5" name="Title 4"/>
          <p:cNvSpPr>
            <a:spLocks noGrp="1"/>
          </p:cNvSpPr>
          <p:nvPr>
            <p:ph type="title"/>
          </p:nvPr>
        </p:nvSpPr>
        <p:spPr/>
        <p:txBody>
          <a:bodyPr/>
          <a:lstStyle/>
          <a:p>
            <a:r>
              <a:rPr lang="ru-RU" smtClean="0"/>
              <a:t>Образец заголовка</a:t>
            </a:r>
            <a:endParaRPr lang="en-US" dirty="0"/>
          </a:p>
        </p:txBody>
      </p:sp>
      <p:sp>
        <p:nvSpPr>
          <p:cNvPr id="4" name="Slide Number Placeholder 3"/>
          <p:cNvSpPr>
            <a:spLocks noGrp="1"/>
          </p:cNvSpPr>
          <p:nvPr>
            <p:ph type="sldNum" sz="quarter" idx="11"/>
          </p:nvPr>
        </p:nvSpPr>
        <p:spPr/>
        <p:txBody>
          <a:bodyPr/>
          <a:lstStyle/>
          <a:p>
            <a:fld id="{E587468B-28DC-482E-9AC8-B56CB6BB52B0}" type="slidenum">
              <a:rPr lang="uk-UA" smtClean="0"/>
              <a:t>‹#›</a:t>
            </a:fld>
            <a:endParaRPr lang="uk-UA"/>
          </a:p>
        </p:txBody>
      </p:sp>
      <p:sp>
        <p:nvSpPr>
          <p:cNvPr id="6" name="Footer Placeholder 5"/>
          <p:cNvSpPr>
            <a:spLocks noGrp="1"/>
          </p:cNvSpPr>
          <p:nvPr>
            <p:ph type="ftr" sz="quarter" idx="12"/>
          </p:nvPr>
        </p:nvSpPr>
        <p:spPr/>
        <p:txBody>
          <a:bodyPr/>
          <a:lstStyle/>
          <a:p>
            <a:endParaRPr lang="uk-U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0EA80-69AF-41E0-A594-D88DA259D6A9}" type="datetimeFigureOut">
              <a:rPr lang="uk-UA" smtClean="0"/>
              <a:t>01.03.2014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E587468B-28DC-482E-9AC8-B56CB6BB52B0}" type="slidenum">
              <a:rPr lang="uk-UA" smtClean="0"/>
              <a:t>‹#›</a:t>
            </a:fld>
            <a:endParaRPr lang="uk-U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8E10EA80-69AF-41E0-A594-D88DA259D6A9}" type="datetimeFigureOut">
              <a:rPr lang="uk-UA" smtClean="0"/>
              <a:t>01.03.2014</a:t>
            </a:fld>
            <a:endParaRPr lang="uk-UA"/>
          </a:p>
        </p:txBody>
      </p:sp>
      <p:sp>
        <p:nvSpPr>
          <p:cNvPr id="9" name="Slide Number Placeholder 8"/>
          <p:cNvSpPr>
            <a:spLocks noGrp="1"/>
          </p:cNvSpPr>
          <p:nvPr>
            <p:ph type="sldNum" sz="quarter" idx="11"/>
          </p:nvPr>
        </p:nvSpPr>
        <p:spPr/>
        <p:txBody>
          <a:bodyPr/>
          <a:lstStyle/>
          <a:p>
            <a:fld id="{E587468B-28DC-482E-9AC8-B56CB6BB52B0}" type="slidenum">
              <a:rPr lang="uk-UA" smtClean="0"/>
              <a:t>‹#›</a:t>
            </a:fld>
            <a:endParaRPr lang="uk-UA"/>
          </a:p>
        </p:txBody>
      </p:sp>
      <p:sp>
        <p:nvSpPr>
          <p:cNvPr id="10" name="Footer Placeholder 9"/>
          <p:cNvSpPr>
            <a:spLocks noGrp="1"/>
          </p:cNvSpPr>
          <p:nvPr>
            <p:ph type="ftr" sz="quarter" idx="12"/>
          </p:nvPr>
        </p:nvSpPr>
        <p:spPr>
          <a:xfrm>
            <a:off x="493776" y="6356350"/>
            <a:ext cx="5102352" cy="365125"/>
          </a:xfrm>
        </p:spPr>
        <p:txBody>
          <a:bodyPr/>
          <a:lstStyle/>
          <a:p>
            <a:endParaRPr lang="uk-U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ru-RU" smtClean="0"/>
              <a:t>Образец заголовка</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8E10EA80-69AF-41E0-A594-D88DA259D6A9}" type="datetimeFigureOut">
              <a:rPr lang="uk-UA" smtClean="0"/>
              <a:t>01.03.2014</a:t>
            </a:fld>
            <a:endParaRPr lang="uk-UA"/>
          </a:p>
        </p:txBody>
      </p:sp>
      <p:sp>
        <p:nvSpPr>
          <p:cNvPr id="9" name="Slide Number Placeholder 8"/>
          <p:cNvSpPr>
            <a:spLocks noGrp="1"/>
          </p:cNvSpPr>
          <p:nvPr>
            <p:ph type="sldNum" sz="quarter" idx="11"/>
          </p:nvPr>
        </p:nvSpPr>
        <p:spPr/>
        <p:txBody>
          <a:bodyPr/>
          <a:lstStyle/>
          <a:p>
            <a:fld id="{E587468B-28DC-482E-9AC8-B56CB6BB52B0}" type="slidenum">
              <a:rPr lang="uk-UA" smtClean="0"/>
              <a:t>‹#›</a:t>
            </a:fld>
            <a:endParaRPr lang="uk-UA"/>
          </a:p>
        </p:txBody>
      </p:sp>
      <p:sp>
        <p:nvSpPr>
          <p:cNvPr id="10" name="Footer Placeholder 9"/>
          <p:cNvSpPr>
            <a:spLocks noGrp="1"/>
          </p:cNvSpPr>
          <p:nvPr>
            <p:ph type="ftr" sz="quarter" idx="12"/>
          </p:nvPr>
        </p:nvSpPr>
        <p:spPr>
          <a:xfrm>
            <a:off x="493776" y="6356350"/>
            <a:ext cx="5102352" cy="365125"/>
          </a:xfrm>
        </p:spPr>
        <p:txBody>
          <a:bodyPr/>
          <a:lstStyle/>
          <a:p>
            <a:endParaRPr lang="uk-UA"/>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8E10EA80-69AF-41E0-A594-D88DA259D6A9}" type="datetimeFigureOut">
              <a:rPr lang="uk-UA" smtClean="0"/>
              <a:t>01.03.2014</a:t>
            </a:fld>
            <a:endParaRPr lang="uk-UA"/>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uk-UA"/>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E587468B-28DC-482E-9AC8-B56CB6BB52B0}"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rene\Downloads\800px-UniwersytetWrocławs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34071" y="980728"/>
            <a:ext cx="6172200" cy="1123336"/>
          </a:xfrm>
        </p:spPr>
        <p:txBody>
          <a:bodyPr/>
          <a:lstStyle/>
          <a:p>
            <a:r>
              <a:rPr lang="vi-VN" dirty="0" smtClean="0"/>
              <a:t>Польська Республіка</a:t>
            </a:r>
            <a:r>
              <a:rPr lang="vi-VN" dirty="0"/>
              <a:t>, Річ </a:t>
            </a:r>
            <a:r>
              <a:rPr lang="vi-VN" dirty="0" smtClean="0"/>
              <a:t>Посполита Польська</a:t>
            </a:r>
            <a:endParaRPr lang="uk-UA" dirty="0"/>
          </a:p>
        </p:txBody>
      </p:sp>
      <p:sp>
        <p:nvSpPr>
          <p:cNvPr id="2" name="Заголовок 1"/>
          <p:cNvSpPr>
            <a:spLocks noGrp="1"/>
          </p:cNvSpPr>
          <p:nvPr>
            <p:ph type="ctrTitle"/>
          </p:nvPr>
        </p:nvSpPr>
        <p:spPr>
          <a:xfrm>
            <a:off x="179512" y="0"/>
            <a:ext cx="6172199" cy="2251579"/>
          </a:xfrm>
        </p:spPr>
        <p:txBody>
          <a:bodyPr/>
          <a:lstStyle/>
          <a:p>
            <a:r>
              <a:rPr lang="uk-UA" dirty="0" smtClean="0"/>
              <a:t>Польща</a:t>
            </a:r>
            <a:endParaRPr lang="uk-UA" dirty="0"/>
          </a:p>
        </p:txBody>
      </p:sp>
    </p:spTree>
    <p:extLst>
      <p:ext uri="{BB962C8B-B14F-4D97-AF65-F5344CB8AC3E}">
        <p14:creationId xmlns:p14="http://schemas.microsoft.com/office/powerpoint/2010/main" val="3259788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7544" y="1844824"/>
            <a:ext cx="8424936" cy="4896544"/>
          </a:xfrm>
        </p:spPr>
      </p:pic>
      <p:sp>
        <p:nvSpPr>
          <p:cNvPr id="3" name="Заголовок 2"/>
          <p:cNvSpPr>
            <a:spLocks noGrp="1"/>
          </p:cNvSpPr>
          <p:nvPr>
            <p:ph type="title"/>
          </p:nvPr>
        </p:nvSpPr>
        <p:spPr>
          <a:xfrm>
            <a:off x="179512" y="620688"/>
            <a:ext cx="2664296" cy="1979466"/>
          </a:xfrm>
        </p:spPr>
        <p:txBody>
          <a:bodyPr>
            <a:normAutofit/>
          </a:bodyPr>
          <a:lstStyle/>
          <a:p>
            <a:r>
              <a:rPr lang="uk-UA" sz="3200" dirty="0" smtClean="0"/>
              <a:t>Одра у </a:t>
            </a:r>
            <a:r>
              <a:rPr lang="uk-UA" sz="3200" dirty="0" err="1" smtClean="0"/>
              <a:t>вроцлаві</a:t>
            </a:r>
            <a:endParaRPr lang="uk-UA" sz="3200" dirty="0"/>
          </a:p>
        </p:txBody>
      </p:sp>
      <p:sp>
        <p:nvSpPr>
          <p:cNvPr id="5" name="Прямоугольник 4"/>
          <p:cNvSpPr/>
          <p:nvPr/>
        </p:nvSpPr>
        <p:spPr>
          <a:xfrm>
            <a:off x="3131840" y="548680"/>
            <a:ext cx="5832648" cy="1200329"/>
          </a:xfrm>
          <a:prstGeom prst="rect">
            <a:avLst/>
          </a:prstGeom>
        </p:spPr>
        <p:txBody>
          <a:bodyPr wrap="square">
            <a:spAutoFit/>
          </a:bodyPr>
          <a:lstStyle/>
          <a:p>
            <a:r>
              <a:rPr lang="ru-RU" sz="2400" dirty="0" err="1" smtClean="0"/>
              <a:t>Довжина</a:t>
            </a:r>
            <a:r>
              <a:rPr lang="ru-RU" sz="2400" dirty="0" smtClean="0"/>
              <a:t> 854 км:  742 км у </a:t>
            </a:r>
            <a:r>
              <a:rPr lang="ru-RU" sz="2400" dirty="0" err="1" smtClean="0"/>
              <a:t>Польщі</a:t>
            </a:r>
            <a:r>
              <a:rPr lang="ru-RU" sz="2400" dirty="0" smtClean="0"/>
              <a:t>. </a:t>
            </a:r>
            <a:r>
              <a:rPr lang="ru-RU" sz="2400" dirty="0" err="1" smtClean="0"/>
              <a:t>Бере</a:t>
            </a:r>
            <a:r>
              <a:rPr lang="ru-RU" sz="2400" dirty="0" smtClean="0"/>
              <a:t> початок у </a:t>
            </a:r>
            <a:r>
              <a:rPr lang="ru-RU" sz="2400" dirty="0" err="1" smtClean="0"/>
              <a:t>Судетських</a:t>
            </a:r>
            <a:r>
              <a:rPr lang="ru-RU" sz="2400" dirty="0" smtClean="0"/>
              <a:t> горах (</a:t>
            </a:r>
            <a:r>
              <a:rPr lang="ru-RU" sz="2400" dirty="0" err="1" smtClean="0"/>
              <a:t>Чехія</a:t>
            </a:r>
            <a:r>
              <a:rPr lang="ru-RU" sz="2400" dirty="0" smtClean="0"/>
              <a:t>) на </a:t>
            </a:r>
            <a:r>
              <a:rPr lang="ru-RU" sz="2400" dirty="0" err="1" smtClean="0"/>
              <a:t>висоті</a:t>
            </a:r>
            <a:r>
              <a:rPr lang="ru-RU" sz="2400" dirty="0" smtClean="0"/>
              <a:t> 634 м </a:t>
            </a:r>
            <a:endParaRPr lang="uk-UA" sz="2400" dirty="0"/>
          </a:p>
        </p:txBody>
      </p:sp>
    </p:spTree>
    <p:extLst>
      <p:ext uri="{BB962C8B-B14F-4D97-AF65-F5344CB8AC3E}">
        <p14:creationId xmlns:p14="http://schemas.microsoft.com/office/powerpoint/2010/main" val="2569281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79512" y="1340768"/>
            <a:ext cx="8784976" cy="5400600"/>
          </a:xfrm>
        </p:spPr>
        <p:txBody>
          <a:bodyPr>
            <a:normAutofit/>
          </a:bodyPr>
          <a:lstStyle/>
          <a:p>
            <a:pPr marL="0" indent="0" algn="just">
              <a:buNone/>
            </a:pPr>
            <a:r>
              <a:rPr lang="uk-UA" dirty="0"/>
              <a:t>Основні галузі промисловості — машинобудування, металургійна, гірнича (вугільна, </a:t>
            </a:r>
            <a:r>
              <a:rPr lang="uk-UA" dirty="0" err="1"/>
              <a:t>сірчанева</a:t>
            </a:r>
            <a:r>
              <a:rPr lang="uk-UA" dirty="0"/>
              <a:t> тощо), хімічна, суднобудування, харчова, текстильна та легка промисловість.</a:t>
            </a:r>
          </a:p>
          <a:p>
            <a:pPr algn="just"/>
            <a:endParaRPr lang="uk-UA" dirty="0"/>
          </a:p>
          <a:p>
            <a:pPr marL="0" indent="0" algn="just">
              <a:buNone/>
            </a:pPr>
            <a:r>
              <a:rPr lang="uk-UA" dirty="0"/>
              <a:t>Значна частка економічного потенціалу країни базується на переробці мінеральної сировини. Переважають галузі важкої промисловості. Провідну роль відіграють машинобудування, чорна та кольорова металургія, хімічна промисловість. Також добре розвинені текстильна та швейна промисловість. У паливній промисловості головною галуззю є вугільна. В електроенергетиці провідну роль відіграють теплові електростанції. Чорна металургія працює на власному коксівному вугілля та переважно імпортних рудах. Кольорова металургія з власної сировини виплавляє мідь, свинець і цинк; з імпортованої — алюміній. У Верхній Сілезії переважає металомістке важке та залізничне машинобудування. Хімічна промисловість Польщі спеціалізується на виробництві різноманітних мінеральних добрив, соди, полімерів, парфумів, ліків, фотохімії. Текстильна промисловість країни виробляє переважно бавовняні тканини. Швейна промисловість працює на експорт.</a:t>
            </a:r>
          </a:p>
        </p:txBody>
      </p:sp>
      <p:sp>
        <p:nvSpPr>
          <p:cNvPr id="3" name="Заголовок 2"/>
          <p:cNvSpPr>
            <a:spLocks noGrp="1"/>
          </p:cNvSpPr>
          <p:nvPr>
            <p:ph type="title"/>
          </p:nvPr>
        </p:nvSpPr>
        <p:spPr>
          <a:xfrm>
            <a:off x="179512" y="620688"/>
            <a:ext cx="5400600" cy="1979466"/>
          </a:xfrm>
        </p:spPr>
        <p:txBody>
          <a:bodyPr>
            <a:normAutofit/>
          </a:bodyPr>
          <a:lstStyle/>
          <a:p>
            <a:r>
              <a:rPr lang="uk-UA" sz="3200" dirty="0" smtClean="0"/>
              <a:t>промисловість</a:t>
            </a:r>
            <a:endParaRPr lang="uk-UA" sz="3200" dirty="0"/>
          </a:p>
        </p:txBody>
      </p:sp>
    </p:spTree>
    <p:extLst>
      <p:ext uri="{BB962C8B-B14F-4D97-AF65-F5344CB8AC3E}">
        <p14:creationId xmlns:p14="http://schemas.microsoft.com/office/powerpoint/2010/main" val="2257208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323528" y="1268760"/>
            <a:ext cx="8496944" cy="4608512"/>
          </a:xfrm>
        </p:spPr>
        <p:txBody>
          <a:bodyPr>
            <a:normAutofit/>
          </a:bodyPr>
          <a:lstStyle/>
          <a:p>
            <a:r>
              <a:rPr lang="uk-UA" dirty="0"/>
              <a:t> </a:t>
            </a:r>
            <a:r>
              <a:rPr lang="uk-UA" sz="2400" dirty="0"/>
              <a:t>Автомобільний (найрозвиненіший - 400 автострад, будуються нові)</a:t>
            </a:r>
          </a:p>
          <a:p>
            <a:r>
              <a:rPr lang="uk-UA" sz="2400" dirty="0"/>
              <a:t>    Залізничний </a:t>
            </a:r>
            <a:r>
              <a:rPr lang="uk-UA" sz="2400" dirty="0" smtClean="0"/>
              <a:t>(відіграє </a:t>
            </a:r>
            <a:r>
              <a:rPr lang="uk-UA" sz="2400" dirty="0"/>
              <a:t>найважливішу роль у перевезенні сировини і транзитних </a:t>
            </a:r>
            <a:r>
              <a:rPr lang="uk-UA" sz="2400" dirty="0" err="1"/>
              <a:t>пасажироперевезеннях</a:t>
            </a:r>
            <a:r>
              <a:rPr lang="uk-UA" sz="2400" dirty="0" smtClean="0"/>
              <a:t>)</a:t>
            </a:r>
            <a:endParaRPr lang="uk-UA" sz="2400" dirty="0"/>
          </a:p>
          <a:p>
            <a:r>
              <a:rPr lang="uk-UA" sz="2400" dirty="0"/>
              <a:t>    Трубопровідний (переважно транзитний)</a:t>
            </a:r>
          </a:p>
          <a:p>
            <a:r>
              <a:rPr lang="uk-UA" sz="2400" dirty="0"/>
              <a:t>    Річковий (грає незначну роль; використовуються Вісла й Одер)</a:t>
            </a:r>
          </a:p>
          <a:p>
            <a:r>
              <a:rPr lang="uk-UA" sz="2400" dirty="0"/>
              <a:t>    Морський (працює переважно в міжнародному сполученні)</a:t>
            </a:r>
          </a:p>
          <a:p>
            <a:r>
              <a:rPr lang="uk-UA" sz="2400" dirty="0"/>
              <a:t>    Повітряний (має найбільше значення в міжнародних </a:t>
            </a:r>
            <a:r>
              <a:rPr lang="uk-UA" sz="2400" dirty="0" err="1"/>
              <a:t>пасажироперевезеннях</a:t>
            </a:r>
            <a:r>
              <a:rPr lang="uk-UA" sz="2400" dirty="0"/>
              <a:t>, найбільший аеропорт - Варшава) </a:t>
            </a:r>
          </a:p>
        </p:txBody>
      </p:sp>
      <p:sp>
        <p:nvSpPr>
          <p:cNvPr id="3" name="Заголовок 2"/>
          <p:cNvSpPr>
            <a:spLocks noGrp="1"/>
          </p:cNvSpPr>
          <p:nvPr>
            <p:ph type="title"/>
          </p:nvPr>
        </p:nvSpPr>
        <p:spPr>
          <a:xfrm>
            <a:off x="251520" y="620688"/>
            <a:ext cx="5040560" cy="720080"/>
          </a:xfrm>
        </p:spPr>
        <p:txBody>
          <a:bodyPr>
            <a:normAutofit/>
          </a:bodyPr>
          <a:lstStyle/>
          <a:p>
            <a:r>
              <a:rPr lang="uk-UA" sz="3200" dirty="0" smtClean="0"/>
              <a:t>Транспорт</a:t>
            </a:r>
            <a:endParaRPr lang="uk-UA" sz="3200" dirty="0"/>
          </a:p>
        </p:txBody>
      </p:sp>
    </p:spTree>
    <p:extLst>
      <p:ext uri="{BB962C8B-B14F-4D97-AF65-F5344CB8AC3E}">
        <p14:creationId xmlns:p14="http://schemas.microsoft.com/office/powerpoint/2010/main" val="447205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204864"/>
            <a:ext cx="7776864" cy="4536504"/>
          </a:xfrm>
        </p:spPr>
      </p:pic>
      <p:sp>
        <p:nvSpPr>
          <p:cNvPr id="3" name="Заголовок 2"/>
          <p:cNvSpPr>
            <a:spLocks noGrp="1"/>
          </p:cNvSpPr>
          <p:nvPr>
            <p:ph type="title"/>
          </p:nvPr>
        </p:nvSpPr>
        <p:spPr>
          <a:xfrm>
            <a:off x="179512" y="620688"/>
            <a:ext cx="3629025" cy="1041400"/>
          </a:xfrm>
        </p:spPr>
        <p:txBody>
          <a:bodyPr>
            <a:noAutofit/>
          </a:bodyPr>
          <a:lstStyle/>
          <a:p>
            <a:r>
              <a:rPr lang="uk-UA" sz="3200" dirty="0" smtClean="0"/>
              <a:t>Міський транспорт</a:t>
            </a:r>
            <a:endParaRPr lang="uk-UA" sz="3200" dirty="0"/>
          </a:p>
        </p:txBody>
      </p:sp>
      <p:sp>
        <p:nvSpPr>
          <p:cNvPr id="4" name="Текст 3"/>
          <p:cNvSpPr>
            <a:spLocks noGrp="1"/>
          </p:cNvSpPr>
          <p:nvPr>
            <p:ph type="body" sz="half" idx="2"/>
          </p:nvPr>
        </p:nvSpPr>
        <p:spPr>
          <a:xfrm>
            <a:off x="3275856" y="260648"/>
            <a:ext cx="5760640" cy="1812925"/>
          </a:xfrm>
        </p:spPr>
        <p:txBody>
          <a:bodyPr>
            <a:noAutofit/>
          </a:bodyPr>
          <a:lstStyle/>
          <a:p>
            <a:r>
              <a:rPr lang="ru-RU" sz="2400" dirty="0" err="1"/>
              <a:t>Велику</a:t>
            </a:r>
            <a:r>
              <a:rPr lang="ru-RU" sz="2400" dirty="0"/>
              <a:t> </a:t>
            </a:r>
            <a:r>
              <a:rPr lang="ru-RU" sz="2400" dirty="0" err="1"/>
              <a:t>частину</a:t>
            </a:r>
            <a:r>
              <a:rPr lang="ru-RU" sz="2400" dirty="0"/>
              <a:t> в </a:t>
            </a:r>
            <a:r>
              <a:rPr lang="ru-RU" sz="2400" dirty="0" err="1"/>
              <a:t>структурі</a:t>
            </a:r>
            <a:r>
              <a:rPr lang="ru-RU" sz="2400" dirty="0"/>
              <a:t> </a:t>
            </a:r>
            <a:r>
              <a:rPr lang="ru-RU" sz="2400" dirty="0" err="1" smtClean="0"/>
              <a:t>міського</a:t>
            </a:r>
            <a:r>
              <a:rPr lang="ru-RU" sz="2400" dirty="0" smtClean="0"/>
              <a:t> </a:t>
            </a:r>
            <a:r>
              <a:rPr lang="ru-RU" sz="2400" dirty="0"/>
              <a:t>транспорту </a:t>
            </a:r>
            <a:r>
              <a:rPr lang="ru-RU" sz="2400" dirty="0" err="1" smtClean="0"/>
              <a:t>займають</a:t>
            </a:r>
            <a:r>
              <a:rPr lang="ru-RU" sz="2400" dirty="0" smtClean="0"/>
              <a:t> </a:t>
            </a:r>
            <a:r>
              <a:rPr lang="ru-RU" sz="2400" dirty="0" err="1"/>
              <a:t>автобуси</a:t>
            </a:r>
            <a:r>
              <a:rPr lang="ru-RU" sz="2400" dirty="0"/>
              <a:t> і </a:t>
            </a:r>
            <a:r>
              <a:rPr lang="ru-RU" sz="2400" dirty="0" err="1"/>
              <a:t>трамваї</a:t>
            </a:r>
            <a:r>
              <a:rPr lang="ru-RU" sz="2400" dirty="0"/>
              <a:t>. У </a:t>
            </a:r>
            <a:r>
              <a:rPr lang="ru-RU" sz="2400" dirty="0" err="1"/>
              <a:t>Варшаві</a:t>
            </a:r>
            <a:r>
              <a:rPr lang="ru-RU" sz="2400" dirty="0"/>
              <a:t> </a:t>
            </a:r>
            <a:r>
              <a:rPr lang="ru-RU" sz="2400" dirty="0" err="1"/>
              <a:t>пасажиропотік</a:t>
            </a:r>
            <a:r>
              <a:rPr lang="ru-RU" sz="2400" dirty="0"/>
              <a:t> з ними </a:t>
            </a:r>
            <a:r>
              <a:rPr lang="ru-RU" sz="2400" dirty="0" err="1"/>
              <a:t>ділить</a:t>
            </a:r>
            <a:r>
              <a:rPr lang="ru-RU" sz="2400" dirty="0"/>
              <a:t> одна </a:t>
            </a:r>
            <a:r>
              <a:rPr lang="ru-RU" sz="2400" dirty="0" err="1"/>
              <a:t>гілка</a:t>
            </a:r>
            <a:r>
              <a:rPr lang="ru-RU" sz="2400" dirty="0"/>
              <a:t> метро, а в </a:t>
            </a:r>
            <a:r>
              <a:rPr lang="ru-RU" sz="2400" dirty="0" err="1"/>
              <a:t>Любліні</a:t>
            </a:r>
            <a:r>
              <a:rPr lang="ru-RU" sz="2400" dirty="0"/>
              <a:t> та </a:t>
            </a:r>
            <a:r>
              <a:rPr lang="ru-RU" sz="2400" dirty="0" err="1"/>
              <a:t>Гдині</a:t>
            </a:r>
            <a:r>
              <a:rPr lang="ru-RU" sz="2400" dirty="0"/>
              <a:t> – </a:t>
            </a:r>
            <a:r>
              <a:rPr lang="ru-RU" sz="2400" dirty="0" err="1"/>
              <a:t>тролейбуси</a:t>
            </a:r>
            <a:r>
              <a:rPr lang="ru-RU" sz="2400" dirty="0"/>
              <a:t>.</a:t>
            </a:r>
            <a:endParaRPr lang="uk-UA" sz="2400" dirty="0"/>
          </a:p>
        </p:txBody>
      </p:sp>
    </p:spTree>
    <p:extLst>
      <p:ext uri="{BB962C8B-B14F-4D97-AF65-F5344CB8AC3E}">
        <p14:creationId xmlns:p14="http://schemas.microsoft.com/office/powerpoint/2010/main" val="1904221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5536" y="2204864"/>
            <a:ext cx="8496944" cy="4320480"/>
          </a:xfrm>
        </p:spPr>
      </p:pic>
      <p:sp>
        <p:nvSpPr>
          <p:cNvPr id="3" name="Заголовок 2"/>
          <p:cNvSpPr>
            <a:spLocks noGrp="1"/>
          </p:cNvSpPr>
          <p:nvPr>
            <p:ph type="title"/>
          </p:nvPr>
        </p:nvSpPr>
        <p:spPr>
          <a:xfrm>
            <a:off x="179511" y="620688"/>
            <a:ext cx="8784977" cy="1979466"/>
          </a:xfrm>
        </p:spPr>
        <p:txBody>
          <a:bodyPr>
            <a:noAutofit/>
          </a:bodyPr>
          <a:lstStyle/>
          <a:p>
            <a:r>
              <a:rPr lang="uk-UA" sz="3200" dirty="0" err="1" smtClean="0"/>
              <a:t>Зовнішньо-економічні</a:t>
            </a:r>
            <a:r>
              <a:rPr lang="uk-UA" sz="3200" dirty="0" smtClean="0"/>
              <a:t> </a:t>
            </a:r>
            <a:br>
              <a:rPr lang="uk-UA" sz="3200" dirty="0" smtClean="0"/>
            </a:br>
            <a:r>
              <a:rPr lang="uk-UA" sz="3200" dirty="0" err="1" smtClean="0"/>
              <a:t>зв</a:t>
            </a:r>
            <a:r>
              <a:rPr lang="en-US" sz="3200" dirty="0" smtClean="0"/>
              <a:t>’</a:t>
            </a:r>
            <a:r>
              <a:rPr lang="uk-UA" sz="3200" dirty="0" err="1" smtClean="0"/>
              <a:t>язки</a:t>
            </a:r>
            <a:endParaRPr lang="uk-UA" sz="3200" dirty="0"/>
          </a:p>
        </p:txBody>
      </p:sp>
      <p:sp>
        <p:nvSpPr>
          <p:cNvPr id="5" name="Прямоугольник 4"/>
          <p:cNvSpPr/>
          <p:nvPr/>
        </p:nvSpPr>
        <p:spPr>
          <a:xfrm>
            <a:off x="2339752" y="1268760"/>
            <a:ext cx="6408712" cy="830997"/>
          </a:xfrm>
          <a:prstGeom prst="rect">
            <a:avLst/>
          </a:prstGeom>
        </p:spPr>
        <p:txBody>
          <a:bodyPr wrap="square">
            <a:spAutoFit/>
          </a:bodyPr>
          <a:lstStyle/>
          <a:p>
            <a:r>
              <a:rPr lang="ru-RU" sz="2400" i="1" dirty="0" err="1" smtClean="0"/>
              <a:t>Її</a:t>
            </a:r>
            <a:r>
              <a:rPr lang="ru-RU" sz="2400" i="1" dirty="0" smtClean="0"/>
              <a:t> </a:t>
            </a:r>
            <a:r>
              <a:rPr lang="ru-RU" sz="2400" i="1" dirty="0" err="1" smtClean="0"/>
              <a:t>основними</a:t>
            </a:r>
            <a:r>
              <a:rPr lang="ru-RU" sz="2400" i="1" dirty="0" smtClean="0"/>
              <a:t> </a:t>
            </a:r>
            <a:r>
              <a:rPr lang="ru-RU" sz="2400" i="1" dirty="0" err="1" smtClean="0"/>
              <a:t>торговими</a:t>
            </a:r>
            <a:r>
              <a:rPr lang="ru-RU" sz="2400" i="1" dirty="0" smtClean="0"/>
              <a:t> партнерами є </a:t>
            </a:r>
            <a:r>
              <a:rPr lang="ru-RU" sz="2400" i="1" dirty="0" err="1" smtClean="0"/>
              <a:t>країни</a:t>
            </a:r>
            <a:r>
              <a:rPr lang="ru-RU" sz="2400" i="1" dirty="0" smtClean="0"/>
              <a:t> </a:t>
            </a:r>
            <a:r>
              <a:rPr lang="ru-RU" sz="2400" i="1" dirty="0" err="1" smtClean="0"/>
              <a:t>Східної</a:t>
            </a:r>
            <a:r>
              <a:rPr lang="ru-RU" sz="2400" i="1" dirty="0" smtClean="0"/>
              <a:t> і </a:t>
            </a:r>
            <a:r>
              <a:rPr lang="ru-RU" sz="2400" i="1" dirty="0" err="1" smtClean="0"/>
              <a:t>Західної</a:t>
            </a:r>
            <a:r>
              <a:rPr lang="ru-RU" sz="2400" i="1" dirty="0" smtClean="0"/>
              <a:t> </a:t>
            </a:r>
            <a:r>
              <a:rPr lang="ru-RU" sz="2400" i="1" dirty="0" err="1" smtClean="0"/>
              <a:t>Європи</a:t>
            </a:r>
            <a:r>
              <a:rPr lang="ru-RU" sz="2400" i="1" dirty="0" smtClean="0"/>
              <a:t>. </a:t>
            </a:r>
            <a:endParaRPr lang="uk-UA" sz="2400" i="1" dirty="0"/>
          </a:p>
        </p:txBody>
      </p:sp>
    </p:spTree>
    <p:extLst>
      <p:ext uri="{BB962C8B-B14F-4D97-AF65-F5344CB8AC3E}">
        <p14:creationId xmlns:p14="http://schemas.microsoft.com/office/powerpoint/2010/main" val="3041274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Цікаві факти про </a:t>
            </a:r>
            <a:r>
              <a:rPr lang="uk-UA" dirty="0" err="1" smtClean="0"/>
              <a:t>польщу</a:t>
            </a:r>
            <a:endParaRPr lang="uk-UA" dirty="0"/>
          </a:p>
        </p:txBody>
      </p:sp>
      <p:sp>
        <p:nvSpPr>
          <p:cNvPr id="3" name="Текст 2"/>
          <p:cNvSpPr>
            <a:spLocks noGrp="1"/>
          </p:cNvSpPr>
          <p:nvPr>
            <p:ph type="body" idx="1"/>
          </p:nvPr>
        </p:nvSpPr>
        <p:spPr/>
        <p:txBody>
          <a:bodyPr/>
          <a:lstStyle/>
          <a:p>
            <a:r>
              <a:rPr lang="uk-UA" dirty="0"/>
              <a:t>Польща – красива європейська країна, повна цікавих місць і пам’яток, з якими пов’язано багато легенд і містичних історій.</a:t>
            </a:r>
          </a:p>
        </p:txBody>
      </p:sp>
    </p:spTree>
    <p:extLst>
      <p:ext uri="{BB962C8B-B14F-4D97-AF65-F5344CB8AC3E}">
        <p14:creationId xmlns:p14="http://schemas.microsoft.com/office/powerpoint/2010/main" val="1581011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81534" y="1340768"/>
            <a:ext cx="8580933" cy="5268166"/>
          </a:xfrm>
        </p:spPr>
      </p:pic>
      <p:sp>
        <p:nvSpPr>
          <p:cNvPr id="3" name="Заголовок 2"/>
          <p:cNvSpPr>
            <a:spLocks noGrp="1"/>
          </p:cNvSpPr>
          <p:nvPr>
            <p:ph type="title"/>
          </p:nvPr>
        </p:nvSpPr>
        <p:spPr>
          <a:xfrm>
            <a:off x="179512" y="188640"/>
            <a:ext cx="8712968" cy="1979466"/>
          </a:xfrm>
        </p:spPr>
        <p:txBody>
          <a:bodyPr>
            <a:normAutofit/>
          </a:bodyPr>
          <a:lstStyle/>
          <a:p>
            <a:r>
              <a:rPr lang="uk-UA" sz="2400" dirty="0" smtClean="0">
                <a:solidFill>
                  <a:srgbClr val="FFFF00"/>
                </a:solidFill>
              </a:rPr>
              <a:t>1. </a:t>
            </a:r>
            <a:r>
              <a:rPr lang="ru-RU" sz="2400" dirty="0" err="1">
                <a:solidFill>
                  <a:srgbClr val="FFFF00"/>
                </a:solidFill>
              </a:rPr>
              <a:t>Найвища</a:t>
            </a:r>
            <a:r>
              <a:rPr lang="ru-RU" sz="2400" dirty="0">
                <a:solidFill>
                  <a:srgbClr val="FFFF00"/>
                </a:solidFill>
              </a:rPr>
              <a:t> точка – гора </a:t>
            </a:r>
            <a:r>
              <a:rPr lang="ru-RU" sz="2400" dirty="0" err="1">
                <a:solidFill>
                  <a:srgbClr val="FFFF00"/>
                </a:solidFill>
              </a:rPr>
              <a:t>Риси</a:t>
            </a:r>
            <a:r>
              <a:rPr lang="ru-RU" sz="2400" dirty="0">
                <a:solidFill>
                  <a:srgbClr val="FFFF00"/>
                </a:solidFill>
              </a:rPr>
              <a:t> (2499 м), </a:t>
            </a:r>
            <a:r>
              <a:rPr lang="ru-RU" sz="2400" dirty="0" err="1">
                <a:solidFill>
                  <a:srgbClr val="FFFF00"/>
                </a:solidFill>
              </a:rPr>
              <a:t>що</a:t>
            </a:r>
            <a:r>
              <a:rPr lang="ru-RU" sz="2400" dirty="0">
                <a:solidFill>
                  <a:srgbClr val="FFFF00"/>
                </a:solidFill>
              </a:rPr>
              <a:t> </a:t>
            </a:r>
            <a:r>
              <a:rPr lang="ru-RU" sz="2400" dirty="0" err="1">
                <a:solidFill>
                  <a:srgbClr val="FFFF00"/>
                </a:solidFill>
              </a:rPr>
              <a:t>знаходитися</a:t>
            </a:r>
            <a:r>
              <a:rPr lang="ru-RU" sz="2400" dirty="0">
                <a:solidFill>
                  <a:srgbClr val="FFFF00"/>
                </a:solidFill>
              </a:rPr>
              <a:t> у </a:t>
            </a:r>
            <a:r>
              <a:rPr lang="ru-RU" sz="2400" dirty="0" err="1">
                <a:solidFill>
                  <a:srgbClr val="FFFF00"/>
                </a:solidFill>
              </a:rPr>
              <a:t>Високих</a:t>
            </a:r>
            <a:r>
              <a:rPr lang="ru-RU" sz="2400" dirty="0">
                <a:solidFill>
                  <a:srgbClr val="FFFF00"/>
                </a:solidFill>
              </a:rPr>
              <a:t> Татрах.</a:t>
            </a:r>
            <a:endParaRPr lang="uk-UA" sz="2400" dirty="0">
              <a:solidFill>
                <a:srgbClr val="FFFF00"/>
              </a:solidFill>
            </a:endParaRPr>
          </a:p>
        </p:txBody>
      </p:sp>
    </p:spTree>
    <p:extLst>
      <p:ext uri="{BB962C8B-B14F-4D97-AF65-F5344CB8AC3E}">
        <p14:creationId xmlns:p14="http://schemas.microsoft.com/office/powerpoint/2010/main" val="3080963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35596" y="2132856"/>
            <a:ext cx="7272808" cy="4608512"/>
          </a:xfrm>
        </p:spPr>
      </p:pic>
      <p:sp>
        <p:nvSpPr>
          <p:cNvPr id="3" name="Заголовок 2"/>
          <p:cNvSpPr>
            <a:spLocks noGrp="1"/>
          </p:cNvSpPr>
          <p:nvPr>
            <p:ph type="title"/>
          </p:nvPr>
        </p:nvSpPr>
        <p:spPr>
          <a:xfrm>
            <a:off x="179512" y="188640"/>
            <a:ext cx="8856984" cy="2090544"/>
          </a:xfrm>
        </p:spPr>
        <p:txBody>
          <a:bodyPr>
            <a:noAutofit/>
          </a:bodyPr>
          <a:lstStyle/>
          <a:p>
            <a:r>
              <a:rPr lang="uk-UA" sz="2400" dirty="0">
                <a:solidFill>
                  <a:srgbClr val="92D050"/>
                </a:solidFill>
              </a:rPr>
              <a:t>2. У Польщі є місце, де під прямим кутом перетинаються дві річки − </a:t>
            </a:r>
            <a:r>
              <a:rPr lang="uk-UA" sz="2400" dirty="0" err="1">
                <a:solidFill>
                  <a:srgbClr val="92D050"/>
                </a:solidFill>
              </a:rPr>
              <a:t>Велна</a:t>
            </a:r>
            <a:r>
              <a:rPr lang="uk-UA" sz="2400" dirty="0">
                <a:solidFill>
                  <a:srgbClr val="92D050"/>
                </a:solidFill>
              </a:rPr>
              <a:t> і </a:t>
            </a:r>
            <a:r>
              <a:rPr lang="uk-UA" sz="2400" dirty="0" err="1">
                <a:solidFill>
                  <a:srgbClr val="92D050"/>
                </a:solidFill>
              </a:rPr>
              <a:t>Нельба</a:t>
            </a:r>
            <a:r>
              <a:rPr lang="uk-UA" sz="2400" dirty="0">
                <a:solidFill>
                  <a:srgbClr val="92D050"/>
                </a:solidFill>
              </a:rPr>
              <a:t>. При цьому через відмінності температур води, різних швидкостей і рівнів течій води річок не змішуються. </a:t>
            </a:r>
          </a:p>
        </p:txBody>
      </p:sp>
    </p:spTree>
    <p:extLst>
      <p:ext uri="{BB962C8B-B14F-4D97-AF65-F5344CB8AC3E}">
        <p14:creationId xmlns:p14="http://schemas.microsoft.com/office/powerpoint/2010/main" val="1713019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75656" y="2132855"/>
            <a:ext cx="7392689" cy="4592421"/>
          </a:xfrm>
        </p:spPr>
      </p:pic>
      <p:sp>
        <p:nvSpPr>
          <p:cNvPr id="3" name="Заголовок 2"/>
          <p:cNvSpPr>
            <a:spLocks noGrp="1"/>
          </p:cNvSpPr>
          <p:nvPr>
            <p:ph type="title"/>
          </p:nvPr>
        </p:nvSpPr>
        <p:spPr>
          <a:xfrm>
            <a:off x="179512" y="188640"/>
            <a:ext cx="8856984" cy="1979466"/>
          </a:xfrm>
        </p:spPr>
        <p:txBody>
          <a:bodyPr>
            <a:noAutofit/>
          </a:bodyPr>
          <a:lstStyle/>
          <a:p>
            <a:r>
              <a:rPr lang="uk-UA" sz="2400" dirty="0" smtClean="0">
                <a:solidFill>
                  <a:srgbClr val="00B0F0"/>
                </a:solidFill>
              </a:rPr>
              <a:t>3. </a:t>
            </a:r>
            <a:r>
              <a:rPr lang="ru-RU" sz="2400" dirty="0" err="1" smtClean="0">
                <a:solidFill>
                  <a:srgbClr val="00B0F0"/>
                </a:solidFill>
              </a:rPr>
              <a:t>Польща</a:t>
            </a:r>
            <a:r>
              <a:rPr lang="ru-RU" sz="2400" dirty="0" smtClean="0">
                <a:solidFill>
                  <a:srgbClr val="00B0F0"/>
                </a:solidFill>
              </a:rPr>
              <a:t>  </a:t>
            </a:r>
            <a:r>
              <a:rPr lang="ru-RU" sz="2400" dirty="0" err="1" smtClean="0">
                <a:solidFill>
                  <a:srgbClr val="00B0F0"/>
                </a:solidFill>
              </a:rPr>
              <a:t>має</a:t>
            </a:r>
            <a:r>
              <a:rPr lang="ru-RU" sz="2400" dirty="0" smtClean="0">
                <a:solidFill>
                  <a:srgbClr val="00B0F0"/>
                </a:solidFill>
              </a:rPr>
              <a:t> </a:t>
            </a:r>
            <a:r>
              <a:rPr lang="ru-RU" sz="2400" dirty="0" err="1">
                <a:solidFill>
                  <a:srgbClr val="00B0F0"/>
                </a:solidFill>
              </a:rPr>
              <a:t>найвищий</a:t>
            </a:r>
            <a:r>
              <a:rPr lang="ru-RU" sz="2400" dirty="0">
                <a:solidFill>
                  <a:srgbClr val="00B0F0"/>
                </a:solidFill>
              </a:rPr>
              <a:t> </a:t>
            </a:r>
            <a:r>
              <a:rPr lang="ru-RU" sz="2400" dirty="0" err="1">
                <a:solidFill>
                  <a:srgbClr val="00B0F0"/>
                </a:solidFill>
              </a:rPr>
              <a:t>рівень</a:t>
            </a:r>
            <a:r>
              <a:rPr lang="ru-RU" sz="2400" dirty="0">
                <a:solidFill>
                  <a:srgbClr val="00B0F0"/>
                </a:solidFill>
              </a:rPr>
              <a:t> </a:t>
            </a:r>
            <a:r>
              <a:rPr lang="ru-RU" sz="2400" dirty="0" err="1">
                <a:solidFill>
                  <a:srgbClr val="00B0F0"/>
                </a:solidFill>
              </a:rPr>
              <a:t>безробіття</a:t>
            </a:r>
            <a:r>
              <a:rPr lang="ru-RU" sz="2400" dirty="0">
                <a:solidFill>
                  <a:srgbClr val="00B0F0"/>
                </a:solidFill>
              </a:rPr>
              <a:t> </a:t>
            </a:r>
            <a:r>
              <a:rPr lang="ru-RU" sz="2400" dirty="0" smtClean="0">
                <a:solidFill>
                  <a:srgbClr val="00B0F0"/>
                </a:solidFill>
              </a:rPr>
              <a:t>в </a:t>
            </a:r>
            <a:r>
              <a:rPr lang="ru-RU" sz="2400" dirty="0" err="1">
                <a:solidFill>
                  <a:srgbClr val="00B0F0"/>
                </a:solidFill>
              </a:rPr>
              <a:t>Європейському</a:t>
            </a:r>
            <a:r>
              <a:rPr lang="ru-RU" sz="2400" dirty="0">
                <a:solidFill>
                  <a:srgbClr val="00B0F0"/>
                </a:solidFill>
              </a:rPr>
              <a:t> </a:t>
            </a:r>
            <a:r>
              <a:rPr lang="ru-RU" sz="2400" dirty="0" err="1">
                <a:solidFill>
                  <a:srgbClr val="00B0F0"/>
                </a:solidFill>
              </a:rPr>
              <a:t>Союзі</a:t>
            </a:r>
            <a:r>
              <a:rPr lang="ru-RU" sz="2400" dirty="0">
                <a:solidFill>
                  <a:srgbClr val="00B0F0"/>
                </a:solidFill>
              </a:rPr>
              <a:t> (</a:t>
            </a:r>
            <a:r>
              <a:rPr lang="ru-RU" sz="2400" dirty="0" err="1">
                <a:solidFill>
                  <a:srgbClr val="00B0F0"/>
                </a:solidFill>
              </a:rPr>
              <a:t>більше</a:t>
            </a:r>
            <a:r>
              <a:rPr lang="ru-RU" sz="2400" dirty="0">
                <a:solidFill>
                  <a:srgbClr val="00B0F0"/>
                </a:solidFill>
              </a:rPr>
              <a:t> 10%), а за </a:t>
            </a:r>
            <a:r>
              <a:rPr lang="ru-RU" sz="2400" dirty="0" err="1">
                <a:solidFill>
                  <a:srgbClr val="00B0F0"/>
                </a:solidFill>
              </a:rPr>
              <a:t>рівнем</a:t>
            </a:r>
            <a:r>
              <a:rPr lang="ru-RU" sz="2400" dirty="0">
                <a:solidFill>
                  <a:srgbClr val="00B0F0"/>
                </a:solidFill>
              </a:rPr>
              <a:t> ВВП на душу </a:t>
            </a:r>
            <a:r>
              <a:rPr lang="ru-RU" sz="2400" dirty="0" err="1">
                <a:solidFill>
                  <a:srgbClr val="00B0F0"/>
                </a:solidFill>
              </a:rPr>
              <a:t>населення</a:t>
            </a:r>
            <a:r>
              <a:rPr lang="ru-RU" sz="2400" dirty="0">
                <a:solidFill>
                  <a:srgbClr val="00B0F0"/>
                </a:solidFill>
              </a:rPr>
              <a:t> </a:t>
            </a:r>
            <a:r>
              <a:rPr lang="ru-RU" sz="2400" dirty="0" err="1">
                <a:solidFill>
                  <a:srgbClr val="00B0F0"/>
                </a:solidFill>
              </a:rPr>
              <a:t>Польща</a:t>
            </a:r>
            <a:r>
              <a:rPr lang="ru-RU" sz="2400" dirty="0">
                <a:solidFill>
                  <a:srgbClr val="00B0F0"/>
                </a:solidFill>
              </a:rPr>
              <a:t> </a:t>
            </a:r>
            <a:r>
              <a:rPr lang="ru-RU" sz="2400" dirty="0" err="1">
                <a:solidFill>
                  <a:srgbClr val="00B0F0"/>
                </a:solidFill>
              </a:rPr>
              <a:t>знаходитися</a:t>
            </a:r>
            <a:r>
              <a:rPr lang="ru-RU" sz="2400" dirty="0">
                <a:solidFill>
                  <a:srgbClr val="00B0F0"/>
                </a:solidFill>
              </a:rPr>
              <a:t> на 3-му </a:t>
            </a:r>
            <a:r>
              <a:rPr lang="ru-RU" sz="2400" dirty="0" err="1">
                <a:solidFill>
                  <a:srgbClr val="00B0F0"/>
                </a:solidFill>
              </a:rPr>
              <a:t>місці</a:t>
            </a:r>
            <a:r>
              <a:rPr lang="ru-RU" sz="2400" dirty="0">
                <a:solidFill>
                  <a:srgbClr val="00B0F0"/>
                </a:solidFill>
              </a:rPr>
              <a:t> </a:t>
            </a:r>
            <a:r>
              <a:rPr lang="ru-RU" sz="2400" dirty="0" err="1">
                <a:solidFill>
                  <a:srgbClr val="00B0F0"/>
                </a:solidFill>
              </a:rPr>
              <a:t>після</a:t>
            </a:r>
            <a:r>
              <a:rPr lang="ru-RU" sz="2400" dirty="0">
                <a:solidFill>
                  <a:srgbClr val="00B0F0"/>
                </a:solidFill>
              </a:rPr>
              <a:t> </a:t>
            </a:r>
            <a:r>
              <a:rPr lang="ru-RU" sz="2400" dirty="0" err="1">
                <a:solidFill>
                  <a:srgbClr val="00B0F0"/>
                </a:solidFill>
              </a:rPr>
              <a:t>Румунії</a:t>
            </a:r>
            <a:r>
              <a:rPr lang="ru-RU" sz="2400" dirty="0">
                <a:solidFill>
                  <a:srgbClr val="00B0F0"/>
                </a:solidFill>
              </a:rPr>
              <a:t> та </a:t>
            </a:r>
            <a:r>
              <a:rPr lang="ru-RU" sz="2400" dirty="0" err="1">
                <a:solidFill>
                  <a:srgbClr val="00B0F0"/>
                </a:solidFill>
              </a:rPr>
              <a:t>Болгарії</a:t>
            </a:r>
            <a:r>
              <a:rPr lang="ru-RU" sz="2400" dirty="0">
                <a:solidFill>
                  <a:srgbClr val="00B0F0"/>
                </a:solidFill>
              </a:rPr>
              <a:t>.</a:t>
            </a:r>
            <a:endParaRPr lang="uk-UA" sz="2400" dirty="0">
              <a:solidFill>
                <a:srgbClr val="00B0F0"/>
              </a:solidFill>
            </a:endParaRPr>
          </a:p>
        </p:txBody>
      </p:sp>
    </p:spTree>
    <p:extLst>
      <p:ext uri="{BB962C8B-B14F-4D97-AF65-F5344CB8AC3E}">
        <p14:creationId xmlns:p14="http://schemas.microsoft.com/office/powerpoint/2010/main" val="2962542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25151" y="1556792"/>
            <a:ext cx="8093699" cy="5058562"/>
          </a:xfrm>
        </p:spPr>
      </p:pic>
      <p:sp>
        <p:nvSpPr>
          <p:cNvPr id="3" name="Заголовок 2"/>
          <p:cNvSpPr>
            <a:spLocks noGrp="1"/>
          </p:cNvSpPr>
          <p:nvPr>
            <p:ph type="title"/>
          </p:nvPr>
        </p:nvSpPr>
        <p:spPr>
          <a:xfrm>
            <a:off x="179512" y="188640"/>
            <a:ext cx="8856984" cy="1979466"/>
          </a:xfrm>
        </p:spPr>
        <p:txBody>
          <a:bodyPr>
            <a:normAutofit/>
          </a:bodyPr>
          <a:lstStyle/>
          <a:p>
            <a:r>
              <a:rPr lang="uk-UA" sz="2400" dirty="0" smtClean="0">
                <a:solidFill>
                  <a:srgbClr val="FF0000"/>
                </a:solidFill>
              </a:rPr>
              <a:t>4. </a:t>
            </a:r>
            <a:r>
              <a:rPr lang="ru-RU" sz="2400" dirty="0">
                <a:solidFill>
                  <a:srgbClr val="FF0000"/>
                </a:solidFill>
              </a:rPr>
              <a:t>Поляки </a:t>
            </a:r>
            <a:r>
              <a:rPr lang="ru-RU" sz="2400" dirty="0" err="1">
                <a:solidFill>
                  <a:srgbClr val="FF0000"/>
                </a:solidFill>
              </a:rPr>
              <a:t>виграли</a:t>
            </a:r>
            <a:r>
              <a:rPr lang="ru-RU" sz="2400" dirty="0">
                <a:solidFill>
                  <a:srgbClr val="FF0000"/>
                </a:solidFill>
              </a:rPr>
              <a:t> 17 </a:t>
            </a:r>
            <a:r>
              <a:rPr lang="ru-RU" sz="2400" dirty="0" err="1">
                <a:solidFill>
                  <a:srgbClr val="FF0000"/>
                </a:solidFill>
              </a:rPr>
              <a:t>Нобелівських</a:t>
            </a:r>
            <a:r>
              <a:rPr lang="ru-RU" sz="2400" dirty="0">
                <a:solidFill>
                  <a:srgbClr val="FF0000"/>
                </a:solidFill>
              </a:rPr>
              <a:t> </a:t>
            </a:r>
            <a:r>
              <a:rPr lang="ru-RU" sz="2400" dirty="0" err="1">
                <a:solidFill>
                  <a:srgbClr val="FF0000"/>
                </a:solidFill>
              </a:rPr>
              <a:t>премій</a:t>
            </a:r>
            <a:r>
              <a:rPr lang="ru-RU" sz="2400" dirty="0">
                <a:solidFill>
                  <a:srgbClr val="FF0000"/>
                </a:solidFill>
              </a:rPr>
              <a:t>, </a:t>
            </a:r>
            <a:r>
              <a:rPr lang="ru-RU" sz="2400" dirty="0" err="1">
                <a:solidFill>
                  <a:srgbClr val="FF0000"/>
                </a:solidFill>
              </a:rPr>
              <a:t>включаючи</a:t>
            </a:r>
            <a:r>
              <a:rPr lang="ru-RU" sz="2400" dirty="0">
                <a:solidFill>
                  <a:srgbClr val="FF0000"/>
                </a:solidFill>
              </a:rPr>
              <a:t> </a:t>
            </a:r>
            <a:r>
              <a:rPr lang="ru-RU" sz="2400" dirty="0" err="1">
                <a:solidFill>
                  <a:srgbClr val="FF0000"/>
                </a:solidFill>
              </a:rPr>
              <a:t>чотири</a:t>
            </a:r>
            <a:r>
              <a:rPr lang="ru-RU" sz="2400" dirty="0">
                <a:solidFill>
                  <a:srgbClr val="FF0000"/>
                </a:solidFill>
              </a:rPr>
              <a:t> </a:t>
            </a:r>
            <a:r>
              <a:rPr lang="ru-RU" sz="2400" dirty="0" err="1">
                <a:solidFill>
                  <a:srgbClr val="FF0000"/>
                </a:solidFill>
              </a:rPr>
              <a:t>Премії</a:t>
            </a:r>
            <a:r>
              <a:rPr lang="ru-RU" sz="2400" dirty="0">
                <a:solidFill>
                  <a:srgbClr val="FF0000"/>
                </a:solidFill>
              </a:rPr>
              <a:t> миру і </a:t>
            </a:r>
            <a:r>
              <a:rPr lang="ru-RU" sz="2400" dirty="0" err="1">
                <a:solidFill>
                  <a:srgbClr val="FF0000"/>
                </a:solidFill>
              </a:rPr>
              <a:t>п'ять</a:t>
            </a:r>
            <a:r>
              <a:rPr lang="ru-RU" sz="2400" dirty="0">
                <a:solidFill>
                  <a:srgbClr val="FF0000"/>
                </a:solidFill>
              </a:rPr>
              <a:t> в </a:t>
            </a:r>
            <a:r>
              <a:rPr lang="ru-RU" sz="2400" dirty="0" err="1">
                <a:solidFill>
                  <a:srgbClr val="FF0000"/>
                </a:solidFill>
              </a:rPr>
              <a:t>Літературі</a:t>
            </a:r>
            <a:r>
              <a:rPr lang="ru-RU" sz="2400" dirty="0">
                <a:solidFill>
                  <a:srgbClr val="FF0000"/>
                </a:solidFill>
              </a:rPr>
              <a:t>. </a:t>
            </a:r>
            <a:endParaRPr lang="uk-UA" sz="2400" dirty="0">
              <a:solidFill>
                <a:srgbClr val="FF0000"/>
              </a:solidFill>
            </a:endParaRPr>
          </a:p>
        </p:txBody>
      </p:sp>
    </p:spTree>
    <p:extLst>
      <p:ext uri="{BB962C8B-B14F-4D97-AF65-F5344CB8AC3E}">
        <p14:creationId xmlns:p14="http://schemas.microsoft.com/office/powerpoint/2010/main" val="2464983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20688"/>
            <a:ext cx="2736304" cy="1981201"/>
          </a:xfrm>
        </p:spPr>
        <p:txBody>
          <a:bodyPr>
            <a:noAutofit/>
          </a:bodyPr>
          <a:lstStyle/>
          <a:p>
            <a:r>
              <a:rPr lang="uk-UA" sz="3200" dirty="0" smtClean="0"/>
              <a:t>Прапор </a:t>
            </a:r>
            <a:r>
              <a:rPr lang="uk-UA" sz="3200" dirty="0" err="1" smtClean="0"/>
              <a:t>польщі</a:t>
            </a:r>
            <a:r>
              <a:rPr lang="uk-UA" sz="3200" dirty="0" smtClean="0"/>
              <a:t> </a:t>
            </a:r>
            <a:endParaRPr lang="uk-UA" sz="3200"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8337" r="8337"/>
          <a:stretch>
            <a:fillRect/>
          </a:stretch>
        </p:blipFill>
        <p:spPr>
          <a:xfrm>
            <a:off x="3131840" y="2276872"/>
            <a:ext cx="5627687" cy="4220765"/>
          </a:xfrm>
        </p:spPr>
      </p:pic>
      <p:sp>
        <p:nvSpPr>
          <p:cNvPr id="4" name="Текст 3"/>
          <p:cNvSpPr>
            <a:spLocks noGrp="1"/>
          </p:cNvSpPr>
          <p:nvPr>
            <p:ph type="body" sz="half" idx="2"/>
          </p:nvPr>
        </p:nvSpPr>
        <p:spPr>
          <a:xfrm>
            <a:off x="2963862" y="614363"/>
            <a:ext cx="6000626" cy="1014437"/>
          </a:xfrm>
        </p:spPr>
        <p:txBody>
          <a:bodyPr>
            <a:noAutofit/>
          </a:bodyPr>
          <a:lstStyle/>
          <a:p>
            <a:pPr algn="just"/>
            <a:r>
              <a:rPr lang="ru-RU" sz="2400" dirty="0" smtClean="0"/>
              <a:t>В 1918 </a:t>
            </a:r>
            <a:r>
              <a:rPr lang="ru-RU" sz="2400" dirty="0" err="1"/>
              <a:t>червоний-білий</a:t>
            </a:r>
            <a:r>
              <a:rPr lang="ru-RU" sz="2400" dirty="0"/>
              <a:t> прапор </a:t>
            </a:r>
            <a:r>
              <a:rPr lang="ru-RU" sz="2400" dirty="0" err="1"/>
              <a:t>був</a:t>
            </a:r>
            <a:r>
              <a:rPr lang="ru-RU" sz="2400" dirty="0"/>
              <a:t> </a:t>
            </a:r>
            <a:r>
              <a:rPr lang="ru-RU" sz="2400" dirty="0" err="1"/>
              <a:t>офіційно</a:t>
            </a:r>
            <a:r>
              <a:rPr lang="ru-RU" sz="2400" dirty="0"/>
              <a:t> </a:t>
            </a:r>
            <a:r>
              <a:rPr lang="ru-RU" sz="2400" dirty="0" err="1"/>
              <a:t>затверджений</a:t>
            </a:r>
            <a:r>
              <a:rPr lang="ru-RU" sz="2400" dirty="0"/>
              <a:t> Сеймом 1 </a:t>
            </a:r>
            <a:r>
              <a:rPr lang="ru-RU" sz="2400" dirty="0" err="1"/>
              <a:t>серпня</a:t>
            </a:r>
            <a:r>
              <a:rPr lang="ru-RU" sz="2400" dirty="0"/>
              <a:t> 1919 як </a:t>
            </a:r>
            <a:r>
              <a:rPr lang="ru-RU" sz="2400" dirty="0" err="1"/>
              <a:t>національний</a:t>
            </a:r>
            <a:r>
              <a:rPr lang="ru-RU" sz="2400" dirty="0"/>
              <a:t> і </a:t>
            </a:r>
            <a:r>
              <a:rPr lang="ru-RU" sz="2400" dirty="0" err="1"/>
              <a:t>відтоді</a:t>
            </a:r>
            <a:r>
              <a:rPr lang="ru-RU" sz="2400" dirty="0"/>
              <a:t> </a:t>
            </a:r>
            <a:r>
              <a:rPr lang="ru-RU" sz="2400" dirty="0" err="1"/>
              <a:t>змінам</a:t>
            </a:r>
            <a:r>
              <a:rPr lang="ru-RU" sz="2400" dirty="0"/>
              <a:t> не </a:t>
            </a:r>
            <a:r>
              <a:rPr lang="ru-RU" sz="2400" dirty="0" err="1"/>
              <a:t>піддавався</a:t>
            </a:r>
            <a:r>
              <a:rPr lang="ru-RU" sz="2400" dirty="0"/>
              <a:t>.</a:t>
            </a:r>
            <a:endParaRPr lang="uk-UA" sz="2400" dirty="0"/>
          </a:p>
        </p:txBody>
      </p:sp>
    </p:spTree>
    <p:extLst>
      <p:ext uri="{BB962C8B-B14F-4D97-AF65-F5344CB8AC3E}">
        <p14:creationId xmlns:p14="http://schemas.microsoft.com/office/powerpoint/2010/main" val="2885362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27584" y="1772816"/>
            <a:ext cx="7488832" cy="4896544"/>
          </a:xfrm>
        </p:spPr>
      </p:pic>
      <p:sp>
        <p:nvSpPr>
          <p:cNvPr id="3" name="Заголовок 2"/>
          <p:cNvSpPr>
            <a:spLocks noGrp="1"/>
          </p:cNvSpPr>
          <p:nvPr>
            <p:ph type="title"/>
          </p:nvPr>
        </p:nvSpPr>
        <p:spPr>
          <a:xfrm>
            <a:off x="179512" y="188640"/>
            <a:ext cx="8820472" cy="1979466"/>
          </a:xfrm>
        </p:spPr>
        <p:txBody>
          <a:bodyPr>
            <a:normAutofit/>
          </a:bodyPr>
          <a:lstStyle/>
          <a:p>
            <a:r>
              <a:rPr lang="uk-UA" sz="2400" dirty="0">
                <a:solidFill>
                  <a:srgbClr val="FFCC66"/>
                </a:solidFill>
              </a:rPr>
              <a:t>5. У Польщі є пустеля. Піщана площа розміром 32 кв. км розташувалася поблизу міст </a:t>
            </a:r>
            <a:r>
              <a:rPr lang="uk-UA" sz="2400" dirty="0" err="1">
                <a:solidFill>
                  <a:srgbClr val="FFCC66"/>
                </a:solidFill>
              </a:rPr>
              <a:t>Блендов</a:t>
            </a:r>
            <a:r>
              <a:rPr lang="uk-UA" sz="2400" dirty="0">
                <a:solidFill>
                  <a:srgbClr val="FFCC66"/>
                </a:solidFill>
              </a:rPr>
              <a:t>, Ключі і </a:t>
            </a:r>
            <a:r>
              <a:rPr lang="uk-UA" sz="2400" dirty="0" err="1">
                <a:solidFill>
                  <a:srgbClr val="FFCC66"/>
                </a:solidFill>
              </a:rPr>
              <a:t>Хехло</a:t>
            </a:r>
            <a:r>
              <a:rPr lang="uk-UA" sz="2400" dirty="0">
                <a:solidFill>
                  <a:srgbClr val="FFCC66"/>
                </a:solidFill>
              </a:rPr>
              <a:t> і отримала назву </a:t>
            </a:r>
            <a:r>
              <a:rPr lang="uk-UA" sz="2400" dirty="0" err="1">
                <a:solidFill>
                  <a:srgbClr val="FFCC66"/>
                </a:solidFill>
              </a:rPr>
              <a:t>Блендовської</a:t>
            </a:r>
            <a:r>
              <a:rPr lang="uk-UA" sz="2400" dirty="0">
                <a:solidFill>
                  <a:srgbClr val="FFCC66"/>
                </a:solidFill>
              </a:rPr>
              <a:t> пустелі.</a:t>
            </a:r>
          </a:p>
        </p:txBody>
      </p:sp>
    </p:spTree>
    <p:extLst>
      <p:ext uri="{BB962C8B-B14F-4D97-AF65-F5344CB8AC3E}">
        <p14:creationId xmlns:p14="http://schemas.microsoft.com/office/powerpoint/2010/main" val="3660540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03648" y="1988840"/>
            <a:ext cx="7536705" cy="4572408"/>
          </a:xfrm>
        </p:spPr>
      </p:pic>
      <p:sp>
        <p:nvSpPr>
          <p:cNvPr id="3" name="Заголовок 2"/>
          <p:cNvSpPr>
            <a:spLocks noGrp="1"/>
          </p:cNvSpPr>
          <p:nvPr>
            <p:ph type="title"/>
          </p:nvPr>
        </p:nvSpPr>
        <p:spPr>
          <a:xfrm>
            <a:off x="179512" y="188640"/>
            <a:ext cx="8820472" cy="1979466"/>
          </a:xfrm>
        </p:spPr>
        <p:txBody>
          <a:bodyPr>
            <a:normAutofit/>
          </a:bodyPr>
          <a:lstStyle/>
          <a:p>
            <a:r>
              <a:rPr lang="uk-UA" sz="2400" dirty="0" smtClean="0">
                <a:solidFill>
                  <a:schemeClr val="bg2">
                    <a:lumMod val="40000"/>
                    <a:lumOff val="60000"/>
                  </a:schemeClr>
                </a:solidFill>
              </a:rPr>
              <a:t>6. </a:t>
            </a:r>
            <a:r>
              <a:rPr lang="ru-RU" sz="2400" dirty="0">
                <a:solidFill>
                  <a:schemeClr val="bg2">
                    <a:lumMod val="40000"/>
                    <a:lumOff val="60000"/>
                  </a:schemeClr>
                </a:solidFill>
              </a:rPr>
              <a:t>У </a:t>
            </a:r>
            <a:r>
              <a:rPr lang="ru-RU" sz="2400" dirty="0" err="1">
                <a:solidFill>
                  <a:schemeClr val="bg2">
                    <a:lumMod val="40000"/>
                    <a:lumOff val="60000"/>
                  </a:schemeClr>
                </a:solidFill>
              </a:rPr>
              <a:t>Західнопоморському</a:t>
            </a:r>
            <a:r>
              <a:rPr lang="ru-RU" sz="2400" dirty="0">
                <a:solidFill>
                  <a:schemeClr val="bg2">
                    <a:lumMod val="40000"/>
                    <a:lumOff val="60000"/>
                  </a:schemeClr>
                </a:solidFill>
              </a:rPr>
              <a:t> </a:t>
            </a:r>
            <a:r>
              <a:rPr lang="ru-RU" sz="2400" dirty="0" err="1">
                <a:solidFill>
                  <a:schemeClr val="bg2">
                    <a:lumMod val="40000"/>
                    <a:lumOff val="60000"/>
                  </a:schemeClr>
                </a:solidFill>
              </a:rPr>
              <a:t>воєводстві</a:t>
            </a:r>
            <a:r>
              <a:rPr lang="ru-RU" sz="2400" dirty="0">
                <a:solidFill>
                  <a:schemeClr val="bg2">
                    <a:lumMod val="40000"/>
                    <a:lumOff val="60000"/>
                  </a:schemeClr>
                </a:solidFill>
              </a:rPr>
              <a:t>, недалеко </a:t>
            </a:r>
            <a:r>
              <a:rPr lang="ru-RU" sz="2400" dirty="0" err="1">
                <a:solidFill>
                  <a:schemeClr val="bg2">
                    <a:lumMod val="40000"/>
                    <a:lumOff val="60000"/>
                  </a:schemeClr>
                </a:solidFill>
              </a:rPr>
              <a:t>від</a:t>
            </a:r>
            <a:r>
              <a:rPr lang="ru-RU" sz="2400" dirty="0">
                <a:solidFill>
                  <a:schemeClr val="bg2">
                    <a:lumMod val="40000"/>
                    <a:lumOff val="60000"/>
                  </a:schemeClr>
                </a:solidFill>
              </a:rPr>
              <a:t> </a:t>
            </a:r>
            <a:r>
              <a:rPr lang="ru-RU" sz="2400" dirty="0" err="1">
                <a:solidFill>
                  <a:schemeClr val="bg2">
                    <a:lumMod val="40000"/>
                    <a:lumOff val="60000"/>
                  </a:schemeClr>
                </a:solidFill>
              </a:rPr>
              <a:t>Гріфіну</a:t>
            </a:r>
            <a:r>
              <a:rPr lang="ru-RU" sz="2400" dirty="0">
                <a:solidFill>
                  <a:schemeClr val="bg2">
                    <a:lumMod val="40000"/>
                    <a:lumOff val="60000"/>
                  </a:schemeClr>
                </a:solidFill>
              </a:rPr>
              <a:t>, </a:t>
            </a:r>
            <a:r>
              <a:rPr lang="ru-RU" sz="2400" dirty="0" err="1">
                <a:solidFill>
                  <a:schemeClr val="bg2">
                    <a:lumMod val="40000"/>
                    <a:lumOff val="60000"/>
                  </a:schemeClr>
                </a:solidFill>
              </a:rPr>
              <a:t>зростає</a:t>
            </a:r>
            <a:r>
              <a:rPr lang="ru-RU" sz="2400" dirty="0">
                <a:solidFill>
                  <a:schemeClr val="bg2">
                    <a:lumMod val="40000"/>
                    <a:lumOff val="60000"/>
                  </a:schemeClr>
                </a:solidFill>
              </a:rPr>
              <a:t> </a:t>
            </a:r>
            <a:r>
              <a:rPr lang="ru-RU" sz="2400" dirty="0" err="1">
                <a:solidFill>
                  <a:schemeClr val="bg2">
                    <a:lumMod val="40000"/>
                    <a:lumOff val="60000"/>
                  </a:schemeClr>
                </a:solidFill>
              </a:rPr>
              <a:t>Кривий</a:t>
            </a:r>
            <a:r>
              <a:rPr lang="ru-RU" sz="2400" dirty="0">
                <a:solidFill>
                  <a:schemeClr val="bg2">
                    <a:lumMod val="40000"/>
                    <a:lumOff val="60000"/>
                  </a:schemeClr>
                </a:solidFill>
              </a:rPr>
              <a:t> </a:t>
            </a:r>
            <a:r>
              <a:rPr lang="ru-RU" sz="2400" dirty="0" err="1">
                <a:solidFill>
                  <a:schemeClr val="bg2">
                    <a:lumMod val="40000"/>
                    <a:lumOff val="60000"/>
                  </a:schemeClr>
                </a:solidFill>
              </a:rPr>
              <a:t>ліс</a:t>
            </a:r>
            <a:r>
              <a:rPr lang="ru-RU" sz="2400" dirty="0">
                <a:solidFill>
                  <a:schemeClr val="bg2">
                    <a:lumMod val="40000"/>
                    <a:lumOff val="60000"/>
                  </a:schemeClr>
                </a:solidFill>
              </a:rPr>
              <a:t>. Свою </a:t>
            </a:r>
            <a:r>
              <a:rPr lang="ru-RU" sz="2400" dirty="0" err="1">
                <a:solidFill>
                  <a:schemeClr val="bg2">
                    <a:lumMod val="40000"/>
                    <a:lumOff val="60000"/>
                  </a:schemeClr>
                </a:solidFill>
              </a:rPr>
              <a:t>назву</a:t>
            </a:r>
            <a:r>
              <a:rPr lang="ru-RU" sz="2400" dirty="0">
                <a:solidFill>
                  <a:schemeClr val="bg2">
                    <a:lumMod val="40000"/>
                    <a:lumOff val="60000"/>
                  </a:schemeClr>
                </a:solidFill>
              </a:rPr>
              <a:t> </a:t>
            </a:r>
            <a:r>
              <a:rPr lang="ru-RU" sz="2400" dirty="0" err="1">
                <a:solidFill>
                  <a:schemeClr val="bg2">
                    <a:lumMod val="40000"/>
                    <a:lumOff val="60000"/>
                  </a:schemeClr>
                </a:solidFill>
              </a:rPr>
              <a:t>він</a:t>
            </a:r>
            <a:r>
              <a:rPr lang="ru-RU" sz="2400" dirty="0">
                <a:solidFill>
                  <a:schemeClr val="bg2">
                    <a:lumMod val="40000"/>
                    <a:lumOff val="60000"/>
                  </a:schemeClr>
                </a:solidFill>
              </a:rPr>
              <a:t> </a:t>
            </a:r>
            <a:r>
              <a:rPr lang="ru-RU" sz="2400" dirty="0" err="1">
                <a:solidFill>
                  <a:schemeClr val="bg2">
                    <a:lumMod val="40000"/>
                    <a:lumOff val="60000"/>
                  </a:schemeClr>
                </a:solidFill>
              </a:rPr>
              <a:t>отримав</a:t>
            </a:r>
            <a:r>
              <a:rPr lang="ru-RU" sz="2400" dirty="0">
                <a:solidFill>
                  <a:schemeClr val="bg2">
                    <a:lumMod val="40000"/>
                    <a:lumOff val="60000"/>
                  </a:schemeClr>
                </a:solidFill>
              </a:rPr>
              <a:t> через 400 </a:t>
            </a:r>
            <a:r>
              <a:rPr lang="ru-RU" sz="2400" dirty="0" err="1">
                <a:solidFill>
                  <a:schemeClr val="bg2">
                    <a:lumMod val="40000"/>
                    <a:lumOff val="60000"/>
                  </a:schemeClr>
                </a:solidFill>
              </a:rPr>
              <a:t>викривлених</a:t>
            </a:r>
            <a:r>
              <a:rPr lang="ru-RU" sz="2400" dirty="0">
                <a:solidFill>
                  <a:schemeClr val="bg2">
                    <a:lumMod val="40000"/>
                    <a:lumOff val="60000"/>
                  </a:schemeClr>
                </a:solidFill>
              </a:rPr>
              <a:t>, </a:t>
            </a:r>
            <a:r>
              <a:rPr lang="ru-RU" sz="2400" dirty="0" err="1">
                <a:solidFill>
                  <a:schemeClr val="bg2">
                    <a:lumMod val="40000"/>
                    <a:lumOff val="60000"/>
                  </a:schemeClr>
                </a:solidFill>
              </a:rPr>
              <a:t>деформованих</a:t>
            </a:r>
            <a:r>
              <a:rPr lang="ru-RU" sz="2400" dirty="0">
                <a:solidFill>
                  <a:schemeClr val="bg2">
                    <a:lumMod val="40000"/>
                    <a:lumOff val="60000"/>
                  </a:schemeClr>
                </a:solidFill>
              </a:rPr>
              <a:t> сосен. </a:t>
            </a:r>
            <a:endParaRPr lang="uk-UA" sz="2400" dirty="0">
              <a:solidFill>
                <a:schemeClr val="bg2">
                  <a:lumMod val="40000"/>
                  <a:lumOff val="60000"/>
                </a:schemeClr>
              </a:solidFill>
            </a:endParaRPr>
          </a:p>
        </p:txBody>
      </p:sp>
    </p:spTree>
    <p:extLst>
      <p:ext uri="{BB962C8B-B14F-4D97-AF65-F5344CB8AC3E}">
        <p14:creationId xmlns:p14="http://schemas.microsoft.com/office/powerpoint/2010/main" val="2798843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188640"/>
            <a:ext cx="8856984" cy="1979466"/>
          </a:xfrm>
        </p:spPr>
        <p:txBody>
          <a:bodyPr>
            <a:noAutofit/>
          </a:bodyPr>
          <a:lstStyle/>
          <a:p>
            <a:r>
              <a:rPr lang="uk-UA" sz="2400" dirty="0" smtClean="0">
                <a:solidFill>
                  <a:schemeClr val="tx2"/>
                </a:solidFill>
              </a:rPr>
              <a:t>7. </a:t>
            </a:r>
            <a:r>
              <a:rPr lang="ru-RU" sz="2400" dirty="0">
                <a:solidFill>
                  <a:schemeClr val="tx2"/>
                </a:solidFill>
              </a:rPr>
              <a:t>У </a:t>
            </a:r>
            <a:r>
              <a:rPr lang="ru-RU" sz="2400" dirty="0" err="1">
                <a:solidFill>
                  <a:schemeClr val="tx2"/>
                </a:solidFill>
              </a:rPr>
              <a:t>Польщі</a:t>
            </a:r>
            <a:r>
              <a:rPr lang="ru-RU" sz="2400" dirty="0">
                <a:solidFill>
                  <a:schemeClr val="tx2"/>
                </a:solidFill>
              </a:rPr>
              <a:t> </a:t>
            </a:r>
            <a:r>
              <a:rPr lang="ru-RU" sz="2400" dirty="0" err="1">
                <a:solidFill>
                  <a:schemeClr val="tx2"/>
                </a:solidFill>
              </a:rPr>
              <a:t>розташована</a:t>
            </a:r>
            <a:r>
              <a:rPr lang="ru-RU" sz="2400" dirty="0">
                <a:solidFill>
                  <a:schemeClr val="tx2"/>
                </a:solidFill>
              </a:rPr>
              <a:t> </a:t>
            </a:r>
            <a:r>
              <a:rPr lang="ru-RU" sz="2400" dirty="0" err="1">
                <a:solidFill>
                  <a:schemeClr val="tx2"/>
                </a:solidFill>
              </a:rPr>
              <a:t>чимала</a:t>
            </a:r>
            <a:r>
              <a:rPr lang="ru-RU" sz="2400" dirty="0">
                <a:solidFill>
                  <a:schemeClr val="tx2"/>
                </a:solidFill>
              </a:rPr>
              <a:t> </a:t>
            </a:r>
            <a:r>
              <a:rPr lang="ru-RU" sz="2400" dirty="0" err="1">
                <a:solidFill>
                  <a:schemeClr val="tx2"/>
                </a:solidFill>
              </a:rPr>
              <a:t>кількість</a:t>
            </a:r>
            <a:r>
              <a:rPr lang="ru-RU" sz="2400" dirty="0">
                <a:solidFill>
                  <a:schemeClr val="tx2"/>
                </a:solidFill>
              </a:rPr>
              <a:t> </a:t>
            </a:r>
            <a:r>
              <a:rPr lang="ru-RU" sz="2400" dirty="0" err="1">
                <a:solidFill>
                  <a:schemeClr val="tx2"/>
                </a:solidFill>
              </a:rPr>
              <a:t>театрів</a:t>
            </a:r>
            <a:r>
              <a:rPr lang="ru-RU" sz="2400" dirty="0">
                <a:solidFill>
                  <a:schemeClr val="tx2"/>
                </a:solidFill>
              </a:rPr>
              <a:t>. </a:t>
            </a:r>
            <a:r>
              <a:rPr lang="ru-RU" sz="2400" dirty="0" err="1">
                <a:solidFill>
                  <a:schemeClr val="tx2"/>
                </a:solidFill>
              </a:rPr>
              <a:t>Цікаво</a:t>
            </a:r>
            <a:r>
              <a:rPr lang="ru-RU" sz="2400" dirty="0">
                <a:solidFill>
                  <a:schemeClr val="tx2"/>
                </a:solidFill>
              </a:rPr>
              <a:t>, </a:t>
            </a:r>
            <a:r>
              <a:rPr lang="ru-RU" sz="2400" dirty="0" err="1">
                <a:solidFill>
                  <a:schemeClr val="tx2"/>
                </a:solidFill>
              </a:rPr>
              <a:t>що</a:t>
            </a:r>
            <a:r>
              <a:rPr lang="ru-RU" sz="2400" dirty="0">
                <a:solidFill>
                  <a:schemeClr val="tx2"/>
                </a:solidFill>
              </a:rPr>
              <a:t> </a:t>
            </a:r>
            <a:r>
              <a:rPr lang="ru-RU" sz="2400" dirty="0" err="1">
                <a:solidFill>
                  <a:schemeClr val="tx2"/>
                </a:solidFill>
              </a:rPr>
              <a:t>лише</a:t>
            </a:r>
            <a:r>
              <a:rPr lang="ru-RU" sz="2400" dirty="0">
                <a:solidFill>
                  <a:schemeClr val="tx2"/>
                </a:solidFill>
              </a:rPr>
              <a:t> у </a:t>
            </a:r>
            <a:r>
              <a:rPr lang="ru-RU" sz="2400" dirty="0" err="1">
                <a:solidFill>
                  <a:schemeClr val="tx2"/>
                </a:solidFill>
              </a:rPr>
              <a:t>Варшаві</a:t>
            </a:r>
            <a:r>
              <a:rPr lang="ru-RU" sz="2400" dirty="0">
                <a:solidFill>
                  <a:schemeClr val="tx2"/>
                </a:solidFill>
              </a:rPr>
              <a:t> </a:t>
            </a:r>
            <a:r>
              <a:rPr lang="ru-RU" sz="2400" dirty="0" err="1">
                <a:solidFill>
                  <a:schemeClr val="tx2"/>
                </a:solidFill>
              </a:rPr>
              <a:t>налічується</a:t>
            </a:r>
            <a:r>
              <a:rPr lang="ru-RU" sz="2400" dirty="0">
                <a:solidFill>
                  <a:schemeClr val="tx2"/>
                </a:solidFill>
              </a:rPr>
              <a:t> 47 </a:t>
            </a:r>
            <a:r>
              <a:rPr lang="ru-RU" sz="2400" dirty="0" err="1">
                <a:solidFill>
                  <a:schemeClr val="tx2"/>
                </a:solidFill>
              </a:rPr>
              <a:t>театрів</a:t>
            </a:r>
            <a:r>
              <a:rPr lang="ru-RU" sz="2400" dirty="0">
                <a:solidFill>
                  <a:schemeClr val="tx2"/>
                </a:solidFill>
              </a:rPr>
              <a:t>, </a:t>
            </a:r>
            <a:r>
              <a:rPr lang="ru-RU" sz="2400" dirty="0" err="1">
                <a:solidFill>
                  <a:schemeClr val="tx2"/>
                </a:solidFill>
              </a:rPr>
              <a:t>кінотеатрів</a:t>
            </a:r>
            <a:r>
              <a:rPr lang="ru-RU" sz="2400" dirty="0">
                <a:solidFill>
                  <a:schemeClr val="tx2"/>
                </a:solidFill>
              </a:rPr>
              <a:t> </a:t>
            </a:r>
            <a:r>
              <a:rPr lang="ru-RU" sz="2400" dirty="0" err="1">
                <a:solidFill>
                  <a:schemeClr val="tx2"/>
                </a:solidFill>
              </a:rPr>
              <a:t>всього</a:t>
            </a:r>
            <a:r>
              <a:rPr lang="ru-RU" sz="2400" dirty="0">
                <a:solidFill>
                  <a:schemeClr val="tx2"/>
                </a:solidFill>
              </a:rPr>
              <a:t> 36 і </a:t>
            </a:r>
            <a:r>
              <a:rPr lang="ru-RU" sz="2400" dirty="0" err="1">
                <a:solidFill>
                  <a:schemeClr val="tx2"/>
                </a:solidFill>
              </a:rPr>
              <a:t>жодної</a:t>
            </a:r>
            <a:r>
              <a:rPr lang="ru-RU" sz="2400" dirty="0">
                <a:solidFill>
                  <a:schemeClr val="tx2"/>
                </a:solidFill>
              </a:rPr>
              <a:t> </a:t>
            </a:r>
            <a:r>
              <a:rPr lang="ru-RU" sz="2400" dirty="0" err="1">
                <a:solidFill>
                  <a:schemeClr val="tx2"/>
                </a:solidFill>
              </a:rPr>
              <a:t>будівлі</a:t>
            </a:r>
            <a:r>
              <a:rPr lang="ru-RU" sz="2400" dirty="0">
                <a:solidFill>
                  <a:schemeClr val="tx2"/>
                </a:solidFill>
              </a:rPr>
              <a:t> цирку. Те ж </a:t>
            </a:r>
            <a:r>
              <a:rPr lang="ru-RU" sz="2400" dirty="0" err="1">
                <a:solidFill>
                  <a:schemeClr val="tx2"/>
                </a:solidFill>
              </a:rPr>
              <a:t>саме</a:t>
            </a:r>
            <a:r>
              <a:rPr lang="ru-RU" sz="2400" dirty="0">
                <a:solidFill>
                  <a:schemeClr val="tx2"/>
                </a:solidFill>
              </a:rPr>
              <a:t> і в </a:t>
            </a:r>
            <a:r>
              <a:rPr lang="ru-RU" sz="2400" dirty="0" err="1">
                <a:solidFill>
                  <a:schemeClr val="tx2"/>
                </a:solidFill>
              </a:rPr>
              <a:t>інших</a:t>
            </a:r>
            <a:r>
              <a:rPr lang="ru-RU" sz="2400" dirty="0">
                <a:solidFill>
                  <a:schemeClr val="tx2"/>
                </a:solidFill>
              </a:rPr>
              <a:t> </a:t>
            </a:r>
            <a:r>
              <a:rPr lang="ru-RU" sz="2400" dirty="0" err="1">
                <a:solidFill>
                  <a:schemeClr val="tx2"/>
                </a:solidFill>
              </a:rPr>
              <a:t>містах</a:t>
            </a:r>
            <a:r>
              <a:rPr lang="ru-RU" sz="2400" dirty="0">
                <a:solidFill>
                  <a:schemeClr val="tx2"/>
                </a:solidFill>
              </a:rPr>
              <a:t>.</a:t>
            </a:r>
            <a:endParaRPr lang="uk-UA" sz="2400" dirty="0">
              <a:solidFill>
                <a:schemeClr val="tx2"/>
              </a:solidFill>
            </a:endParaRPr>
          </a:p>
        </p:txBody>
      </p:sp>
      <p:pic>
        <p:nvPicPr>
          <p:cNvPr id="5122" name="Picture 2" descr="C:\Users\Irene\Downloads\1338226528_nacionalnaya-opera-polsh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3129412"/>
            <a:ext cx="5544616" cy="3607393"/>
          </a:xfrm>
          <a:prstGeom prst="rect">
            <a:avLst/>
          </a:prstGeom>
          <a:noFill/>
          <a:extLst>
            <a:ext uri="{909E8E84-426E-40DD-AFC4-6F175D3DCCD1}">
              <a14:hiddenFill xmlns:a14="http://schemas.microsoft.com/office/drawing/2010/main">
                <a:solidFill>
                  <a:srgbClr val="FFFFFF"/>
                </a:solidFill>
              </a14:hiddenFill>
            </a:ext>
          </a:extLst>
        </p:spPr>
      </p:pic>
      <p:pic>
        <p:nvPicPr>
          <p:cNvPr id="10" name="Объект 9"/>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292080" y="1811571"/>
            <a:ext cx="3559696" cy="2850594"/>
          </a:xfrm>
        </p:spPr>
      </p:pic>
    </p:spTree>
    <p:extLst>
      <p:ext uri="{BB962C8B-B14F-4D97-AF65-F5344CB8AC3E}">
        <p14:creationId xmlns:p14="http://schemas.microsoft.com/office/powerpoint/2010/main" val="465467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1991"/>
            <a:ext cx="9135082" cy="6858000"/>
          </a:xfrm>
        </p:spPr>
      </p:pic>
      <p:sp>
        <p:nvSpPr>
          <p:cNvPr id="3" name="Заголовок 2"/>
          <p:cNvSpPr>
            <a:spLocks noGrp="1"/>
          </p:cNvSpPr>
          <p:nvPr>
            <p:ph type="title"/>
          </p:nvPr>
        </p:nvSpPr>
        <p:spPr>
          <a:xfrm>
            <a:off x="22060" y="4725144"/>
            <a:ext cx="9144000" cy="1979466"/>
          </a:xfrm>
        </p:spPr>
        <p:txBody>
          <a:bodyPr>
            <a:noAutofit/>
          </a:bodyPr>
          <a:lstStyle/>
          <a:p>
            <a:pPr algn="ctr"/>
            <a:r>
              <a:rPr lang="uk-UA" sz="7200" dirty="0" smtClean="0"/>
              <a:t>Дякую за увагу!!! </a:t>
            </a:r>
            <a:endParaRPr lang="uk-UA" sz="7200" dirty="0"/>
          </a:p>
        </p:txBody>
      </p:sp>
    </p:spTree>
    <p:extLst>
      <p:ext uri="{BB962C8B-B14F-4D97-AF65-F5344CB8AC3E}">
        <p14:creationId xmlns:p14="http://schemas.microsoft.com/office/powerpoint/2010/main" val="346546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63888" y="1844824"/>
            <a:ext cx="3888432" cy="4814249"/>
          </a:xfrm>
        </p:spPr>
      </p:pic>
      <p:sp>
        <p:nvSpPr>
          <p:cNvPr id="3" name="Заголовок 2"/>
          <p:cNvSpPr>
            <a:spLocks noGrp="1"/>
          </p:cNvSpPr>
          <p:nvPr>
            <p:ph type="title"/>
          </p:nvPr>
        </p:nvSpPr>
        <p:spPr>
          <a:xfrm>
            <a:off x="179512" y="620688"/>
            <a:ext cx="3384376" cy="1944216"/>
          </a:xfrm>
        </p:spPr>
        <p:txBody>
          <a:bodyPr>
            <a:normAutofit/>
          </a:bodyPr>
          <a:lstStyle/>
          <a:p>
            <a:r>
              <a:rPr lang="uk-UA" sz="3200" dirty="0"/>
              <a:t>Герб Польщі</a:t>
            </a:r>
          </a:p>
        </p:txBody>
      </p:sp>
      <p:sp>
        <p:nvSpPr>
          <p:cNvPr id="4" name="Текст 3"/>
          <p:cNvSpPr>
            <a:spLocks noGrp="1"/>
          </p:cNvSpPr>
          <p:nvPr>
            <p:ph type="body" sz="half" idx="2"/>
          </p:nvPr>
        </p:nvSpPr>
        <p:spPr>
          <a:xfrm>
            <a:off x="2987824" y="620688"/>
            <a:ext cx="6048672" cy="1812925"/>
          </a:xfrm>
        </p:spPr>
        <p:txBody>
          <a:bodyPr/>
          <a:lstStyle/>
          <a:p>
            <a:pPr algn="just"/>
            <a:r>
              <a:rPr lang="ru-RU" sz="2400" dirty="0"/>
              <a:t>Герб </a:t>
            </a:r>
            <a:r>
              <a:rPr lang="ru-RU" sz="2400" dirty="0" err="1"/>
              <a:t>являє</a:t>
            </a:r>
            <a:r>
              <a:rPr lang="ru-RU" sz="2400" dirty="0"/>
              <a:t> собою </a:t>
            </a:r>
            <a:r>
              <a:rPr lang="ru-RU" sz="2400" dirty="0" err="1"/>
              <a:t>срібного</a:t>
            </a:r>
            <a:r>
              <a:rPr lang="ru-RU" sz="2400" dirty="0"/>
              <a:t> </a:t>
            </a:r>
            <a:r>
              <a:rPr lang="ru-RU" sz="2400" dirty="0" err="1"/>
              <a:t>коронованого</a:t>
            </a:r>
            <a:r>
              <a:rPr lang="ru-RU" sz="2400" dirty="0"/>
              <a:t> орла з золотим </a:t>
            </a:r>
            <a:r>
              <a:rPr lang="ru-RU" sz="2400" dirty="0" err="1"/>
              <a:t>дзьобом</a:t>
            </a:r>
            <a:r>
              <a:rPr lang="ru-RU" sz="2400" dirty="0"/>
              <a:t> та </a:t>
            </a:r>
            <a:r>
              <a:rPr lang="ru-RU" sz="2400" dirty="0" err="1"/>
              <a:t>кігтями</a:t>
            </a:r>
            <a:r>
              <a:rPr lang="ru-RU" sz="2400" dirty="0"/>
              <a:t> на </a:t>
            </a:r>
            <a:r>
              <a:rPr lang="ru-RU" sz="2400" dirty="0" err="1"/>
              <a:t>червоному</a:t>
            </a:r>
            <a:r>
              <a:rPr lang="ru-RU" sz="2400" dirty="0"/>
              <a:t> </a:t>
            </a:r>
            <a:r>
              <a:rPr lang="ru-RU" sz="2400" dirty="0" err="1"/>
              <a:t>щиті</a:t>
            </a:r>
            <a:r>
              <a:rPr lang="ru-RU" sz="2400" dirty="0"/>
              <a:t>.</a:t>
            </a:r>
          </a:p>
          <a:p>
            <a:pPr algn="just"/>
            <a:endParaRPr lang="uk-UA" dirty="0"/>
          </a:p>
        </p:txBody>
      </p:sp>
    </p:spTree>
    <p:extLst>
      <p:ext uri="{BB962C8B-B14F-4D97-AF65-F5344CB8AC3E}">
        <p14:creationId xmlns:p14="http://schemas.microsoft.com/office/powerpoint/2010/main" val="2490759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844824"/>
            <a:ext cx="7704856" cy="4896544"/>
          </a:xfrm>
        </p:spPr>
      </p:pic>
      <p:sp>
        <p:nvSpPr>
          <p:cNvPr id="3" name="Заголовок 2"/>
          <p:cNvSpPr>
            <a:spLocks noGrp="1"/>
          </p:cNvSpPr>
          <p:nvPr>
            <p:ph type="title"/>
          </p:nvPr>
        </p:nvSpPr>
        <p:spPr>
          <a:xfrm>
            <a:off x="179512" y="620688"/>
            <a:ext cx="3629025" cy="1041400"/>
          </a:xfrm>
        </p:spPr>
        <p:txBody>
          <a:bodyPr>
            <a:noAutofit/>
          </a:bodyPr>
          <a:lstStyle/>
          <a:p>
            <a:r>
              <a:rPr lang="uk-UA" sz="3200" dirty="0" smtClean="0"/>
              <a:t>Польща на карті </a:t>
            </a:r>
            <a:r>
              <a:rPr lang="uk-UA" sz="3200" dirty="0" err="1" smtClean="0"/>
              <a:t>європи</a:t>
            </a:r>
            <a:endParaRPr lang="uk-UA" sz="3200" dirty="0"/>
          </a:p>
        </p:txBody>
      </p:sp>
      <p:sp>
        <p:nvSpPr>
          <p:cNvPr id="4" name="Текст 3"/>
          <p:cNvSpPr>
            <a:spLocks noGrp="1"/>
          </p:cNvSpPr>
          <p:nvPr>
            <p:ph type="body" sz="half" idx="2"/>
          </p:nvPr>
        </p:nvSpPr>
        <p:spPr>
          <a:xfrm>
            <a:off x="4139952" y="476672"/>
            <a:ext cx="4896544" cy="1812925"/>
          </a:xfrm>
        </p:spPr>
        <p:txBody>
          <a:bodyPr>
            <a:normAutofit/>
          </a:bodyPr>
          <a:lstStyle/>
          <a:p>
            <a:pPr algn="just"/>
            <a:r>
              <a:rPr lang="ru-RU" sz="2400" dirty="0" err="1"/>
              <a:t>Польща</a:t>
            </a:r>
            <a:r>
              <a:rPr lang="ru-RU" sz="2400" dirty="0"/>
              <a:t> </a:t>
            </a:r>
            <a:r>
              <a:rPr lang="ru-RU" sz="2400" dirty="0" err="1"/>
              <a:t>розташована</a:t>
            </a:r>
            <a:r>
              <a:rPr lang="ru-RU" sz="2400" dirty="0"/>
              <a:t> на </a:t>
            </a:r>
            <a:r>
              <a:rPr lang="ru-RU" sz="2400" dirty="0" err="1"/>
              <a:t>сході</a:t>
            </a:r>
            <a:r>
              <a:rPr lang="ru-RU" sz="2400" dirty="0"/>
              <a:t> </a:t>
            </a:r>
            <a:r>
              <a:rPr lang="ru-RU" sz="2400" dirty="0" err="1"/>
              <a:t>Європи</a:t>
            </a:r>
            <a:r>
              <a:rPr lang="ru-RU" sz="2400" dirty="0"/>
              <a:t> й </a:t>
            </a:r>
            <a:r>
              <a:rPr lang="ru-RU" sz="2400" dirty="0" err="1"/>
              <a:t>має</a:t>
            </a:r>
            <a:r>
              <a:rPr lang="ru-RU" sz="2400" dirty="0"/>
              <a:t> </a:t>
            </a:r>
            <a:r>
              <a:rPr lang="ru-RU" sz="2400" dirty="0" err="1"/>
              <a:t>вихід</a:t>
            </a:r>
            <a:r>
              <a:rPr lang="ru-RU" sz="2400" dirty="0"/>
              <a:t> до </a:t>
            </a:r>
            <a:r>
              <a:rPr lang="ru-RU" sz="2400" dirty="0" err="1"/>
              <a:t>Балтійського</a:t>
            </a:r>
            <a:r>
              <a:rPr lang="ru-RU" sz="2400" dirty="0"/>
              <a:t> моря. </a:t>
            </a:r>
            <a:endParaRPr lang="uk-UA" sz="2400" dirty="0"/>
          </a:p>
        </p:txBody>
      </p:sp>
    </p:spTree>
    <p:extLst>
      <p:ext uri="{BB962C8B-B14F-4D97-AF65-F5344CB8AC3E}">
        <p14:creationId xmlns:p14="http://schemas.microsoft.com/office/powerpoint/2010/main" val="2831159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95936" y="1268760"/>
            <a:ext cx="5004048" cy="5256584"/>
          </a:xfrm>
          <a:prstGeom prst="rect">
            <a:avLst/>
          </a:prstGeom>
          <a:ln>
            <a:noFill/>
          </a:ln>
          <a:effectLst>
            <a:outerShdw blurRad="292100" dist="139700" dir="2700000" algn="tl" rotWithShape="0">
              <a:srgbClr val="333333">
                <a:alpha val="65000"/>
              </a:srgbClr>
            </a:outerShdw>
          </a:effectLst>
        </p:spPr>
      </p:pic>
      <p:sp>
        <p:nvSpPr>
          <p:cNvPr id="3" name="Заголовок 2"/>
          <p:cNvSpPr>
            <a:spLocks noGrp="1"/>
          </p:cNvSpPr>
          <p:nvPr>
            <p:ph type="title"/>
          </p:nvPr>
        </p:nvSpPr>
        <p:spPr>
          <a:xfrm>
            <a:off x="179512" y="620688"/>
            <a:ext cx="5544616" cy="1979466"/>
          </a:xfrm>
        </p:spPr>
        <p:txBody>
          <a:bodyPr>
            <a:noAutofit/>
          </a:bodyPr>
          <a:lstStyle/>
          <a:p>
            <a:r>
              <a:rPr lang="uk-UA" sz="3200" dirty="0" smtClean="0"/>
              <a:t>Адміністративний поділ </a:t>
            </a:r>
            <a:r>
              <a:rPr lang="uk-UA" sz="3200" dirty="0" err="1" smtClean="0"/>
              <a:t>польщі</a:t>
            </a:r>
            <a:endParaRPr lang="uk-UA" sz="3200" dirty="0"/>
          </a:p>
        </p:txBody>
      </p:sp>
      <p:sp>
        <p:nvSpPr>
          <p:cNvPr id="5" name="TextBox 4"/>
          <p:cNvSpPr txBox="1"/>
          <p:nvPr/>
        </p:nvSpPr>
        <p:spPr>
          <a:xfrm>
            <a:off x="251520" y="1844824"/>
            <a:ext cx="3600400" cy="1938992"/>
          </a:xfrm>
          <a:prstGeom prst="rect">
            <a:avLst/>
          </a:prstGeom>
          <a:noFill/>
        </p:spPr>
        <p:txBody>
          <a:bodyPr wrap="square" rtlCol="0">
            <a:spAutoFit/>
          </a:bodyPr>
          <a:lstStyle/>
          <a:p>
            <a:r>
              <a:rPr lang="uk-UA" sz="2400" dirty="0" smtClean="0"/>
              <a:t>Складається із 16 воєводств</a:t>
            </a:r>
            <a:r>
              <a:rPr lang="en-US" sz="2400" dirty="0" smtClean="0"/>
              <a:t>. </a:t>
            </a:r>
            <a:r>
              <a:rPr lang="uk-UA" sz="2400" dirty="0" smtClean="0"/>
              <a:t>Воєводства, в свою чергу, поділяються на 308 повітів</a:t>
            </a:r>
            <a:r>
              <a:rPr lang="en-US" sz="2400" dirty="0" smtClean="0"/>
              <a:t>, </a:t>
            </a:r>
            <a:r>
              <a:rPr lang="uk-UA" sz="2400" dirty="0" smtClean="0"/>
              <a:t>які розділено на 2489 </a:t>
            </a:r>
            <a:r>
              <a:rPr lang="uk-UA" sz="2400" dirty="0" err="1" smtClean="0"/>
              <a:t>гмін</a:t>
            </a:r>
            <a:r>
              <a:rPr lang="uk-UA" sz="2400" dirty="0" smtClean="0"/>
              <a:t>.</a:t>
            </a:r>
            <a:endParaRPr lang="uk-UA" sz="2400" dirty="0"/>
          </a:p>
        </p:txBody>
      </p:sp>
    </p:spTree>
    <p:extLst>
      <p:ext uri="{BB962C8B-B14F-4D97-AF65-F5344CB8AC3E}">
        <p14:creationId xmlns:p14="http://schemas.microsoft.com/office/powerpoint/2010/main" val="1317269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620688"/>
            <a:ext cx="2675652" cy="1979466"/>
          </a:xfrm>
        </p:spPr>
        <p:txBody>
          <a:bodyPr>
            <a:noAutofit/>
          </a:bodyPr>
          <a:lstStyle/>
          <a:p>
            <a:r>
              <a:rPr lang="uk-UA" sz="3200" dirty="0" smtClean="0"/>
              <a:t>Рельєф </a:t>
            </a:r>
            <a:r>
              <a:rPr lang="uk-UA" sz="3200" dirty="0" err="1" smtClean="0"/>
              <a:t>польщі</a:t>
            </a:r>
            <a:r>
              <a:rPr lang="uk-UA" sz="3200" dirty="0" smtClean="0"/>
              <a:t> </a:t>
            </a:r>
            <a:endParaRPr lang="uk-UA" sz="3200" dirty="0"/>
          </a:p>
        </p:txBody>
      </p:sp>
      <p:pic>
        <p:nvPicPr>
          <p:cNvPr id="6" name="Объект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563324" y="1556792"/>
            <a:ext cx="5329156" cy="5112568"/>
          </a:xfrm>
        </p:spPr>
      </p:pic>
      <p:sp>
        <p:nvSpPr>
          <p:cNvPr id="7" name="Прямоугольник 6"/>
          <p:cNvSpPr/>
          <p:nvPr/>
        </p:nvSpPr>
        <p:spPr>
          <a:xfrm>
            <a:off x="179512" y="1772816"/>
            <a:ext cx="3312368" cy="2954655"/>
          </a:xfrm>
          <a:prstGeom prst="rect">
            <a:avLst/>
          </a:prstGeom>
        </p:spPr>
        <p:txBody>
          <a:bodyPr wrap="square">
            <a:spAutoFit/>
          </a:bodyPr>
          <a:lstStyle/>
          <a:p>
            <a:r>
              <a:rPr lang="ru-RU" sz="2400" dirty="0" smtClean="0"/>
              <a:t>- </a:t>
            </a:r>
            <a:r>
              <a:rPr lang="ru-RU" sz="2400" dirty="0" err="1" smtClean="0"/>
              <a:t>Рівнини</a:t>
            </a:r>
            <a:r>
              <a:rPr lang="ru-RU" sz="2400" dirty="0" smtClean="0"/>
              <a:t> - 97% </a:t>
            </a:r>
            <a:r>
              <a:rPr lang="ru-RU" sz="2400" dirty="0" err="1" smtClean="0"/>
              <a:t>території</a:t>
            </a:r>
            <a:r>
              <a:rPr lang="ru-RU" sz="2400" dirty="0" smtClean="0"/>
              <a:t> (</a:t>
            </a:r>
            <a:r>
              <a:rPr lang="ru-RU" sz="2400" dirty="0" err="1" smtClean="0"/>
              <a:t>найбільша</a:t>
            </a:r>
            <a:r>
              <a:rPr lang="ru-RU" sz="2400" dirty="0" smtClean="0"/>
              <a:t> - </a:t>
            </a:r>
            <a:r>
              <a:rPr lang="ru-RU" sz="2400" dirty="0" err="1" smtClean="0"/>
              <a:t>Польська</a:t>
            </a:r>
            <a:r>
              <a:rPr lang="ru-RU" sz="2400" dirty="0" smtClean="0"/>
              <a:t>)</a:t>
            </a:r>
          </a:p>
          <a:p>
            <a:endParaRPr lang="ru-RU" sz="2400" dirty="0" smtClean="0"/>
          </a:p>
          <a:p>
            <a:r>
              <a:rPr lang="ru-RU" sz="2400" dirty="0" smtClean="0"/>
              <a:t>- Гори - 3% (</a:t>
            </a:r>
            <a:r>
              <a:rPr lang="ru-RU" sz="2400" dirty="0" err="1" smtClean="0"/>
              <a:t>Карпати</a:t>
            </a:r>
            <a:r>
              <a:rPr lang="ru-RU" sz="2400" dirty="0" smtClean="0"/>
              <a:t> і </a:t>
            </a:r>
            <a:r>
              <a:rPr lang="ru-RU" sz="2400" dirty="0" err="1" smtClean="0"/>
              <a:t>Судети</a:t>
            </a:r>
            <a:r>
              <a:rPr lang="ru-RU" sz="2400" dirty="0" smtClean="0"/>
              <a:t>)</a:t>
            </a:r>
          </a:p>
          <a:p>
            <a:endParaRPr lang="ru-RU" sz="2400" dirty="0" smtClean="0"/>
          </a:p>
          <a:p>
            <a:endParaRPr lang="ru-RU" dirty="0"/>
          </a:p>
        </p:txBody>
      </p:sp>
    </p:spTree>
    <p:extLst>
      <p:ext uri="{BB962C8B-B14F-4D97-AF65-F5344CB8AC3E}">
        <p14:creationId xmlns:p14="http://schemas.microsoft.com/office/powerpoint/2010/main" val="1384763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771800" y="152323"/>
            <a:ext cx="6240561" cy="3510315"/>
          </a:xfrm>
        </p:spPr>
      </p:pic>
      <p:sp>
        <p:nvSpPr>
          <p:cNvPr id="3" name="Заголовок 2"/>
          <p:cNvSpPr>
            <a:spLocks noGrp="1"/>
          </p:cNvSpPr>
          <p:nvPr>
            <p:ph type="title"/>
          </p:nvPr>
        </p:nvSpPr>
        <p:spPr>
          <a:xfrm>
            <a:off x="179512" y="620688"/>
            <a:ext cx="2304256" cy="1979466"/>
          </a:xfrm>
        </p:spPr>
        <p:txBody>
          <a:bodyPr>
            <a:normAutofit/>
          </a:bodyPr>
          <a:lstStyle/>
          <a:p>
            <a:r>
              <a:rPr lang="uk-UA" sz="3200" dirty="0" smtClean="0"/>
              <a:t>Гори </a:t>
            </a:r>
            <a:r>
              <a:rPr lang="uk-UA" sz="3200" dirty="0" err="1" smtClean="0"/>
              <a:t>польщі</a:t>
            </a:r>
            <a:r>
              <a:rPr lang="uk-UA" sz="3200" dirty="0" smtClean="0"/>
              <a:t> </a:t>
            </a:r>
            <a:endParaRPr lang="uk-UA" sz="3200" dirty="0"/>
          </a:p>
        </p:txBody>
      </p:sp>
      <p:sp>
        <p:nvSpPr>
          <p:cNvPr id="5" name="TextBox 4"/>
          <p:cNvSpPr txBox="1"/>
          <p:nvPr/>
        </p:nvSpPr>
        <p:spPr>
          <a:xfrm>
            <a:off x="2771800" y="260647"/>
            <a:ext cx="3456384" cy="461665"/>
          </a:xfrm>
          <a:prstGeom prst="rect">
            <a:avLst/>
          </a:prstGeom>
          <a:noFill/>
        </p:spPr>
        <p:txBody>
          <a:bodyPr wrap="square" rtlCol="0">
            <a:spAutoFit/>
          </a:bodyPr>
          <a:lstStyle/>
          <a:p>
            <a:r>
              <a:rPr lang="uk-UA" sz="2400" b="1" dirty="0" smtClean="0"/>
              <a:t>гори Татри</a:t>
            </a:r>
            <a:endParaRPr lang="uk-UA" sz="2400" b="1" dirty="0"/>
          </a:p>
        </p:txBody>
      </p:sp>
      <p:pic>
        <p:nvPicPr>
          <p:cNvPr id="2050" name="Picture 2" descr="C:\Users\Irene\Downloads\800px-Widok_z_zygmuntowk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84984"/>
            <a:ext cx="5552644" cy="34118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512" y="3359184"/>
            <a:ext cx="2664296" cy="461665"/>
          </a:xfrm>
          <a:prstGeom prst="rect">
            <a:avLst/>
          </a:prstGeom>
          <a:noFill/>
        </p:spPr>
        <p:txBody>
          <a:bodyPr wrap="square" rtlCol="0">
            <a:spAutoFit/>
          </a:bodyPr>
          <a:lstStyle/>
          <a:p>
            <a:r>
              <a:rPr lang="uk-UA" sz="2400" b="1" dirty="0">
                <a:solidFill>
                  <a:schemeClr val="bg1"/>
                </a:solidFill>
              </a:rPr>
              <a:t>г</a:t>
            </a:r>
            <a:r>
              <a:rPr lang="uk-UA" sz="2400" b="1" dirty="0" smtClean="0">
                <a:solidFill>
                  <a:schemeClr val="bg1"/>
                </a:solidFill>
              </a:rPr>
              <a:t>ори Судети</a:t>
            </a:r>
            <a:endParaRPr lang="uk-UA" sz="2400" b="1" dirty="0">
              <a:solidFill>
                <a:schemeClr val="bg1"/>
              </a:solidFill>
            </a:endParaRPr>
          </a:p>
        </p:txBody>
      </p:sp>
    </p:spTree>
    <p:extLst>
      <p:ext uri="{BB962C8B-B14F-4D97-AF65-F5344CB8AC3E}">
        <p14:creationId xmlns:p14="http://schemas.microsoft.com/office/powerpoint/2010/main" val="3810062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2987824" y="620688"/>
            <a:ext cx="6048673" cy="2037679"/>
          </a:xfrm>
        </p:spPr>
        <p:txBody>
          <a:bodyPr>
            <a:normAutofit/>
          </a:bodyPr>
          <a:lstStyle/>
          <a:p>
            <a:pPr marL="0" indent="0" algn="just">
              <a:buNone/>
            </a:pPr>
            <a:r>
              <a:rPr lang="ru-RU" sz="2400" dirty="0" err="1"/>
              <a:t>Клімат</a:t>
            </a:r>
            <a:r>
              <a:rPr lang="ru-RU" sz="2400" dirty="0"/>
              <a:t> </a:t>
            </a:r>
            <a:r>
              <a:rPr lang="ru-RU" sz="2400" dirty="0" err="1"/>
              <a:t>Польщі</a:t>
            </a:r>
            <a:r>
              <a:rPr lang="ru-RU" sz="2400" dirty="0"/>
              <a:t> </a:t>
            </a:r>
            <a:r>
              <a:rPr lang="ru-RU" sz="2400" dirty="0" err="1"/>
              <a:t>помірно</a:t>
            </a:r>
            <a:r>
              <a:rPr lang="ru-RU" sz="2400" dirty="0"/>
              <a:t> </a:t>
            </a:r>
            <a:r>
              <a:rPr lang="ru-RU" sz="2400" dirty="0" err="1"/>
              <a:t>континентальний</a:t>
            </a:r>
            <a:r>
              <a:rPr lang="ru-RU" sz="2400" dirty="0"/>
              <a:t>. </a:t>
            </a:r>
            <a:r>
              <a:rPr lang="ru-RU" sz="2400" dirty="0" err="1"/>
              <a:t>Середня</a:t>
            </a:r>
            <a:r>
              <a:rPr lang="ru-RU" sz="2400" dirty="0"/>
              <a:t> температура </a:t>
            </a:r>
            <a:r>
              <a:rPr lang="ru-RU" sz="2400" dirty="0" err="1"/>
              <a:t>січня</a:t>
            </a:r>
            <a:r>
              <a:rPr lang="ru-RU" sz="2400" dirty="0"/>
              <a:t> -3°С, </a:t>
            </a:r>
            <a:r>
              <a:rPr lang="ru-RU" sz="2400" dirty="0" err="1"/>
              <a:t>липня</a:t>
            </a:r>
            <a:r>
              <a:rPr lang="ru-RU" sz="2400" dirty="0"/>
              <a:t> 23°С. В </a:t>
            </a:r>
            <a:r>
              <a:rPr lang="ru-RU" sz="2400" dirty="0" err="1"/>
              <a:t>середньому</a:t>
            </a:r>
            <a:r>
              <a:rPr lang="ru-RU" sz="2400" dirty="0"/>
              <a:t> за </a:t>
            </a:r>
            <a:r>
              <a:rPr lang="ru-RU" sz="2400" dirty="0" err="1"/>
              <a:t>рік</a:t>
            </a:r>
            <a:r>
              <a:rPr lang="ru-RU" sz="2400" dirty="0"/>
              <a:t> </a:t>
            </a:r>
            <a:r>
              <a:rPr lang="ru-RU" sz="2400" dirty="0" err="1"/>
              <a:t>випадає</a:t>
            </a:r>
            <a:r>
              <a:rPr lang="ru-RU" sz="2400" dirty="0"/>
              <a:t> до 610 мм </a:t>
            </a:r>
            <a:r>
              <a:rPr lang="ru-RU" sz="2400" dirty="0" err="1"/>
              <a:t>опадів</a:t>
            </a:r>
            <a:r>
              <a:rPr lang="ru-RU" sz="2400" dirty="0"/>
              <a:t>.</a:t>
            </a:r>
            <a:endParaRPr lang="uk-UA" sz="2400" dirty="0"/>
          </a:p>
        </p:txBody>
      </p:sp>
      <p:sp>
        <p:nvSpPr>
          <p:cNvPr id="3" name="Заголовок 2"/>
          <p:cNvSpPr>
            <a:spLocks noGrp="1"/>
          </p:cNvSpPr>
          <p:nvPr>
            <p:ph type="title"/>
          </p:nvPr>
        </p:nvSpPr>
        <p:spPr>
          <a:xfrm>
            <a:off x="179512" y="620688"/>
            <a:ext cx="2376264" cy="1979466"/>
          </a:xfrm>
        </p:spPr>
        <p:txBody>
          <a:bodyPr>
            <a:normAutofit/>
          </a:bodyPr>
          <a:lstStyle/>
          <a:p>
            <a:r>
              <a:rPr lang="uk-UA" sz="3200" dirty="0" smtClean="0"/>
              <a:t>Клімат </a:t>
            </a:r>
            <a:r>
              <a:rPr lang="uk-UA" sz="3200" dirty="0" err="1" smtClean="0"/>
              <a:t>польщі</a:t>
            </a:r>
            <a:endParaRPr lang="uk-UA" sz="3200" dirty="0"/>
          </a:p>
        </p:txBody>
      </p:sp>
      <p:sp>
        <p:nvSpPr>
          <p:cNvPr id="4" name="TextBox 3"/>
          <p:cNvSpPr txBox="1"/>
          <p:nvPr/>
        </p:nvSpPr>
        <p:spPr>
          <a:xfrm>
            <a:off x="120583" y="2658367"/>
            <a:ext cx="2376000" cy="1077218"/>
          </a:xfrm>
          <a:prstGeom prst="rect">
            <a:avLst/>
          </a:prstGeom>
          <a:noFill/>
        </p:spPr>
        <p:txBody>
          <a:bodyPr wrap="square" rtlCol="0">
            <a:spAutoFit/>
          </a:bodyPr>
          <a:lstStyle/>
          <a:p>
            <a:r>
              <a:rPr lang="uk-UA" sz="3200" dirty="0" smtClean="0">
                <a:latin typeface="+mj-lt"/>
              </a:rPr>
              <a:t>РІЧКОВІ РЕСУРСИ</a:t>
            </a:r>
            <a:endParaRPr lang="uk-UA" sz="3200" dirty="0">
              <a:latin typeface="+mj-lt"/>
            </a:endParaRPr>
          </a:p>
        </p:txBody>
      </p:sp>
      <p:sp>
        <p:nvSpPr>
          <p:cNvPr id="5" name="TextBox 4"/>
          <p:cNvSpPr txBox="1"/>
          <p:nvPr/>
        </p:nvSpPr>
        <p:spPr>
          <a:xfrm>
            <a:off x="3035393" y="2648526"/>
            <a:ext cx="6001104" cy="1200329"/>
          </a:xfrm>
          <a:prstGeom prst="rect">
            <a:avLst/>
          </a:prstGeom>
          <a:noFill/>
        </p:spPr>
        <p:txBody>
          <a:bodyPr wrap="square" rtlCol="0">
            <a:spAutoFit/>
          </a:bodyPr>
          <a:lstStyle/>
          <a:p>
            <a:pPr algn="just"/>
            <a:r>
              <a:rPr lang="uk-UA" sz="2400" i="1" dirty="0" smtClean="0"/>
              <a:t>Країна має густу річкову мережу і надзвичайно багата на озера. Найбільшими є річки Вісла з Бугом і Одра з Вартою.</a:t>
            </a:r>
            <a:endParaRPr lang="uk-UA" sz="2400" i="1" dirty="0"/>
          </a:p>
        </p:txBody>
      </p:sp>
      <p:sp>
        <p:nvSpPr>
          <p:cNvPr id="6" name="TextBox 5"/>
          <p:cNvSpPr txBox="1"/>
          <p:nvPr/>
        </p:nvSpPr>
        <p:spPr>
          <a:xfrm>
            <a:off x="120583" y="4454624"/>
            <a:ext cx="2723225" cy="1077218"/>
          </a:xfrm>
          <a:prstGeom prst="rect">
            <a:avLst/>
          </a:prstGeom>
          <a:noFill/>
        </p:spPr>
        <p:txBody>
          <a:bodyPr wrap="square" rtlCol="0">
            <a:spAutoFit/>
          </a:bodyPr>
          <a:lstStyle/>
          <a:p>
            <a:r>
              <a:rPr lang="uk-UA" sz="3200" dirty="0" smtClean="0">
                <a:latin typeface="+mj-lt"/>
              </a:rPr>
              <a:t>ЛІСОВІ РЕСУРСИ</a:t>
            </a:r>
            <a:endParaRPr lang="uk-UA" sz="3200" dirty="0">
              <a:latin typeface="+mj-lt"/>
            </a:endParaRPr>
          </a:p>
        </p:txBody>
      </p:sp>
      <p:sp>
        <p:nvSpPr>
          <p:cNvPr id="7" name="Прямоугольник 6"/>
          <p:cNvSpPr/>
          <p:nvPr/>
        </p:nvSpPr>
        <p:spPr>
          <a:xfrm>
            <a:off x="3016958" y="4454624"/>
            <a:ext cx="6019539" cy="1200329"/>
          </a:xfrm>
          <a:prstGeom prst="rect">
            <a:avLst/>
          </a:prstGeom>
        </p:spPr>
        <p:txBody>
          <a:bodyPr wrap="square">
            <a:spAutoFit/>
          </a:bodyPr>
          <a:lstStyle/>
          <a:p>
            <a:pPr algn="just"/>
            <a:r>
              <a:rPr lang="ru-RU" sz="2400" i="1" dirty="0" err="1" smtClean="0"/>
              <a:t>Під</a:t>
            </a:r>
            <a:r>
              <a:rPr lang="ru-RU" sz="2400" i="1" dirty="0" smtClean="0"/>
              <a:t> </a:t>
            </a:r>
            <a:r>
              <a:rPr lang="ru-RU" sz="2400" i="1" dirty="0" err="1" smtClean="0"/>
              <a:t>лісами</a:t>
            </a:r>
            <a:r>
              <a:rPr lang="ru-RU" sz="2400" i="1" dirty="0" smtClean="0"/>
              <a:t>, </a:t>
            </a:r>
            <a:r>
              <a:rPr lang="ru-RU" sz="2400" i="1" dirty="0" err="1" smtClean="0"/>
              <a:t>переважно</a:t>
            </a:r>
            <a:r>
              <a:rPr lang="ru-RU" sz="2400" i="1" dirty="0" smtClean="0"/>
              <a:t> </a:t>
            </a:r>
            <a:r>
              <a:rPr lang="ru-RU" sz="2400" i="1" dirty="0" err="1" smtClean="0"/>
              <a:t>мішаними</a:t>
            </a:r>
            <a:r>
              <a:rPr lang="ru-RU" sz="2400" i="1" dirty="0" smtClean="0"/>
              <a:t>, – </a:t>
            </a:r>
            <a:r>
              <a:rPr lang="ru-RU" sz="2400" i="1" dirty="0" err="1" smtClean="0"/>
              <a:t>близько</a:t>
            </a:r>
            <a:r>
              <a:rPr lang="ru-RU" sz="2400" i="1" dirty="0" smtClean="0"/>
              <a:t> 1/4 </a:t>
            </a:r>
            <a:r>
              <a:rPr lang="ru-RU" sz="2400" i="1" dirty="0" err="1" smtClean="0"/>
              <a:t>площі</a:t>
            </a:r>
            <a:r>
              <a:rPr lang="ru-RU" sz="2400" i="1" dirty="0" smtClean="0"/>
              <a:t>. </a:t>
            </a:r>
            <a:r>
              <a:rPr lang="ru-RU" sz="2400" i="1" dirty="0" err="1" smtClean="0"/>
              <a:t>Понад</a:t>
            </a:r>
            <a:r>
              <a:rPr lang="ru-RU" sz="2400" i="1" dirty="0" smtClean="0"/>
              <a:t> 3/5 земель </a:t>
            </a:r>
            <a:r>
              <a:rPr lang="ru-RU" sz="2400" i="1" dirty="0" err="1" smtClean="0"/>
              <a:t>придатні</a:t>
            </a:r>
            <a:r>
              <a:rPr lang="ru-RU" sz="2400" i="1" dirty="0" smtClean="0"/>
              <a:t> для </a:t>
            </a:r>
            <a:r>
              <a:rPr lang="ru-RU" sz="2400" i="1" dirty="0" err="1" smtClean="0"/>
              <a:t>сільського</a:t>
            </a:r>
            <a:r>
              <a:rPr lang="ru-RU" sz="2400" i="1" dirty="0" smtClean="0"/>
              <a:t> </a:t>
            </a:r>
            <a:r>
              <a:rPr lang="ru-RU" sz="2400" i="1" dirty="0" err="1" smtClean="0"/>
              <a:t>господарства</a:t>
            </a:r>
            <a:endParaRPr lang="uk-UA" sz="2400" i="1" dirty="0"/>
          </a:p>
        </p:txBody>
      </p:sp>
    </p:spTree>
    <p:extLst>
      <p:ext uri="{BB962C8B-B14F-4D97-AF65-F5344CB8AC3E}">
        <p14:creationId xmlns:p14="http://schemas.microsoft.com/office/powerpoint/2010/main" val="976485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20688"/>
            <a:ext cx="3358136" cy="1979466"/>
          </a:xfrm>
        </p:spPr>
        <p:txBody>
          <a:bodyPr>
            <a:normAutofit/>
          </a:bodyPr>
          <a:lstStyle/>
          <a:p>
            <a:r>
              <a:rPr lang="uk-UA" sz="3200" dirty="0" smtClean="0"/>
              <a:t>Вісла у </a:t>
            </a:r>
            <a:r>
              <a:rPr lang="uk-UA" sz="3200" dirty="0" err="1" smtClean="0"/>
              <a:t>кракові</a:t>
            </a:r>
            <a:endParaRPr lang="uk-UA" sz="3200" dirty="0"/>
          </a:p>
        </p:txBody>
      </p:sp>
      <p:pic>
        <p:nvPicPr>
          <p:cNvPr id="3075" name="Picture 3" descr="C:\Users\Irene\Downloads\richka-wisla-prykrasa-warszaw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60848"/>
            <a:ext cx="8064896" cy="46805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83559" y="692696"/>
            <a:ext cx="6136913" cy="1200329"/>
          </a:xfrm>
          <a:prstGeom prst="rect">
            <a:avLst/>
          </a:prstGeom>
        </p:spPr>
        <p:txBody>
          <a:bodyPr wrap="square">
            <a:spAutoFit/>
          </a:bodyPr>
          <a:lstStyle/>
          <a:p>
            <a:r>
              <a:rPr lang="uk-UA" sz="2400" dirty="0" smtClean="0"/>
              <a:t>Найбільша річка басейну Балтійського моря і Польщі. Впадає у Гданську затоку. Довжина 1 047 км.</a:t>
            </a:r>
            <a:endParaRPr lang="uk-UA" sz="2400" dirty="0"/>
          </a:p>
        </p:txBody>
      </p:sp>
    </p:spTree>
    <p:extLst>
      <p:ext uri="{BB962C8B-B14F-4D97-AF65-F5344CB8AC3E}">
        <p14:creationId xmlns:p14="http://schemas.microsoft.com/office/powerpoint/2010/main" val="2237801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deshow">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TC101859861[[fn=Выставка]]</Template>
  <TotalTime>252</TotalTime>
  <Words>711</Words>
  <Application>Microsoft Office PowerPoint</Application>
  <PresentationFormat>Экран (4:3)</PresentationFormat>
  <Paragraphs>52</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Tradeshow</vt:lpstr>
      <vt:lpstr>Польща</vt:lpstr>
      <vt:lpstr>Прапор польщі </vt:lpstr>
      <vt:lpstr>Герб Польщі</vt:lpstr>
      <vt:lpstr>Польща на карті європи</vt:lpstr>
      <vt:lpstr>Адміністративний поділ польщі</vt:lpstr>
      <vt:lpstr>Рельєф польщі </vt:lpstr>
      <vt:lpstr>Гори польщі </vt:lpstr>
      <vt:lpstr>Клімат польщі</vt:lpstr>
      <vt:lpstr>Вісла у кракові</vt:lpstr>
      <vt:lpstr>Одра у вроцлаві</vt:lpstr>
      <vt:lpstr>промисловість</vt:lpstr>
      <vt:lpstr>Транспорт</vt:lpstr>
      <vt:lpstr>Міський транспорт</vt:lpstr>
      <vt:lpstr>Зовнішньо-економічні  зв’язки</vt:lpstr>
      <vt:lpstr>Цікаві факти про польщу</vt:lpstr>
      <vt:lpstr>1. Найвища точка – гора Риси (2499 м), що знаходитися у Високих Татрах.</vt:lpstr>
      <vt:lpstr>2. У Польщі є місце, де під прямим кутом перетинаються дві річки − Велна і Нельба. При цьому через відмінності температур води, різних швидкостей і рівнів течій води річок не змішуються. </vt:lpstr>
      <vt:lpstr>3. Польща  має найвищий рівень безробіття в Європейському Союзі (більше 10%), а за рівнем ВВП на душу населення Польща знаходитися на 3-му місці після Румунії та Болгарії.</vt:lpstr>
      <vt:lpstr>4. Поляки виграли 17 Нобелівських премій, включаючи чотири Премії миру і п'ять в Літературі. </vt:lpstr>
      <vt:lpstr>5. У Польщі є пустеля. Піщана площа розміром 32 кв. км розташувалася поблизу міст Блендов, Ключі і Хехло і отримала назву Блендовської пустелі.</vt:lpstr>
      <vt:lpstr>6. У Західнопоморському воєводстві, недалеко від Гріфіну, зростає Кривий ліс. Свою назву він отримав через 400 викривлених, деформованих сосен. </vt:lpstr>
      <vt:lpstr>7. У Польщі розташована чимала кількість театрів. Цікаво, що лише у Варшаві налічується 47 театрів, кінотеатрів всього 36 і жодної будівлі цирку. Те ж саме і в інших містах.</vt:lpstr>
      <vt:lpstr>Дякую за увагу!!!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Польща</dc:title>
  <dc:creator>Ira</dc:creator>
  <cp:lastModifiedBy>Ira</cp:lastModifiedBy>
  <cp:revision>13</cp:revision>
  <dcterms:created xsi:type="dcterms:W3CDTF">2014-03-01T16:54:28Z</dcterms:created>
  <dcterms:modified xsi:type="dcterms:W3CDTF">2014-03-01T21:07:04Z</dcterms:modified>
</cp:coreProperties>
</file>