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40568" y="476672"/>
            <a:ext cx="9144000" cy="4752528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uk-UA" sz="20000" dirty="0" smtClean="0">
                <a:solidFill>
                  <a:schemeClr val="tx1"/>
                </a:solidFill>
              </a:rPr>
              <a:t>Європа</a:t>
            </a:r>
            <a:endParaRPr lang="ru-RU" sz="2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12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4498" y="5445224"/>
            <a:ext cx="3680148" cy="504056"/>
          </a:xfrm>
        </p:spPr>
        <p:txBody>
          <a:bodyPr/>
          <a:lstStyle/>
          <a:p>
            <a:r>
              <a:rPr lang="uk-UA" dirty="0" smtClean="0"/>
              <a:t>Прут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070890" y="5445224"/>
            <a:ext cx="4041775" cy="654843"/>
          </a:xfrm>
        </p:spPr>
        <p:txBody>
          <a:bodyPr/>
          <a:lstStyle/>
          <a:p>
            <a:r>
              <a:rPr lang="uk-UA" dirty="0" smtClean="0"/>
              <a:t>Дон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9325" y="908720"/>
            <a:ext cx="9124675" cy="136815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800" b="1" dirty="0" err="1"/>
              <a:t>Основні</a:t>
            </a:r>
            <a:r>
              <a:rPr lang="ru-RU" sz="2800" b="1" dirty="0"/>
              <a:t> </a:t>
            </a:r>
            <a:r>
              <a:rPr lang="ru-RU" sz="2800" b="1" dirty="0" err="1"/>
              <a:t>ріки</a:t>
            </a:r>
            <a:r>
              <a:rPr lang="ru-RU" sz="2800" b="1" dirty="0"/>
              <a:t> </a:t>
            </a:r>
            <a:r>
              <a:rPr lang="ru-RU" sz="2800" dirty="0"/>
              <a:t>(</a:t>
            </a:r>
            <a:r>
              <a:rPr lang="ru-RU" sz="2800" dirty="0" err="1"/>
              <a:t>довжиною</a:t>
            </a:r>
            <a:r>
              <a:rPr lang="ru-RU" sz="2800" dirty="0"/>
              <a:t> </a:t>
            </a:r>
            <a:r>
              <a:rPr lang="ru-RU" sz="2800" dirty="0" err="1"/>
              <a:t>більш</a:t>
            </a:r>
            <a:r>
              <a:rPr lang="ru-RU" sz="2800" dirty="0"/>
              <a:t> 800 км): Волга, Дунай, </a:t>
            </a:r>
            <a:r>
              <a:rPr lang="ru-RU" sz="2800" dirty="0" err="1"/>
              <a:t>Дніпро</a:t>
            </a:r>
            <a:r>
              <a:rPr lang="ru-RU" sz="2800" dirty="0"/>
              <a:t>, Урал, Дон, Печора, </a:t>
            </a:r>
            <a:r>
              <a:rPr lang="ru-RU" sz="2800" dirty="0" err="1"/>
              <a:t>Дністер</a:t>
            </a:r>
            <a:r>
              <a:rPr lang="ru-RU" sz="2800" dirty="0"/>
              <a:t>, Рейн, Луара, </a:t>
            </a:r>
            <a:r>
              <a:rPr lang="ru-RU" sz="2800" dirty="0" err="1"/>
              <a:t>Ельба</a:t>
            </a:r>
            <a:r>
              <a:rPr lang="ru-RU" sz="2800" dirty="0"/>
              <a:t>, </a:t>
            </a:r>
            <a:r>
              <a:rPr lang="ru-RU" sz="2800" dirty="0" err="1"/>
              <a:t>Вісла</a:t>
            </a:r>
            <a:r>
              <a:rPr lang="ru-RU" sz="2800" dirty="0"/>
              <a:t>, Одер, Прут, Рона;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4120678" cy="268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4170040" cy="278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060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677152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Льодовики</a:t>
            </a:r>
            <a:r>
              <a:rPr lang="ru-RU" sz="3200" dirty="0"/>
              <a:t> — на </a:t>
            </a:r>
            <a:r>
              <a:rPr lang="ru-RU" sz="3200" dirty="0" err="1"/>
              <a:t>Шпіцберґені</a:t>
            </a:r>
            <a:r>
              <a:rPr lang="ru-RU" sz="3200" dirty="0"/>
              <a:t>, </a:t>
            </a:r>
            <a:r>
              <a:rPr lang="ru-RU" sz="3200" dirty="0" err="1"/>
              <a:t>Новій</a:t>
            </a:r>
            <a:r>
              <a:rPr lang="ru-RU" sz="3200" dirty="0"/>
              <a:t> </a:t>
            </a:r>
            <a:r>
              <a:rPr lang="ru-RU" sz="3200" dirty="0" err="1"/>
              <a:t>Землі</a:t>
            </a:r>
            <a:r>
              <a:rPr lang="ru-RU" sz="3200" dirty="0"/>
              <a:t>, в </a:t>
            </a:r>
            <a:r>
              <a:rPr lang="ru-RU" sz="3200" dirty="0" err="1"/>
              <a:t>Ісландії</a:t>
            </a:r>
            <a:r>
              <a:rPr lang="ru-RU" sz="3200" dirty="0"/>
              <a:t>, в Альпах та </a:t>
            </a:r>
            <a:r>
              <a:rPr lang="ru-RU" sz="3200" dirty="0" err="1"/>
              <a:t>Скандинавських</a:t>
            </a:r>
            <a:r>
              <a:rPr lang="ru-RU" sz="3200" dirty="0"/>
              <a:t> горах (разом 120 тис. км²).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5976664" cy="398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41730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Натуральна </a:t>
            </a:r>
            <a:r>
              <a:rPr lang="ru-RU" sz="3200" b="1" dirty="0" err="1"/>
              <a:t>рослинність</a:t>
            </a:r>
            <a:r>
              <a:rPr lang="ru-RU" sz="3200" b="1" dirty="0"/>
              <a:t> </a:t>
            </a:r>
            <a:r>
              <a:rPr lang="ru-RU" sz="3200" b="1" dirty="0" err="1"/>
              <a:t>значною</a:t>
            </a:r>
            <a:r>
              <a:rPr lang="ru-RU" sz="3200" b="1" dirty="0"/>
              <a:t> </a:t>
            </a:r>
            <a:r>
              <a:rPr lang="ru-RU" sz="3200" b="1" dirty="0" err="1"/>
              <a:t>мірою</a:t>
            </a:r>
            <a:r>
              <a:rPr lang="ru-RU" sz="3200" b="1" dirty="0"/>
              <a:t> </a:t>
            </a:r>
            <a:r>
              <a:rPr lang="ru-RU" sz="3200" b="1" dirty="0" err="1"/>
              <a:t>змінена</a:t>
            </a:r>
            <a:r>
              <a:rPr lang="ru-RU" sz="3200" b="1" dirty="0"/>
              <a:t>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знищена</a:t>
            </a:r>
            <a:r>
              <a:rPr lang="ru-RU" sz="3200" b="1" dirty="0"/>
              <a:t> </a:t>
            </a:r>
            <a:r>
              <a:rPr lang="ru-RU" sz="3200" b="1" dirty="0" err="1"/>
              <a:t>людиною</a:t>
            </a:r>
            <a:r>
              <a:rPr lang="ru-RU" sz="3200" b="1" dirty="0"/>
              <a:t>; стан </a:t>
            </a:r>
            <a:r>
              <a:rPr lang="ru-RU" sz="3200" b="1" dirty="0" err="1"/>
              <a:t>лісів</a:t>
            </a:r>
            <a:r>
              <a:rPr lang="ru-RU" sz="3200" b="1" dirty="0"/>
              <a:t> </a:t>
            </a:r>
            <a:r>
              <a:rPr lang="ru-RU" sz="3200" b="1" dirty="0" err="1"/>
              <a:t>постійно</a:t>
            </a:r>
            <a:r>
              <a:rPr lang="ru-RU" sz="3200" b="1" dirty="0"/>
              <a:t> </a:t>
            </a:r>
            <a:r>
              <a:rPr lang="ru-RU" sz="3200" b="1" dirty="0" err="1"/>
              <a:t>погіршується</a:t>
            </a:r>
            <a:r>
              <a:rPr lang="ru-RU" sz="3200" b="1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7"/>
            <a:ext cx="6048672" cy="431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47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470289"/>
            <a:ext cx="2143663" cy="33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 Європи</a:t>
            </a: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136" y="1772816"/>
            <a:ext cx="7776864" cy="5085184"/>
          </a:xfrm>
        </p:spPr>
        <p:txBody>
          <a:bodyPr>
            <a:normAutofit fontScale="92500"/>
          </a:bodyPr>
          <a:lstStyle/>
          <a:p>
            <a:r>
              <a:rPr lang="ru-RU" dirty="0" err="1"/>
              <a:t>Розташування</a:t>
            </a:r>
            <a:r>
              <a:rPr lang="ru-RU" dirty="0"/>
              <a:t> центру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кордонів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і </a:t>
            </a:r>
            <a:r>
              <a:rPr lang="ru-RU" dirty="0" err="1"/>
              <a:t>головним</a:t>
            </a:r>
            <a:r>
              <a:rPr lang="ru-RU" dirty="0"/>
              <a:t> чином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обраною</a:t>
            </a:r>
            <a:r>
              <a:rPr lang="ru-RU" dirty="0"/>
              <a:t> методикою </a:t>
            </a:r>
            <a:r>
              <a:rPr lang="ru-RU" dirty="0" err="1"/>
              <a:t>підрахунку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включаються</a:t>
            </a:r>
            <a:r>
              <a:rPr lang="ru-RU" dirty="0"/>
              <a:t> </a:t>
            </a:r>
            <a:r>
              <a:rPr lang="ru-RU" dirty="0" err="1"/>
              <a:t>віддалені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в список </a:t>
            </a:r>
            <a:r>
              <a:rPr lang="ru-RU" dirty="0" err="1"/>
              <a:t>крайніх</a:t>
            </a:r>
            <a:r>
              <a:rPr lang="ru-RU" dirty="0"/>
              <a:t> </a:t>
            </a:r>
            <a:r>
              <a:rPr lang="ru-RU" dirty="0" err="1"/>
              <a:t>точок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ні</a:t>
            </a:r>
            <a:r>
              <a:rPr lang="ru-RU" dirty="0"/>
              <a:t>. Таким чином, на </a:t>
            </a:r>
            <a:r>
              <a:rPr lang="ru-RU" dirty="0" err="1"/>
              <a:t>звання</a:t>
            </a:r>
            <a:r>
              <a:rPr lang="ru-RU" dirty="0"/>
              <a:t> </a:t>
            </a:r>
            <a:r>
              <a:rPr lang="ru-RU" dirty="0" err="1"/>
              <a:t>географічного</a:t>
            </a:r>
            <a:r>
              <a:rPr lang="ru-RU" dirty="0"/>
              <a:t> центру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претендують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де центром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точка </a:t>
            </a:r>
            <a:r>
              <a:rPr lang="ru-RU" dirty="0" err="1"/>
              <a:t>біля</a:t>
            </a:r>
            <a:r>
              <a:rPr lang="ru-RU" dirty="0"/>
              <a:t> села </a:t>
            </a:r>
            <a:r>
              <a:rPr lang="ru-RU" dirty="0" err="1"/>
              <a:t>Ділове</a:t>
            </a:r>
            <a:r>
              <a:rPr lang="ru-RU" dirty="0"/>
              <a:t> недалеко </a:t>
            </a:r>
            <a:r>
              <a:rPr lang="ru-RU" dirty="0" err="1"/>
              <a:t>від</a:t>
            </a:r>
            <a:r>
              <a:rPr lang="ru-RU" dirty="0"/>
              <a:t> Рахова, на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центру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претендують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Литва, </a:t>
            </a:r>
            <a:r>
              <a:rPr lang="ru-RU" dirty="0" err="1"/>
              <a:t>Словаччина</a:t>
            </a:r>
            <a:r>
              <a:rPr lang="ru-RU" dirty="0"/>
              <a:t>, </a:t>
            </a:r>
            <a:r>
              <a:rPr lang="ru-RU" dirty="0" err="1"/>
              <a:t>Білорусь</a:t>
            </a:r>
            <a:r>
              <a:rPr lang="ru-RU" dirty="0"/>
              <a:t>, </a:t>
            </a:r>
            <a:r>
              <a:rPr lang="ru-RU" dirty="0" err="1"/>
              <a:t>Польща</a:t>
            </a:r>
            <a:r>
              <a:rPr lang="ru-RU" dirty="0"/>
              <a:t>, та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. </a:t>
            </a:r>
            <a:r>
              <a:rPr lang="ru-RU" dirty="0"/>
              <a:t>Книга </a:t>
            </a:r>
            <a:r>
              <a:rPr lang="ru-RU" dirty="0" err="1"/>
              <a:t>рекордів</a:t>
            </a:r>
            <a:r>
              <a:rPr lang="ru-RU" dirty="0"/>
              <a:t> </a:t>
            </a:r>
            <a:r>
              <a:rPr lang="ru-RU" dirty="0" err="1"/>
              <a:t>Гіннеса</a:t>
            </a:r>
            <a:r>
              <a:rPr lang="ru-RU" dirty="0"/>
              <a:t> </a:t>
            </a:r>
            <a:r>
              <a:rPr lang="ru-RU" dirty="0" err="1"/>
              <a:t>визнає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село </a:t>
            </a:r>
            <a:r>
              <a:rPr lang="ru-RU" b="1" dirty="0" err="1">
                <a:solidFill>
                  <a:srgbClr val="FF0000"/>
                </a:solidFill>
              </a:rPr>
              <a:t>Пурнушкяй</a:t>
            </a:r>
            <a:r>
              <a:rPr lang="ru-RU" b="1" dirty="0">
                <a:solidFill>
                  <a:srgbClr val="FF0000"/>
                </a:solidFill>
              </a:rPr>
              <a:t> за 26 км на </a:t>
            </a:r>
            <a:r>
              <a:rPr lang="ru-RU" b="1" dirty="0" err="1">
                <a:solidFill>
                  <a:srgbClr val="FF0000"/>
                </a:solidFill>
              </a:rPr>
              <a:t>північ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від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Вільнюса</a:t>
            </a:r>
            <a:r>
              <a:rPr lang="ru-RU" b="1" dirty="0">
                <a:solidFill>
                  <a:srgbClr val="FF0000"/>
                </a:solidFill>
              </a:rPr>
              <a:t> (Литва), як «</a:t>
            </a:r>
            <a:r>
              <a:rPr lang="ru-RU" b="1" dirty="0" err="1">
                <a:solidFill>
                  <a:srgbClr val="FF0000"/>
                </a:solidFill>
              </a:rPr>
              <a:t>офіційний</a:t>
            </a:r>
            <a:r>
              <a:rPr lang="ru-RU" b="1" dirty="0">
                <a:solidFill>
                  <a:srgbClr val="FF0000"/>
                </a:solidFill>
              </a:rPr>
              <a:t>» </a:t>
            </a:r>
            <a:r>
              <a:rPr lang="ru-RU" b="1" dirty="0" err="1">
                <a:solidFill>
                  <a:srgbClr val="FF0000"/>
                </a:solidFill>
              </a:rPr>
              <a:t>географічний</a:t>
            </a:r>
            <a:r>
              <a:rPr lang="ru-RU" b="1" dirty="0">
                <a:solidFill>
                  <a:srgbClr val="FF0000"/>
                </a:solidFill>
              </a:rPr>
              <a:t> центр </a:t>
            </a:r>
            <a:r>
              <a:rPr lang="ru-RU" b="1" dirty="0" err="1">
                <a:solidFill>
                  <a:srgbClr val="FF0000"/>
                </a:solidFill>
              </a:rPr>
              <a:t>Європи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0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415880"/>
          </a:xfrm>
        </p:spPr>
        <p:txBody>
          <a:bodyPr>
            <a:normAutofit/>
          </a:bodyPr>
          <a:lstStyle/>
          <a:p>
            <a:r>
              <a:rPr lang="ru-RU" dirty="0" err="1"/>
              <a:t>Європу</a:t>
            </a:r>
            <a:r>
              <a:rPr lang="ru-RU" dirty="0"/>
              <a:t> </a:t>
            </a:r>
            <a:r>
              <a:rPr lang="ru-RU" dirty="0" err="1"/>
              <a:t>населяє</a:t>
            </a:r>
            <a:r>
              <a:rPr lang="ru-RU" dirty="0"/>
              <a:t> 729 млн людей (11%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);</a:t>
            </a:r>
          </a:p>
          <a:p>
            <a:r>
              <a:rPr lang="ru-RU" b="1" dirty="0" smtClean="0"/>
              <a:t>Густота </a:t>
            </a:r>
            <a:r>
              <a:rPr lang="ru-RU" b="1" dirty="0" err="1"/>
              <a:t>населення</a:t>
            </a:r>
            <a:r>
              <a:rPr lang="ru-RU" b="1" dirty="0"/>
              <a:t>, без </a:t>
            </a:r>
            <a:r>
              <a:rPr lang="ru-RU" b="1" dirty="0" err="1"/>
              <a:t>Росії</a:t>
            </a:r>
            <a:r>
              <a:rPr lang="ru-RU" b="1" dirty="0"/>
              <a:t> — 97 </a:t>
            </a:r>
            <a:r>
              <a:rPr lang="ru-RU" b="1" dirty="0" err="1"/>
              <a:t>мешканців</a:t>
            </a:r>
            <a:r>
              <a:rPr lang="ru-RU" b="1" dirty="0"/>
              <a:t> на км² </a:t>
            </a:r>
            <a:r>
              <a:rPr lang="ru-RU" dirty="0" smtClean="0"/>
              <a:t>, 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найбільша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(200–370 </a:t>
            </a:r>
            <a:r>
              <a:rPr lang="ru-RU" dirty="0" err="1"/>
              <a:t>осіб</a:t>
            </a:r>
            <a:r>
              <a:rPr lang="ru-RU" dirty="0"/>
              <a:t> на км²) — в </a:t>
            </a:r>
            <a:r>
              <a:rPr lang="ru-RU" dirty="0" err="1"/>
              <a:t>Нідерландах</a:t>
            </a:r>
            <a:r>
              <a:rPr lang="ru-RU" dirty="0"/>
              <a:t>, </a:t>
            </a:r>
            <a:r>
              <a:rPr lang="ru-RU" dirty="0" err="1"/>
              <a:t>Бельгії</a:t>
            </a:r>
            <a:r>
              <a:rPr lang="ru-RU" dirty="0"/>
              <a:t>,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Британії</a:t>
            </a:r>
            <a:r>
              <a:rPr lang="ru-RU" dirty="0"/>
              <a:t> та </a:t>
            </a:r>
            <a:r>
              <a:rPr lang="ru-RU" dirty="0" err="1"/>
              <a:t>Німеччині</a:t>
            </a:r>
            <a:r>
              <a:rPr lang="ru-RU" dirty="0" smtClean="0"/>
              <a:t>,</a:t>
            </a:r>
          </a:p>
          <a:p>
            <a:r>
              <a:rPr lang="ru-RU" b="1" dirty="0" err="1" smtClean="0">
                <a:solidFill>
                  <a:srgbClr val="FF0000"/>
                </a:solidFill>
              </a:rPr>
              <a:t>найменша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/>
              <a:t>(3-15) — в </a:t>
            </a:r>
            <a:r>
              <a:rPr lang="ru-RU" dirty="0" err="1"/>
              <a:t>Ісландії</a:t>
            </a:r>
            <a:r>
              <a:rPr lang="ru-RU" dirty="0"/>
              <a:t>, </a:t>
            </a:r>
            <a:r>
              <a:rPr lang="ru-RU" dirty="0" err="1"/>
              <a:t>Норвегії</a:t>
            </a:r>
            <a:r>
              <a:rPr lang="ru-RU" dirty="0"/>
              <a:t> та </a:t>
            </a:r>
            <a:r>
              <a:rPr lang="ru-RU" dirty="0" err="1"/>
              <a:t>Фінляндії</a:t>
            </a:r>
            <a:r>
              <a:rPr lang="ru-RU" dirty="0"/>
              <a:t>;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23988"/>
            <a:ext cx="4890120" cy="305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5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312369" cy="38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1" y="1196752"/>
            <a:ext cx="6224023" cy="5040560"/>
          </a:xfrm>
        </p:spPr>
        <p:txBody>
          <a:bodyPr>
            <a:normAutofit lnSpcReduction="10000"/>
          </a:bodyPr>
          <a:lstStyle/>
          <a:p>
            <a:r>
              <a:rPr lang="ru-RU" sz="5400" dirty="0"/>
              <a:t>У </a:t>
            </a:r>
            <a:r>
              <a:rPr lang="ru-RU" sz="5400" dirty="0" err="1"/>
              <a:t>містах</a:t>
            </a:r>
            <a:r>
              <a:rPr lang="ru-RU" sz="5400" dirty="0"/>
              <a:t> </a:t>
            </a:r>
            <a:r>
              <a:rPr lang="ru-RU" sz="5400" dirty="0" err="1"/>
              <a:t>мешкає</a:t>
            </a:r>
            <a:r>
              <a:rPr lang="ru-RU" sz="5400" dirty="0"/>
              <a:t> </a:t>
            </a:r>
            <a:r>
              <a:rPr lang="ru-RU" sz="5400" dirty="0" err="1"/>
              <a:t>понад</a:t>
            </a:r>
            <a:r>
              <a:rPr lang="ru-RU" sz="5400" dirty="0"/>
              <a:t> 70% </a:t>
            </a:r>
            <a:r>
              <a:rPr lang="ru-RU" sz="5400" dirty="0" err="1"/>
              <a:t>населення</a:t>
            </a:r>
            <a:r>
              <a:rPr lang="ru-RU" sz="5400" dirty="0"/>
              <a:t>; </a:t>
            </a:r>
            <a:endParaRPr lang="ru-RU" sz="5400" dirty="0" smtClean="0"/>
          </a:p>
          <a:p>
            <a:r>
              <a:rPr lang="ru-RU" sz="5400" b="1" dirty="0" err="1" smtClean="0"/>
              <a:t>Найбільші</a:t>
            </a:r>
            <a:r>
              <a:rPr lang="ru-RU" sz="5400" b="1" dirty="0" smtClean="0"/>
              <a:t> </a:t>
            </a:r>
            <a:r>
              <a:rPr lang="ru-RU" sz="5400" b="1" dirty="0" err="1"/>
              <a:t>міста</a:t>
            </a:r>
            <a:r>
              <a:rPr lang="ru-RU" sz="5400" b="1" dirty="0"/>
              <a:t> </a:t>
            </a:r>
            <a:r>
              <a:rPr lang="ru-RU" sz="5400" dirty="0"/>
              <a:t>(з </a:t>
            </a:r>
            <a:r>
              <a:rPr lang="ru-RU" sz="5400" dirty="0" err="1"/>
              <a:t>населенням</a:t>
            </a:r>
            <a:r>
              <a:rPr lang="ru-RU" sz="5400" dirty="0"/>
              <a:t> </a:t>
            </a:r>
            <a:r>
              <a:rPr lang="ru-RU" sz="5400" dirty="0" err="1"/>
              <a:t>більш</a:t>
            </a:r>
            <a:r>
              <a:rPr lang="ru-RU" sz="5400" dirty="0"/>
              <a:t> 1,5 </a:t>
            </a:r>
            <a:r>
              <a:rPr lang="ru-RU" sz="5400" dirty="0" smtClean="0"/>
              <a:t>млн.):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058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-7881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chemeClr val="tx1"/>
                </a:solidFill>
              </a:rPr>
              <a:t>Афіни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498291" cy="562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77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-241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tx1"/>
                </a:solidFill>
              </a:rPr>
              <a:t>Барселона</a:t>
            </a:r>
            <a:endParaRPr lang="ru-RU" sz="6600" b="1" dirty="0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848872" cy="58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6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856"/>
            <a:ext cx="8229600" cy="1143000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chemeClr val="tx1"/>
                </a:solidFill>
              </a:rPr>
              <a:t>Берлін</a:t>
            </a:r>
            <a:endParaRPr lang="ru-RU" sz="96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678819" cy="575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tx1"/>
                </a:solidFill>
              </a:rPr>
              <a:t>Бухарест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992888" cy="50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5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95431" y="548680"/>
            <a:ext cx="8229600" cy="1143000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tx1"/>
                </a:solidFill>
              </a:rPr>
              <a:t>Загальні відомості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988840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Объект 10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004048" y="1988840"/>
                <a:ext cx="4139952" cy="4248472"/>
              </a:xfrm>
            </p:spPr>
            <p:txBody>
              <a:bodyPr/>
              <a:lstStyle/>
              <a:p>
                <a:r>
                  <a:rPr lang="uk-UA" sz="3600" b="1" dirty="0" err="1" smtClean="0">
                    <a:solidFill>
                      <a:srgbClr val="FF0000"/>
                    </a:solidFill>
                  </a:rPr>
                  <a:t>Європа-</a:t>
                </a:r>
                <a:r>
                  <a:rPr lang="uk-UA" sz="36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uk-UA" sz="3200" dirty="0" smtClean="0"/>
                  <a:t>це західний регіон материка Євразія</a:t>
                </a:r>
                <a:r>
                  <a:rPr lang="uk-UA" sz="3200" b="1" dirty="0" smtClean="0"/>
                  <a:t>;</a:t>
                </a:r>
                <a:endParaRPr lang="ru-RU" sz="3200" b="1" dirty="0" smtClean="0"/>
              </a:p>
              <a:p>
                <a:r>
                  <a:rPr lang="ru-RU" sz="3600" b="1" dirty="0" err="1" smtClean="0">
                    <a:solidFill>
                      <a:srgbClr val="FF0000"/>
                    </a:solidFill>
                  </a:rPr>
                  <a:t>Площа</a:t>
                </a:r>
                <a:r>
                  <a:rPr lang="ru-RU" sz="3200" dirty="0" err="1" smtClean="0"/>
                  <a:t>-близько</a:t>
                </a:r>
                <a:r>
                  <a:rPr lang="ru-RU" sz="3200" dirty="0" smtClean="0"/>
                  <a:t> </a:t>
                </a:r>
                <a:r>
                  <a:rPr lang="ru-RU" sz="3200" dirty="0"/>
                  <a:t>10 млн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uk-UA" sz="3200" b="0" i="1" smtClean="0">
                            <a:latin typeface="Cambria Math"/>
                          </a:rPr>
                          <m:t>км</m:t>
                        </m:r>
                      </m:e>
                      <m:sup>
                        <m:r>
                          <a:rPr lang="en-US" sz="320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uk-UA" sz="3200" b="0" i="0" smtClean="0">
                        <a:latin typeface="Cambria Math"/>
                      </a:rPr>
                      <m:t>;</m:t>
                    </m:r>
                  </m:oMath>
                </a14:m>
                <a:endParaRPr lang="ru-RU" sz="3200" dirty="0" smtClean="0"/>
              </a:p>
              <a:p>
                <a:r>
                  <a:rPr lang="uk-UA" sz="3600" b="1" dirty="0" err="1" smtClean="0">
                    <a:solidFill>
                      <a:srgbClr val="FF0000"/>
                    </a:solidFill>
                  </a:rPr>
                  <a:t>Населення</a:t>
                </a:r>
                <a:r>
                  <a:rPr lang="uk-UA" sz="3200" dirty="0" err="1" smtClean="0"/>
                  <a:t>-</a:t>
                </a:r>
                <a:r>
                  <a:rPr lang="uk-UA" sz="3200" dirty="0" smtClean="0"/>
                  <a:t> понад 800 </a:t>
                </a:r>
                <a:r>
                  <a:rPr lang="uk-UA" sz="3200" dirty="0" err="1" smtClean="0"/>
                  <a:t>млн</a:t>
                </a:r>
                <a:r>
                  <a:rPr lang="uk-UA" sz="3200" dirty="0" smtClean="0"/>
                  <a:t> осіб.</a:t>
                </a:r>
                <a:endParaRPr lang="ru-RU" sz="3200" dirty="0"/>
              </a:p>
            </p:txBody>
          </p:sp>
        </mc:Choice>
        <mc:Fallback>
          <p:sp>
            <p:nvSpPr>
              <p:cNvPr id="11" name="Объект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004048" y="1988840"/>
                <a:ext cx="4139952" cy="4248472"/>
              </a:xfrm>
              <a:blipFill rotWithShape="1">
                <a:blip r:embed="rId3"/>
                <a:stretch>
                  <a:fillRect l="-3387" t="-2152" r="-47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816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chemeClr val="tx1"/>
                </a:solidFill>
              </a:rPr>
              <a:t>Будапешт</a:t>
            </a:r>
            <a:endParaRPr lang="ru-RU" sz="6600" b="1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064896" cy="533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14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tx1"/>
                </a:solidFill>
              </a:rPr>
              <a:t>Відень          Варшава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312368" cy="499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5256584" cy="348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55776" y="332656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chemeClr val="tx1"/>
                </a:solidFill>
              </a:rPr>
              <a:t>Гамбург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412776"/>
            <a:ext cx="8587564" cy="5417903"/>
          </a:xfrm>
        </p:spPr>
      </p:pic>
    </p:spTree>
    <p:extLst>
      <p:ext uri="{BB962C8B-B14F-4D97-AF65-F5344CB8AC3E}">
        <p14:creationId xmlns:p14="http://schemas.microsoft.com/office/powerpoint/2010/main" val="7810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" y="1988840"/>
            <a:ext cx="4193459" cy="37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7200" b="1" dirty="0" smtClean="0">
                <a:solidFill>
                  <a:schemeClr val="tx1"/>
                </a:solidFill>
              </a:rPr>
              <a:t>Київ                Лондон</a:t>
            </a:r>
            <a:endParaRPr lang="ru-RU" sz="7200" b="1" dirty="0">
              <a:solidFill>
                <a:schemeClr val="tx1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56" y="1916832"/>
            <a:ext cx="4788024" cy="38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2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445624" cy="1143000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chemeClr val="tx1"/>
                </a:solidFill>
              </a:rPr>
              <a:t>Мадрид             Мілан</a:t>
            </a:r>
            <a:endParaRPr lang="ru-RU" sz="6000" b="1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2348880"/>
            <a:ext cx="450112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427985" cy="354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692696"/>
            <a:ext cx="4040188" cy="659352"/>
          </a:xfrm>
        </p:spPr>
        <p:txBody>
          <a:bodyPr/>
          <a:lstStyle/>
          <a:p>
            <a:r>
              <a:rPr lang="uk-UA" sz="6000" dirty="0" smtClean="0">
                <a:solidFill>
                  <a:schemeClr val="tx1"/>
                </a:solidFill>
              </a:rPr>
              <a:t>Мінськ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932040" y="764704"/>
            <a:ext cx="4041775" cy="654843"/>
          </a:xfrm>
        </p:spPr>
        <p:txBody>
          <a:bodyPr>
            <a:noAutofit/>
          </a:bodyPr>
          <a:lstStyle/>
          <a:p>
            <a:r>
              <a:rPr lang="uk-UA" sz="5400" dirty="0" smtClean="0">
                <a:solidFill>
                  <a:schemeClr val="tx1"/>
                </a:solidFill>
              </a:rPr>
              <a:t>Москва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9" y="2348880"/>
            <a:ext cx="4680520" cy="320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422658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7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052736"/>
            <a:ext cx="4040188" cy="659352"/>
          </a:xfrm>
        </p:spPr>
        <p:txBody>
          <a:bodyPr/>
          <a:lstStyle/>
          <a:p>
            <a:r>
              <a:rPr lang="uk-UA" sz="5400" dirty="0" smtClean="0">
                <a:solidFill>
                  <a:schemeClr val="tx1"/>
                </a:solidFill>
              </a:rPr>
              <a:t>Париж</a:t>
            </a:r>
            <a:endParaRPr lang="ru-RU" sz="54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764704"/>
            <a:ext cx="4103439" cy="1245840"/>
          </a:xfrm>
        </p:spPr>
        <p:txBody>
          <a:bodyPr>
            <a:normAutofit/>
          </a:bodyPr>
          <a:lstStyle/>
          <a:p>
            <a:r>
              <a:rPr lang="uk-UA" sz="6000" dirty="0">
                <a:solidFill>
                  <a:schemeClr val="tx1"/>
                </a:solidFill>
              </a:rPr>
              <a:t>Р</a:t>
            </a:r>
            <a:r>
              <a:rPr lang="uk-UA" sz="6000" dirty="0" smtClean="0">
                <a:solidFill>
                  <a:schemeClr val="tx1"/>
                </a:solidFill>
              </a:rPr>
              <a:t>им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12473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88896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93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860032" y="980728"/>
            <a:ext cx="4041775" cy="654843"/>
          </a:xfrm>
        </p:spPr>
        <p:txBody>
          <a:bodyPr>
            <a:noAutofit/>
          </a:bodyPr>
          <a:lstStyle/>
          <a:p>
            <a:r>
              <a:rPr lang="uk-UA" sz="5400" dirty="0" smtClean="0">
                <a:solidFill>
                  <a:schemeClr val="tx1"/>
                </a:solidFill>
              </a:rPr>
              <a:t>Стамбул</a:t>
            </a:r>
            <a:endParaRPr lang="ru-RU" sz="5400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204864"/>
            <a:ext cx="45125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777549"/>
            <a:ext cx="28803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4000" b="1" dirty="0">
                <a:solidFill>
                  <a:prstClr val="black"/>
                </a:solidFill>
              </a:rPr>
              <a:t>Санкт-Петербург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3"/>
            <a:ext cx="4355976" cy="345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891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16288" cy="5446205"/>
          </a:xfrm>
        </p:spPr>
        <p:txBody>
          <a:bodyPr>
            <a:normAutofit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Європі</a:t>
            </a:r>
            <a:r>
              <a:rPr lang="ru-RU" sz="2800" dirty="0"/>
              <a:t> </a:t>
            </a:r>
            <a:r>
              <a:rPr lang="ru-RU" sz="2800" dirty="0" err="1"/>
              <a:t>переважає</a:t>
            </a:r>
            <a:r>
              <a:rPr lang="ru-RU" sz="2800" dirty="0"/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християнська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релігія</a:t>
            </a:r>
            <a:r>
              <a:rPr lang="ru-RU" sz="2800" b="1" dirty="0">
                <a:solidFill>
                  <a:srgbClr val="FF0000"/>
                </a:solidFill>
              </a:rPr>
              <a:t>. </a:t>
            </a:r>
            <a:r>
              <a:rPr lang="ru-RU" sz="2800" dirty="0" err="1"/>
              <a:t>Багато</a:t>
            </a:r>
            <a:r>
              <a:rPr lang="ru-RU" sz="2800" dirty="0"/>
              <a:t> людей належать до </a:t>
            </a:r>
            <a:r>
              <a:rPr lang="ru-RU" sz="2800" b="1" dirty="0" err="1">
                <a:solidFill>
                  <a:srgbClr val="FF0000"/>
                </a:solidFill>
              </a:rPr>
              <a:t>римо-католицької</a:t>
            </a:r>
            <a:r>
              <a:rPr lang="ru-RU" sz="2800" b="1" dirty="0">
                <a:solidFill>
                  <a:srgbClr val="FF0000"/>
                </a:solidFill>
              </a:rPr>
              <a:t> церкви</a:t>
            </a:r>
            <a:r>
              <a:rPr lang="ru-RU" sz="2800" dirty="0"/>
              <a:t>, центр </a:t>
            </a:r>
            <a:r>
              <a:rPr lang="ru-RU" sz="2800" dirty="0" err="1"/>
              <a:t>якої</a:t>
            </a:r>
            <a:r>
              <a:rPr lang="ru-RU" sz="2800" dirty="0"/>
              <a:t> у </a:t>
            </a:r>
            <a:r>
              <a:rPr lang="ru-RU" sz="2800" dirty="0" err="1"/>
              <a:t>Ватикані</a:t>
            </a:r>
            <a:r>
              <a:rPr lang="ru-RU" sz="2800" dirty="0"/>
              <a:t>. У </a:t>
            </a:r>
            <a:r>
              <a:rPr lang="ru-RU" sz="2800" dirty="0" err="1"/>
              <a:t>Північній</a:t>
            </a:r>
            <a:r>
              <a:rPr lang="ru-RU" sz="2800" dirty="0"/>
              <a:t> </a:t>
            </a:r>
            <a:r>
              <a:rPr lang="ru-RU" sz="2800" dirty="0" err="1"/>
              <a:t>Європі</a:t>
            </a:r>
            <a:r>
              <a:rPr lang="ru-RU" sz="2800" dirty="0"/>
              <a:t> </a:t>
            </a:r>
            <a:r>
              <a:rPr lang="ru-RU" sz="2800" dirty="0" err="1"/>
              <a:t>поширене</a:t>
            </a:r>
            <a:r>
              <a:rPr lang="ru-RU" sz="2800" dirty="0"/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протестанство</a:t>
            </a:r>
            <a:r>
              <a:rPr lang="ru-RU" sz="2800" dirty="0"/>
              <a:t>, а в </a:t>
            </a:r>
            <a:r>
              <a:rPr lang="ru-RU" sz="2800" dirty="0" err="1"/>
              <a:t>Східній</a:t>
            </a:r>
            <a:r>
              <a:rPr lang="ru-RU" sz="2800" dirty="0"/>
              <a:t> та </a:t>
            </a:r>
            <a:r>
              <a:rPr lang="ru-RU" sz="2800" dirty="0" err="1"/>
              <a:t>Південно-Східній</a:t>
            </a:r>
            <a:r>
              <a:rPr lang="ru-RU" sz="2800" dirty="0"/>
              <a:t> — </a:t>
            </a:r>
            <a:r>
              <a:rPr lang="ru-RU" sz="2800" b="1" dirty="0" err="1">
                <a:solidFill>
                  <a:srgbClr val="FF0000"/>
                </a:solidFill>
              </a:rPr>
              <a:t>православ'я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21902"/>
            <a:ext cx="4038600" cy="363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80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b="1" dirty="0" smtClean="0"/>
              <a:t>Економіка</a:t>
            </a:r>
            <a:endParaRPr lang="ru-RU" sz="8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920085"/>
            <a:ext cx="9144000" cy="2228996"/>
          </a:xfrm>
        </p:spPr>
        <p:txBody>
          <a:bodyPr/>
          <a:lstStyle/>
          <a:p>
            <a:r>
              <a:rPr lang="ru-RU" dirty="0" err="1"/>
              <a:t>Продукція</a:t>
            </a:r>
            <a:r>
              <a:rPr lang="ru-RU" dirty="0"/>
              <a:t>: </a:t>
            </a:r>
            <a:r>
              <a:rPr lang="ru-RU" dirty="0" err="1"/>
              <a:t>майже</a:t>
            </a:r>
            <a:r>
              <a:rPr lang="ru-RU" dirty="0"/>
              <a:t> 50% </a:t>
            </a:r>
            <a:r>
              <a:rPr lang="ru-RU" dirty="0" err="1"/>
              <a:t>усіх</a:t>
            </a:r>
            <a:r>
              <a:rPr lang="ru-RU" dirty="0"/>
              <a:t> </a:t>
            </a:r>
            <a:r>
              <a:rPr lang="ru-RU" b="1" dirty="0">
                <a:solidFill>
                  <a:srgbClr val="7030A0"/>
                </a:solidFill>
              </a:rPr>
              <a:t>машин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випускаються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виробляється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(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Італія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Росія</a:t>
            </a:r>
            <a:r>
              <a:rPr lang="ru-RU" dirty="0"/>
              <a:t>, </a:t>
            </a:r>
            <a:r>
              <a:rPr lang="ru-RU" dirty="0" err="1"/>
              <a:t>Грузія</a:t>
            </a:r>
            <a:r>
              <a:rPr lang="ru-RU" dirty="0"/>
              <a:t>, </a:t>
            </a:r>
            <a:r>
              <a:rPr lang="ru-RU" dirty="0" err="1"/>
              <a:t>Україна</a:t>
            </a:r>
            <a:r>
              <a:rPr lang="ru-RU" dirty="0"/>
              <a:t>, </a:t>
            </a:r>
            <a:r>
              <a:rPr lang="ru-RU" dirty="0" err="1"/>
              <a:t>Латвія</a:t>
            </a:r>
            <a:r>
              <a:rPr lang="ru-RU" dirty="0"/>
              <a:t>, </a:t>
            </a:r>
            <a:r>
              <a:rPr lang="ru-RU" dirty="0" err="1"/>
              <a:t>Білорусь</a:t>
            </a:r>
            <a:r>
              <a:rPr lang="ru-RU" dirty="0"/>
              <a:t>, </a:t>
            </a:r>
            <a:r>
              <a:rPr lang="ru-RU" dirty="0" err="1"/>
              <a:t>Великобританія</a:t>
            </a:r>
            <a:r>
              <a:rPr lang="ru-RU" dirty="0"/>
              <a:t>);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5286754" cy="347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8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1"/>
                </a:solidFill>
              </a:rPr>
              <a:t>Площа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островів</a:t>
            </a:r>
            <a:r>
              <a:rPr lang="ru-RU" b="1" dirty="0">
                <a:solidFill>
                  <a:schemeClr val="tx1"/>
                </a:solidFill>
              </a:rPr>
              <a:t>	</a:t>
            </a:r>
            <a:r>
              <a:rPr lang="ru-RU" b="1" dirty="0" smtClean="0">
                <a:solidFill>
                  <a:schemeClr val="tx1"/>
                </a:solidFill>
              </a:rPr>
              <a:t>-750 </a:t>
            </a:r>
            <a:r>
              <a:rPr lang="ru-RU" b="1" dirty="0">
                <a:solidFill>
                  <a:schemeClr val="tx1"/>
                </a:solidFill>
              </a:rPr>
              <a:t>000 км²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707088" cy="44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498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8856984" cy="1944216"/>
          </a:xfrm>
        </p:spPr>
        <p:txBody>
          <a:bodyPr>
            <a:noAutofit/>
          </a:bodyPr>
          <a:lstStyle/>
          <a:p>
            <a:r>
              <a:rPr lang="ru-RU" sz="4000" dirty="0" err="1"/>
              <a:t>споживання</a:t>
            </a:r>
            <a:r>
              <a:rPr lang="ru-RU" sz="4000" dirty="0"/>
              <a:t> добрив на </a:t>
            </a:r>
            <a:r>
              <a:rPr lang="ru-RU" sz="4000" dirty="0" err="1"/>
              <a:t>сільськогосподарських</a:t>
            </a:r>
            <a:r>
              <a:rPr lang="ru-RU" sz="4000" dirty="0"/>
              <a:t> </a:t>
            </a:r>
            <a:r>
              <a:rPr lang="ru-RU" sz="4000" dirty="0" err="1"/>
              <a:t>угіддях</a:t>
            </a:r>
            <a:r>
              <a:rPr lang="ru-RU" sz="4000" dirty="0"/>
              <a:t> у 4 рази </a:t>
            </a:r>
            <a:r>
              <a:rPr lang="ru-RU" sz="4000" dirty="0" err="1"/>
              <a:t>більше</a:t>
            </a:r>
            <a:r>
              <a:rPr lang="ru-RU" sz="4000" dirty="0"/>
              <a:t>, </a:t>
            </a:r>
            <a:r>
              <a:rPr lang="ru-RU" sz="4000" dirty="0" err="1"/>
              <a:t>ніж</a:t>
            </a:r>
            <a:r>
              <a:rPr lang="ru-RU" sz="4000" dirty="0"/>
              <a:t> на будь-</a:t>
            </a:r>
            <a:r>
              <a:rPr lang="ru-RU" sz="4000" dirty="0" err="1"/>
              <a:t>якому</a:t>
            </a:r>
            <a:r>
              <a:rPr lang="ru-RU" sz="4000" dirty="0"/>
              <a:t> </a:t>
            </a:r>
            <a:r>
              <a:rPr lang="ru-RU" sz="4000" dirty="0" err="1"/>
              <a:t>іншому</a:t>
            </a:r>
            <a:r>
              <a:rPr lang="ru-RU" sz="4000" dirty="0"/>
              <a:t> </a:t>
            </a:r>
            <a:r>
              <a:rPr lang="ru-RU" sz="4000" dirty="0" err="1"/>
              <a:t>континенті</a:t>
            </a:r>
            <a:r>
              <a:rPr lang="ru-RU" sz="4000" dirty="0"/>
              <a:t>;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5112568" cy="340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95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980728"/>
            <a:ext cx="8291264" cy="5374197"/>
          </a:xfrm>
        </p:spPr>
        <p:txBody>
          <a:bodyPr>
            <a:normAutofit/>
          </a:bodyPr>
          <a:lstStyle/>
          <a:p>
            <a:r>
              <a:rPr lang="ru-RU" dirty="0" err="1"/>
              <a:t>сільськогосподарська</a:t>
            </a:r>
            <a:r>
              <a:rPr lang="ru-RU" dirty="0"/>
              <a:t> </a:t>
            </a:r>
            <a:r>
              <a:rPr lang="ru-RU" dirty="0" err="1"/>
              <a:t>продукція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становить </a:t>
            </a:r>
            <a:r>
              <a:rPr lang="ru-RU" b="1" dirty="0">
                <a:solidFill>
                  <a:srgbClr val="7030A0"/>
                </a:solidFill>
              </a:rPr>
              <a:t>43%</a:t>
            </a:r>
            <a:r>
              <a:rPr lang="ru-RU" dirty="0"/>
              <a:t>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b="1" dirty="0">
                <a:solidFill>
                  <a:srgbClr val="7030A0"/>
                </a:solidFill>
              </a:rPr>
              <a:t>ячменю</a:t>
            </a:r>
            <a:r>
              <a:rPr lang="ru-RU" dirty="0"/>
              <a:t> (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Іспанія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Великобританія</a:t>
            </a:r>
            <a:r>
              <a:rPr lang="ru-RU" dirty="0"/>
              <a:t>), </a:t>
            </a:r>
            <a:r>
              <a:rPr lang="ru-RU" b="1" dirty="0">
                <a:solidFill>
                  <a:srgbClr val="7030A0"/>
                </a:solidFill>
              </a:rPr>
              <a:t>41%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b="1" dirty="0">
                <a:solidFill>
                  <a:srgbClr val="7030A0"/>
                </a:solidFill>
              </a:rPr>
              <a:t>жита </a:t>
            </a:r>
            <a:r>
              <a:rPr lang="ru-RU" dirty="0"/>
              <a:t>(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), </a:t>
            </a:r>
            <a:r>
              <a:rPr lang="ru-RU" b="1" dirty="0">
                <a:solidFill>
                  <a:srgbClr val="7030A0"/>
                </a:solidFill>
              </a:rPr>
              <a:t>31%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b="1" dirty="0" err="1">
                <a:solidFill>
                  <a:srgbClr val="7030A0"/>
                </a:solidFill>
              </a:rPr>
              <a:t>вівса</a:t>
            </a:r>
            <a:r>
              <a:rPr lang="ru-RU" dirty="0"/>
              <a:t> (</a:t>
            </a:r>
            <a:r>
              <a:rPr lang="ru-RU" dirty="0" err="1"/>
              <a:t>Польща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Швеція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) і </a:t>
            </a:r>
            <a:r>
              <a:rPr lang="ru-RU" b="1" dirty="0">
                <a:solidFill>
                  <a:srgbClr val="7030A0"/>
                </a:solidFill>
              </a:rPr>
              <a:t>24%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</a:t>
            </a:r>
            <a:r>
              <a:rPr lang="ru-RU" b="1" dirty="0" err="1">
                <a:solidFill>
                  <a:srgbClr val="7030A0"/>
                </a:solidFill>
              </a:rPr>
              <a:t>пшениці</a:t>
            </a:r>
            <a:r>
              <a:rPr lang="ru-RU" dirty="0"/>
              <a:t> (</a:t>
            </a:r>
            <a:r>
              <a:rPr lang="ru-RU" dirty="0" err="1"/>
              <a:t>Франція</a:t>
            </a:r>
            <a:r>
              <a:rPr lang="ru-RU" dirty="0"/>
              <a:t>, </a:t>
            </a:r>
            <a:r>
              <a:rPr lang="ru-RU" dirty="0" err="1"/>
              <a:t>Німеччина</a:t>
            </a:r>
            <a:r>
              <a:rPr lang="ru-RU" dirty="0"/>
              <a:t>, </a:t>
            </a:r>
            <a:r>
              <a:rPr lang="ru-RU" dirty="0" err="1"/>
              <a:t>Великобританія</a:t>
            </a:r>
            <a:r>
              <a:rPr lang="ru-RU" dirty="0"/>
              <a:t>, </a:t>
            </a:r>
            <a:r>
              <a:rPr lang="ru-RU" dirty="0" err="1"/>
              <a:t>Румунія</a:t>
            </a:r>
            <a:r>
              <a:rPr lang="ru-RU" dirty="0"/>
              <a:t>);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47296"/>
            <a:ext cx="3203848" cy="240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4455114"/>
            <a:ext cx="3211506" cy="240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933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548680"/>
            <a:ext cx="8219256" cy="1796947"/>
          </a:xfrm>
        </p:spPr>
        <p:txBody>
          <a:bodyPr>
            <a:noAutofit/>
          </a:bodyPr>
          <a:lstStyle/>
          <a:p>
            <a:r>
              <a:rPr lang="ru-RU" sz="4400" dirty="0" err="1"/>
              <a:t>Греція</a:t>
            </a:r>
            <a:r>
              <a:rPr lang="ru-RU" sz="4400" dirty="0"/>
              <a:t> </a:t>
            </a:r>
            <a:r>
              <a:rPr lang="ru-RU" sz="4400" dirty="0" err="1"/>
              <a:t>виробляють</a:t>
            </a:r>
            <a:r>
              <a:rPr lang="ru-RU" sz="4400" dirty="0"/>
              <a:t> </a:t>
            </a:r>
            <a:r>
              <a:rPr lang="ru-RU" sz="4400" dirty="0" err="1"/>
              <a:t>понад</a:t>
            </a:r>
            <a:r>
              <a:rPr lang="ru-RU" sz="4400" dirty="0"/>
              <a:t> 70% </a:t>
            </a:r>
            <a:r>
              <a:rPr lang="ru-RU" sz="4400" dirty="0" err="1"/>
              <a:t>оливкової</a:t>
            </a:r>
            <a:r>
              <a:rPr lang="ru-RU" sz="4400" dirty="0"/>
              <a:t> </a:t>
            </a:r>
            <a:r>
              <a:rPr lang="ru-RU" sz="4400" dirty="0" err="1"/>
              <a:t>олії</a:t>
            </a:r>
            <a:r>
              <a:rPr lang="ru-RU" sz="4400" dirty="0"/>
              <a:t>, </a:t>
            </a:r>
            <a:r>
              <a:rPr lang="ru-RU" sz="4400" dirty="0" err="1"/>
              <a:t>виробленої</a:t>
            </a:r>
            <a:r>
              <a:rPr lang="ru-RU" sz="4400" dirty="0"/>
              <a:t> у </a:t>
            </a:r>
            <a:r>
              <a:rPr lang="ru-RU" sz="4400" dirty="0" err="1"/>
              <a:t>світі</a:t>
            </a:r>
            <a:r>
              <a:rPr lang="ru-RU" sz="4400" dirty="0"/>
              <a:t>.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64904"/>
            <a:ext cx="680296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111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4" y="764704"/>
            <a:ext cx="8867328" cy="5734237"/>
          </a:xfrm>
        </p:spPr>
        <p:txBody>
          <a:bodyPr>
            <a:normAutofit/>
          </a:bodyPr>
          <a:lstStyle/>
          <a:p>
            <a:r>
              <a:rPr lang="uk-UA" sz="4800" dirty="0" smtClean="0"/>
              <a:t>Європу поділяють на Західну, Східну,Північну і Південну.</a:t>
            </a:r>
            <a:endParaRPr lang="ru-RU" sz="4800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92896"/>
            <a:ext cx="4741713" cy="401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9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43"/>
            <a:ext cx="943304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194" y="3573016"/>
            <a:ext cx="3386733" cy="31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Висновки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6498"/>
            <a:ext cx="8579296" cy="4479776"/>
          </a:xfrm>
        </p:spPr>
        <p:txBody>
          <a:bodyPr>
            <a:normAutofit/>
          </a:bodyPr>
          <a:lstStyle/>
          <a:p>
            <a:r>
              <a:rPr lang="ru-RU" sz="2800" dirty="0" err="1"/>
              <a:t>Європа</a:t>
            </a:r>
            <a:r>
              <a:rPr lang="ru-RU" sz="2800" dirty="0"/>
              <a:t> – </a:t>
            </a:r>
            <a:r>
              <a:rPr lang="ru-RU" sz="2800" dirty="0" err="1"/>
              <a:t>найбільше</a:t>
            </a:r>
            <a:r>
              <a:rPr lang="ru-RU" sz="2800" dirty="0"/>
              <a:t> заселений та </a:t>
            </a:r>
            <a:r>
              <a:rPr lang="ru-RU" sz="2800" dirty="0" err="1"/>
              <a:t>економічно</a:t>
            </a:r>
            <a:r>
              <a:rPr lang="ru-RU" sz="2800" dirty="0"/>
              <a:t> </a:t>
            </a:r>
            <a:r>
              <a:rPr lang="ru-RU" sz="2800" dirty="0" err="1"/>
              <a:t>розвинений</a:t>
            </a:r>
            <a:r>
              <a:rPr lang="ru-RU" sz="2800" dirty="0"/>
              <a:t> </a:t>
            </a:r>
            <a:r>
              <a:rPr lang="ru-RU" sz="2800" dirty="0" err="1"/>
              <a:t>регіон</a:t>
            </a:r>
            <a:r>
              <a:rPr lang="ru-RU" sz="2800" dirty="0"/>
              <a:t> </a:t>
            </a:r>
            <a:r>
              <a:rPr lang="ru-RU" sz="2800" dirty="0" err="1" smtClean="0"/>
              <a:t>світу</a:t>
            </a:r>
            <a:r>
              <a:rPr lang="ru-RU" sz="2800" dirty="0" smtClean="0"/>
              <a:t>, </a:t>
            </a:r>
            <a:r>
              <a:rPr lang="ru-RU" sz="2800" dirty="0" err="1" smtClean="0"/>
              <a:t>площа</a:t>
            </a:r>
            <a:r>
              <a:rPr lang="ru-RU" sz="2800" dirty="0" smtClean="0"/>
              <a:t> </a:t>
            </a:r>
            <a:r>
              <a:rPr lang="ru-RU" sz="2800" dirty="0" err="1" smtClean="0"/>
              <a:t>якого</a:t>
            </a:r>
            <a:r>
              <a:rPr lang="ru-RU" sz="2800" dirty="0" smtClean="0"/>
              <a:t>, становить </a:t>
            </a:r>
            <a:r>
              <a:rPr lang="ru-RU" sz="2800" dirty="0" err="1" smtClean="0"/>
              <a:t>близько</a:t>
            </a:r>
            <a:r>
              <a:rPr lang="ru-RU" sz="2800" dirty="0" smtClean="0"/>
              <a:t> 10 млн км кв., а </a:t>
            </a:r>
            <a:r>
              <a:rPr lang="ru-RU" sz="2800" dirty="0" err="1" smtClean="0"/>
              <a:t>населення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сягає</a:t>
            </a:r>
            <a:r>
              <a:rPr lang="ru-RU" sz="2800" dirty="0" smtClean="0"/>
              <a:t> 800 млн., В </a:t>
            </a:r>
            <a:r>
              <a:rPr lang="ru-RU" sz="2800" dirty="0" err="1" smtClean="0"/>
              <a:t>Європі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переважає</a:t>
            </a:r>
            <a:r>
              <a:rPr lang="ru-RU" sz="2800" dirty="0" smtClean="0"/>
              <a:t>  </a:t>
            </a:r>
            <a:r>
              <a:rPr lang="ru-RU" sz="2800" dirty="0" err="1" smtClean="0"/>
              <a:t>християнська</a:t>
            </a:r>
            <a:r>
              <a:rPr lang="ru-RU" sz="2800" dirty="0" smtClean="0"/>
              <a:t> </a:t>
            </a:r>
            <a:r>
              <a:rPr lang="ru-RU" sz="2800" dirty="0" err="1" smtClean="0"/>
              <a:t>релігія</a:t>
            </a:r>
            <a:r>
              <a:rPr lang="ru-RU" sz="2800" dirty="0" smtClean="0"/>
              <a:t> і добре </a:t>
            </a:r>
            <a:r>
              <a:rPr lang="ru-RU" sz="2800" dirty="0" err="1" smtClean="0"/>
              <a:t>розвинена</a:t>
            </a:r>
            <a:r>
              <a:rPr lang="ru-RU" sz="2800" dirty="0" smtClean="0"/>
              <a:t> </a:t>
            </a:r>
            <a:r>
              <a:rPr lang="ru-RU" sz="2800" dirty="0" err="1" smtClean="0"/>
              <a:t>економіка</a:t>
            </a:r>
            <a:r>
              <a:rPr lang="ru-RU" sz="2800" dirty="0" smtClean="0"/>
              <a:t>. </a:t>
            </a:r>
            <a:r>
              <a:rPr lang="ru-RU" sz="2800" dirty="0" err="1" smtClean="0"/>
              <a:t>Зазвичай</a:t>
            </a:r>
            <a:r>
              <a:rPr lang="ru-RU" sz="2800" dirty="0" smtClean="0"/>
              <a:t> </a:t>
            </a:r>
            <a:r>
              <a:rPr lang="ru-RU" sz="2800" dirty="0" err="1" smtClean="0"/>
              <a:t>її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поділяють</a:t>
            </a:r>
            <a:r>
              <a:rPr lang="ru-RU" sz="2800" dirty="0" smtClean="0"/>
              <a:t> на </a:t>
            </a:r>
            <a:r>
              <a:rPr lang="ru-RU" sz="2800" dirty="0" err="1" smtClean="0"/>
              <a:t>Західну</a:t>
            </a:r>
            <a:r>
              <a:rPr lang="ru-RU" sz="2800" dirty="0" smtClean="0"/>
              <a:t>, </a:t>
            </a:r>
            <a:r>
              <a:rPr lang="ru-RU" sz="2800" dirty="0" err="1" smtClean="0"/>
              <a:t>Східну,Півчну</a:t>
            </a:r>
            <a:r>
              <a:rPr lang="ru-RU" sz="2800" dirty="0" smtClean="0"/>
              <a:t> і </a:t>
            </a:r>
            <a:r>
              <a:rPr lang="ru-RU" sz="2800" dirty="0" err="1" smtClean="0"/>
              <a:t>Південну</a:t>
            </a:r>
            <a:r>
              <a:rPr lang="ru-RU" sz="2800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83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932040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836712"/>
            <a:ext cx="3923928" cy="60212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b="1" dirty="0"/>
              <a:t>На </a:t>
            </a:r>
            <a:r>
              <a:rPr lang="ru-RU" sz="4000" b="1" dirty="0" err="1"/>
              <a:t>півночі</a:t>
            </a:r>
            <a:r>
              <a:rPr lang="ru-RU" sz="4000" b="1" dirty="0"/>
              <a:t> </a:t>
            </a:r>
            <a:r>
              <a:rPr lang="ru-RU" sz="4000" b="1" dirty="0" err="1"/>
              <a:t>Європа</a:t>
            </a:r>
            <a:r>
              <a:rPr lang="ru-RU" sz="4000" b="1" dirty="0"/>
              <a:t> </a:t>
            </a:r>
            <a:r>
              <a:rPr lang="ru-RU" sz="4000" b="1" dirty="0" err="1"/>
              <a:t>омивається</a:t>
            </a:r>
            <a:r>
              <a:rPr lang="ru-RU" sz="4000" b="1" dirty="0"/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Північним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Льодовитим</a:t>
            </a:r>
            <a:r>
              <a:rPr lang="ru-RU" sz="4000" b="1" dirty="0">
                <a:solidFill>
                  <a:srgbClr val="FF0000"/>
                </a:solidFill>
              </a:rPr>
              <a:t> океа­ном </a:t>
            </a:r>
            <a:r>
              <a:rPr lang="ru-RU" sz="4000" b="1" dirty="0"/>
              <a:t>і </a:t>
            </a:r>
            <a:r>
              <a:rPr lang="ru-RU" sz="4000" b="1" dirty="0" err="1"/>
              <a:t>його</a:t>
            </a:r>
            <a:r>
              <a:rPr lang="ru-RU" sz="4000" b="1" dirty="0"/>
              <a:t> морями — </a:t>
            </a:r>
            <a:r>
              <a:rPr lang="ru-RU" sz="4000" b="1" dirty="0" err="1">
                <a:solidFill>
                  <a:srgbClr val="7030A0"/>
                </a:solidFill>
              </a:rPr>
              <a:t>Карським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Барендовим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Білим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Норвезь­ким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/>
              <a:t>на </a:t>
            </a:r>
            <a:r>
              <a:rPr lang="ru-RU" sz="4000" b="1" dirty="0" err="1"/>
              <a:t>заході</a:t>
            </a:r>
            <a:r>
              <a:rPr lang="ru-RU" sz="4000" b="1" dirty="0"/>
              <a:t> і </a:t>
            </a:r>
            <a:r>
              <a:rPr lang="ru-RU" sz="4000" b="1" dirty="0" err="1"/>
              <a:t>півдні</a:t>
            </a:r>
            <a:r>
              <a:rPr lang="ru-RU" sz="4000" b="1" dirty="0"/>
              <a:t> — </a:t>
            </a:r>
            <a:r>
              <a:rPr lang="ru-RU" sz="4000" b="1" dirty="0" err="1">
                <a:solidFill>
                  <a:srgbClr val="FF0000"/>
                </a:solidFill>
              </a:rPr>
              <a:t>Атлантичним</a:t>
            </a:r>
            <a:r>
              <a:rPr lang="ru-RU" sz="4000" b="1" dirty="0">
                <a:solidFill>
                  <a:srgbClr val="FF0000"/>
                </a:solidFill>
              </a:rPr>
              <a:t> океаном </a:t>
            </a:r>
            <a:r>
              <a:rPr lang="ru-RU" sz="4000" b="1" dirty="0"/>
              <a:t>і </a:t>
            </a:r>
            <a:r>
              <a:rPr lang="ru-RU" sz="4000" b="1" dirty="0" err="1"/>
              <a:t>його</a:t>
            </a:r>
            <a:r>
              <a:rPr lang="ru-RU" sz="4000" b="1" dirty="0"/>
              <a:t> моря­ми — </a:t>
            </a:r>
            <a:r>
              <a:rPr lang="ru-RU" sz="4000" b="1" dirty="0" err="1">
                <a:solidFill>
                  <a:srgbClr val="7030A0"/>
                </a:solidFill>
              </a:rPr>
              <a:t>Балтійським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Північним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Ірландським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Середземним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Мармуровим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Чорним</a:t>
            </a:r>
            <a:r>
              <a:rPr lang="ru-RU" sz="4000" b="1" dirty="0">
                <a:solidFill>
                  <a:srgbClr val="7030A0"/>
                </a:solidFill>
              </a:rPr>
              <a:t>, </a:t>
            </a:r>
            <a:r>
              <a:rPr lang="ru-RU" sz="4000" b="1" dirty="0" err="1">
                <a:solidFill>
                  <a:srgbClr val="7030A0"/>
                </a:solidFill>
              </a:rPr>
              <a:t>Азовським</a:t>
            </a:r>
            <a:r>
              <a:rPr lang="ru-RU" sz="40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46469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9144000" cy="1298408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chemeClr val="tx1"/>
                </a:solidFill>
              </a:rPr>
              <a:t>Крайні</a:t>
            </a:r>
            <a:r>
              <a:rPr lang="ru-RU" sz="4800" b="1" dirty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материкові</a:t>
            </a:r>
            <a:r>
              <a:rPr lang="ru-RU" sz="4800" b="1" dirty="0">
                <a:solidFill>
                  <a:schemeClr val="tx1"/>
                </a:solidFill>
              </a:rPr>
              <a:t> точки </a:t>
            </a:r>
            <a:r>
              <a:rPr lang="ru-RU" sz="4800" b="1" dirty="0" err="1" smtClean="0">
                <a:solidFill>
                  <a:schemeClr val="tx1"/>
                </a:solidFill>
              </a:rPr>
              <a:t>Європи</a:t>
            </a:r>
            <a:r>
              <a:rPr lang="ru-RU" sz="4800" b="1" dirty="0" smtClean="0">
                <a:solidFill>
                  <a:schemeClr val="tx1"/>
                </a:solidFill>
              </a:rPr>
              <a:t>: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18017" y="1988840"/>
            <a:ext cx="6225983" cy="4536504"/>
          </a:xfrm>
        </p:spPr>
        <p:txBody>
          <a:bodyPr>
            <a:normAutofit/>
          </a:bodyPr>
          <a:lstStyle/>
          <a:p>
            <a:r>
              <a:rPr lang="ru-RU" dirty="0"/>
              <a:t> на </a:t>
            </a:r>
            <a:r>
              <a:rPr lang="ru-RU" dirty="0" err="1"/>
              <a:t>пів­ночі</a:t>
            </a:r>
            <a:r>
              <a:rPr lang="ru-RU" dirty="0"/>
              <a:t> — </a:t>
            </a:r>
            <a:r>
              <a:rPr lang="ru-RU" b="1" dirty="0" err="1">
                <a:solidFill>
                  <a:srgbClr val="00B050"/>
                </a:solidFill>
              </a:rPr>
              <a:t>мис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Нордкін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  <a:r>
              <a:rPr lang="ru-RU" dirty="0"/>
              <a:t>71° </a:t>
            </a:r>
            <a:r>
              <a:rPr lang="ru-RU" dirty="0" smtClean="0"/>
              <a:t>пн</a:t>
            </a:r>
            <a:r>
              <a:rPr lang="ru-RU" dirty="0"/>
              <a:t>. ш</a:t>
            </a:r>
            <a:r>
              <a:rPr lang="ru-RU" dirty="0" smtClean="0"/>
              <a:t>.,</a:t>
            </a:r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півдні</a:t>
            </a:r>
            <a:r>
              <a:rPr lang="ru-RU" dirty="0"/>
              <a:t> — </a:t>
            </a:r>
            <a:r>
              <a:rPr lang="ru-RU" b="1" dirty="0" err="1">
                <a:solidFill>
                  <a:srgbClr val="00B050"/>
                </a:solidFill>
              </a:rPr>
              <a:t>мис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Маррокі</a:t>
            </a:r>
            <a:r>
              <a:rPr lang="ru-RU" dirty="0"/>
              <a:t>, 36° </a:t>
            </a:r>
            <a:r>
              <a:rPr lang="ru-RU" dirty="0" smtClean="0"/>
              <a:t>пн</a:t>
            </a:r>
            <a:r>
              <a:rPr lang="ru-RU" dirty="0"/>
              <a:t>. ш.,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заході</a:t>
            </a:r>
            <a:r>
              <a:rPr lang="ru-RU" dirty="0"/>
              <a:t> — </a:t>
            </a:r>
            <a:r>
              <a:rPr lang="ru-RU" b="1" dirty="0" err="1">
                <a:solidFill>
                  <a:srgbClr val="00B050"/>
                </a:solidFill>
              </a:rPr>
              <a:t>мис</a:t>
            </a:r>
            <a:r>
              <a:rPr lang="ru-RU" b="1" dirty="0">
                <a:solidFill>
                  <a:srgbClr val="00B050"/>
                </a:solidFill>
              </a:rPr>
              <a:t> Рока,</a:t>
            </a:r>
            <a:r>
              <a:rPr lang="ru-RU" dirty="0"/>
              <a:t> 9° 34' </a:t>
            </a:r>
            <a:r>
              <a:rPr lang="ru-RU" dirty="0" err="1"/>
              <a:t>зх</a:t>
            </a:r>
            <a:r>
              <a:rPr lang="ru-RU" dirty="0"/>
              <a:t>. д</a:t>
            </a:r>
            <a:r>
              <a:rPr lang="ru-RU" dirty="0" smtClean="0"/>
              <a:t>.,</a:t>
            </a:r>
          </a:p>
          <a:p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сході</a:t>
            </a:r>
            <a:r>
              <a:rPr lang="ru-RU" dirty="0"/>
              <a:t> — </a:t>
            </a:r>
            <a:r>
              <a:rPr lang="ru-RU" b="1" dirty="0" err="1">
                <a:solidFill>
                  <a:srgbClr val="00B050"/>
                </a:solidFill>
              </a:rPr>
              <a:t>схід­не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підніжжя</a:t>
            </a:r>
            <a:r>
              <a:rPr lang="ru-RU" b="1" dirty="0">
                <a:solidFill>
                  <a:srgbClr val="00B050"/>
                </a:solidFill>
              </a:rPr>
              <a:t> Полярного Уралу </a:t>
            </a:r>
            <a:r>
              <a:rPr lang="ru-RU" b="1" dirty="0" err="1">
                <a:solidFill>
                  <a:srgbClr val="00B050"/>
                </a:solidFill>
              </a:rPr>
              <a:t>біля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Байдарацької</a:t>
            </a:r>
            <a:r>
              <a:rPr lang="ru-RU" b="1" dirty="0">
                <a:solidFill>
                  <a:srgbClr val="00B050"/>
                </a:solidFill>
              </a:rPr>
              <a:t> губи,</a:t>
            </a:r>
            <a:r>
              <a:rPr lang="ru-RU" dirty="0"/>
              <a:t> 67° </a:t>
            </a:r>
            <a:r>
              <a:rPr lang="ru-RU" dirty="0" err="1" smtClean="0"/>
              <a:t>сх</a:t>
            </a:r>
            <a:r>
              <a:rPr lang="ru-RU" dirty="0"/>
              <a:t>. д.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30475" cy="249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51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59"/>
            <a:ext cx="4176464" cy="5086165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Найбільші</a:t>
            </a:r>
            <a:r>
              <a:rPr lang="ru-RU" sz="3200" b="1" dirty="0"/>
              <a:t> </a:t>
            </a:r>
            <a:r>
              <a:rPr lang="ru-RU" sz="3200" b="1" dirty="0" err="1"/>
              <a:t>рівнини</a:t>
            </a:r>
            <a:r>
              <a:rPr lang="ru-RU" sz="3200" b="1" dirty="0"/>
              <a:t>: </a:t>
            </a:r>
            <a:endParaRPr lang="ru-RU" sz="3200" b="1" dirty="0" smtClean="0"/>
          </a:p>
          <a:p>
            <a:r>
              <a:rPr lang="ru-RU" sz="3200" dirty="0" err="1" smtClean="0"/>
              <a:t>Східно-Європейська</a:t>
            </a:r>
            <a:r>
              <a:rPr lang="ru-RU" sz="3200" dirty="0" smtClean="0"/>
              <a:t> </a:t>
            </a:r>
            <a:r>
              <a:rPr lang="ru-RU" sz="3200" dirty="0"/>
              <a:t>платформа, </a:t>
            </a:r>
            <a:endParaRPr lang="ru-RU" sz="3200" dirty="0" smtClean="0"/>
          </a:p>
          <a:p>
            <a:r>
              <a:rPr lang="ru-RU" sz="3200" dirty="0" err="1" smtClean="0"/>
              <a:t>Скіфська</a:t>
            </a:r>
            <a:r>
              <a:rPr lang="ru-RU" sz="3200" dirty="0" smtClean="0"/>
              <a:t> </a:t>
            </a:r>
            <a:r>
              <a:rPr lang="ru-RU" sz="3200" dirty="0"/>
              <a:t>плита, </a:t>
            </a:r>
            <a:endParaRPr lang="ru-RU" sz="3200" dirty="0" smtClean="0"/>
          </a:p>
          <a:p>
            <a:r>
              <a:rPr lang="ru-RU" sz="3200" dirty="0" err="1" smtClean="0"/>
              <a:t>Паданська</a:t>
            </a:r>
            <a:r>
              <a:rPr lang="ru-RU" sz="3200" dirty="0" smtClean="0"/>
              <a:t> </a:t>
            </a:r>
            <a:r>
              <a:rPr lang="ru-RU" sz="3200" dirty="0" err="1"/>
              <a:t>рівнина</a:t>
            </a:r>
            <a:r>
              <a:rPr lang="ru-RU" sz="3200" dirty="0"/>
              <a:t>, </a:t>
            </a:r>
            <a:endParaRPr lang="ru-RU" sz="3200" dirty="0" smtClean="0"/>
          </a:p>
          <a:p>
            <a:r>
              <a:rPr lang="ru-RU" sz="3200" dirty="0" err="1" smtClean="0"/>
              <a:t>Паризький</a:t>
            </a:r>
            <a:r>
              <a:rPr lang="ru-RU" sz="3200" dirty="0" smtClean="0"/>
              <a:t> </a:t>
            </a:r>
            <a:r>
              <a:rPr lang="ru-RU" sz="3200" dirty="0" err="1"/>
              <a:t>басейн</a:t>
            </a:r>
            <a:r>
              <a:rPr lang="ru-RU" sz="3200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22685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16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Діючі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вулкани</a:t>
            </a:r>
            <a:r>
              <a:rPr lang="ru-RU" b="1" dirty="0">
                <a:solidFill>
                  <a:schemeClr val="tx1"/>
                </a:solidFill>
              </a:rPr>
              <a:t>: Гекла, </a:t>
            </a:r>
            <a:r>
              <a:rPr lang="ru-RU" b="1" dirty="0" err="1">
                <a:solidFill>
                  <a:schemeClr val="tx1"/>
                </a:solidFill>
              </a:rPr>
              <a:t>Везувій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Етна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Стромболі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39552" y="5589240"/>
            <a:ext cx="4040188" cy="659352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Везувій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788024" y="5589240"/>
            <a:ext cx="4041775" cy="654843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Етна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564904"/>
            <a:ext cx="4040188" cy="28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636912"/>
            <a:ext cx="443987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832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92488" cy="5832648"/>
          </a:xfrm>
        </p:spPr>
        <p:txBody>
          <a:bodyPr>
            <a:normAutofit/>
          </a:bodyPr>
          <a:lstStyle/>
          <a:p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уся</a:t>
            </a:r>
            <a:r>
              <a:rPr lang="ru-RU" dirty="0" smtClean="0"/>
              <a:t> </a:t>
            </a:r>
            <a:r>
              <a:rPr lang="ru-RU" dirty="0" err="1"/>
              <a:t>Європа</a:t>
            </a:r>
            <a:r>
              <a:rPr lang="ru-RU" dirty="0"/>
              <a:t> </a:t>
            </a:r>
            <a:r>
              <a:rPr lang="ru-RU" dirty="0" err="1"/>
              <a:t>лежить</a:t>
            </a:r>
            <a:r>
              <a:rPr lang="ru-RU" dirty="0"/>
              <a:t> у </a:t>
            </a:r>
            <a:r>
              <a:rPr lang="ru-RU" dirty="0" err="1"/>
              <a:t>зоні</a:t>
            </a:r>
            <a:r>
              <a:rPr lang="ru-RU" dirty="0"/>
              <a:t> </a:t>
            </a:r>
            <a:r>
              <a:rPr lang="ru-RU" b="1" dirty="0" err="1">
                <a:solidFill>
                  <a:srgbClr val="00B050"/>
                </a:solidFill>
              </a:rPr>
              <a:t>помірного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клімату</a:t>
            </a:r>
            <a:r>
              <a:rPr lang="ru-RU" b="1" dirty="0">
                <a:solidFill>
                  <a:srgbClr val="00B050"/>
                </a:solidFill>
              </a:rPr>
              <a:t>; </a:t>
            </a:r>
            <a:r>
              <a:rPr lang="ru-RU" dirty="0"/>
              <a:t>у </a:t>
            </a:r>
            <a:r>
              <a:rPr lang="ru-RU" dirty="0" err="1"/>
              <a:t>південній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err="1"/>
              <a:t>субтропічний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 (</a:t>
            </a:r>
            <a:r>
              <a:rPr lang="ru-RU" dirty="0" err="1"/>
              <a:t>середземноморський</a:t>
            </a:r>
            <a:r>
              <a:rPr lang="ru-RU" dirty="0"/>
              <a:t>), на </a:t>
            </a:r>
            <a:r>
              <a:rPr lang="ru-RU" dirty="0" err="1"/>
              <a:t>півночі</a:t>
            </a:r>
            <a:r>
              <a:rPr lang="ru-RU" dirty="0"/>
              <a:t> — </a:t>
            </a:r>
            <a:r>
              <a:rPr lang="ru-RU" dirty="0" err="1"/>
              <a:t>субполярний</a:t>
            </a:r>
            <a:r>
              <a:rPr lang="ru-RU" b="1" dirty="0">
                <a:solidFill>
                  <a:srgbClr val="FF0000"/>
                </a:solidFill>
              </a:rPr>
              <a:t>; </a:t>
            </a:r>
            <a:r>
              <a:rPr lang="ru-RU" b="1" dirty="0" err="1">
                <a:solidFill>
                  <a:srgbClr val="FF0000"/>
                </a:solidFill>
              </a:rPr>
              <a:t>річна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кількість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опадів</a:t>
            </a:r>
            <a:r>
              <a:rPr lang="ru-RU" b="1" dirty="0">
                <a:solidFill>
                  <a:srgbClr val="FF0000"/>
                </a:solidFill>
              </a:rPr>
              <a:t> — </a:t>
            </a:r>
            <a:r>
              <a:rPr lang="ru-RU" dirty="0"/>
              <a:t>500–800 мм, в горах (особливо на </a:t>
            </a:r>
            <a:r>
              <a:rPr lang="ru-RU" dirty="0" err="1"/>
              <a:t>західних</a:t>
            </a:r>
            <a:r>
              <a:rPr lang="ru-RU" dirty="0"/>
              <a:t> </a:t>
            </a:r>
            <a:r>
              <a:rPr lang="ru-RU" dirty="0" err="1"/>
              <a:t>схилах</a:t>
            </a:r>
            <a:r>
              <a:rPr lang="ru-RU" dirty="0"/>
              <a:t>) — </a:t>
            </a:r>
            <a:r>
              <a:rPr lang="ru-RU" dirty="0" err="1"/>
              <a:t>понад</a:t>
            </a:r>
            <a:r>
              <a:rPr lang="ru-RU" dirty="0"/>
              <a:t> 2000 </a:t>
            </a:r>
            <a:r>
              <a:rPr lang="ru-RU" dirty="0" smtClean="0"/>
              <a:t>мм.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82" y="1268760"/>
            <a:ext cx="4655444" cy="430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20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92080" y="5949280"/>
            <a:ext cx="4040188" cy="659352"/>
          </a:xfrm>
        </p:spPr>
        <p:txBody>
          <a:bodyPr/>
          <a:lstStyle/>
          <a:p>
            <a:r>
              <a:rPr lang="uk-UA" dirty="0" smtClean="0"/>
              <a:t>Боденське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539552" y="5949280"/>
            <a:ext cx="4041775" cy="654843"/>
          </a:xfrm>
        </p:spPr>
        <p:txBody>
          <a:bodyPr/>
          <a:lstStyle/>
          <a:p>
            <a:r>
              <a:rPr lang="uk-UA" dirty="0" smtClean="0"/>
              <a:t>Комо(Італія)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3092117"/>
            <a:ext cx="4040188" cy="269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107504" y="836712"/>
            <a:ext cx="8928992" cy="1152128"/>
          </a:xfrm>
        </p:spPr>
        <p:txBody>
          <a:bodyPr>
            <a:noAutofit/>
          </a:bodyPr>
          <a:lstStyle/>
          <a:p>
            <a:r>
              <a:rPr lang="ru-RU" sz="3600" b="1" dirty="0"/>
              <a:t>Озера</a:t>
            </a:r>
            <a:r>
              <a:rPr lang="ru-RU" sz="3600" dirty="0"/>
              <a:t> </a:t>
            </a:r>
            <a:r>
              <a:rPr lang="ru-RU" sz="3600" dirty="0" err="1"/>
              <a:t>найчастіше</a:t>
            </a:r>
            <a:r>
              <a:rPr lang="ru-RU" sz="3600" dirty="0"/>
              <a:t> </a:t>
            </a:r>
            <a:r>
              <a:rPr lang="ru-RU" sz="3600" dirty="0" err="1"/>
              <a:t>зустрічаються</a:t>
            </a:r>
            <a:r>
              <a:rPr lang="ru-RU" sz="3600" dirty="0"/>
              <a:t> у </a:t>
            </a:r>
            <a:r>
              <a:rPr lang="ru-RU" sz="3600" dirty="0" err="1"/>
              <a:t>північній</a:t>
            </a:r>
            <a:r>
              <a:rPr lang="ru-RU" sz="3600" dirty="0"/>
              <a:t> </a:t>
            </a:r>
            <a:r>
              <a:rPr lang="ru-RU" sz="3600" dirty="0" err="1"/>
              <a:t>частині</a:t>
            </a:r>
            <a:r>
              <a:rPr lang="ru-RU" sz="3600" dirty="0"/>
              <a:t> </a:t>
            </a:r>
            <a:r>
              <a:rPr lang="ru-RU" sz="3600" dirty="0" err="1"/>
              <a:t>Європи</a:t>
            </a:r>
            <a:r>
              <a:rPr lang="ru-RU" sz="3600" dirty="0"/>
              <a:t>; </a:t>
            </a:r>
            <a:r>
              <a:rPr lang="ru-RU" sz="3600" dirty="0" err="1"/>
              <a:t>найглибші</a:t>
            </a:r>
            <a:r>
              <a:rPr lang="ru-RU" sz="3600" dirty="0"/>
              <a:t> — </a:t>
            </a:r>
            <a:r>
              <a:rPr lang="ru-RU" sz="3600" dirty="0" err="1"/>
              <a:t>біля</a:t>
            </a:r>
            <a:r>
              <a:rPr lang="ru-RU" sz="3600" dirty="0"/>
              <a:t> </a:t>
            </a:r>
            <a:r>
              <a:rPr lang="ru-RU" sz="3600" dirty="0" err="1"/>
              <a:t>підніжжя</a:t>
            </a:r>
            <a:r>
              <a:rPr lang="ru-RU" sz="3600" dirty="0"/>
              <a:t> Альп (Комо, </a:t>
            </a:r>
            <a:r>
              <a:rPr lang="ru-RU" sz="3600" dirty="0" err="1"/>
              <a:t>Ґарда</a:t>
            </a:r>
            <a:r>
              <a:rPr lang="ru-RU" sz="3600" dirty="0"/>
              <a:t>, </a:t>
            </a:r>
            <a:r>
              <a:rPr lang="ru-RU" sz="3600" dirty="0" err="1"/>
              <a:t>Женевське</a:t>
            </a:r>
            <a:r>
              <a:rPr lang="ru-RU" sz="3600" dirty="0"/>
              <a:t>, </a:t>
            </a:r>
            <a:r>
              <a:rPr lang="ru-RU" sz="3600" dirty="0" err="1"/>
              <a:t>Боденське</a:t>
            </a:r>
            <a:r>
              <a:rPr lang="ru-RU" sz="3600" dirty="0"/>
              <a:t>).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83204"/>
            <a:ext cx="4067944" cy="271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91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</TotalTime>
  <Words>706</Words>
  <Application>Microsoft Office PowerPoint</Application>
  <PresentationFormat>Экран (4:3)</PresentationFormat>
  <Paragraphs>64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Європа</vt:lpstr>
      <vt:lpstr>Загальні відомості</vt:lpstr>
      <vt:lpstr>Площа островів -750 000 км²</vt:lpstr>
      <vt:lpstr>Презентация PowerPoint</vt:lpstr>
      <vt:lpstr>Крайні материкові точки Європи:</vt:lpstr>
      <vt:lpstr>Презентация PowerPoint</vt:lpstr>
      <vt:lpstr>Діючі вулкани: Гекла, Везувій, Етна, Стромболі.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Європи</vt:lpstr>
      <vt:lpstr>Презентация PowerPoint</vt:lpstr>
      <vt:lpstr>Презентация PowerPoint</vt:lpstr>
      <vt:lpstr>Афіни</vt:lpstr>
      <vt:lpstr>Барселона</vt:lpstr>
      <vt:lpstr>Берлін</vt:lpstr>
      <vt:lpstr>Бухарест</vt:lpstr>
      <vt:lpstr>Будапешт</vt:lpstr>
      <vt:lpstr>Відень          Варшава</vt:lpstr>
      <vt:lpstr>Гамбург</vt:lpstr>
      <vt:lpstr>Київ                Лондон</vt:lpstr>
      <vt:lpstr>Мадрид             Мілан</vt:lpstr>
      <vt:lpstr>Презентация PowerPoint</vt:lpstr>
      <vt:lpstr>Презентация PowerPoint</vt:lpstr>
      <vt:lpstr>Презентация PowerPoint</vt:lpstr>
      <vt:lpstr>Презентация PowerPoint</vt:lpstr>
      <vt:lpstr>Економіка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Європа</dc:title>
  <dc:creator>Лєна</dc:creator>
  <cp:lastModifiedBy>Lenovo</cp:lastModifiedBy>
  <cp:revision>14</cp:revision>
  <dcterms:created xsi:type="dcterms:W3CDTF">2014-11-15T07:57:55Z</dcterms:created>
  <dcterms:modified xsi:type="dcterms:W3CDTF">2014-11-15T11:12:44Z</dcterms:modified>
</cp:coreProperties>
</file>