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777318" cy="173198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Польща</a:t>
            </a:r>
            <a:endParaRPr lang="ru-RU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67862"/>
            <a:ext cx="6840760" cy="1752600"/>
          </a:xfrm>
        </p:spPr>
        <p:txBody>
          <a:bodyPr/>
          <a:lstStyle/>
          <a:p>
            <a:pPr algn="r"/>
            <a:r>
              <a:rPr lang="uk-UA" dirty="0" smtClean="0"/>
              <a:t>Підготувала: учениця 10-А класу,</a:t>
            </a:r>
          </a:p>
          <a:p>
            <a:pPr algn="r"/>
            <a:r>
              <a:rPr lang="uk-UA" dirty="0" smtClean="0"/>
              <a:t>Товстокор Поліна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101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ephendanko.com/blog/wp-content/uploads/2011/09/Holy-Cross-Church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994"/>
            <a:ext cx="4128393" cy="528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le:Golden Gate in Gdań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805"/>
            <a:ext cx="3963179" cy="528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36706" y="5877272"/>
            <a:ext cx="3209829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 smtClean="0"/>
              <a:t>Золоті ворота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853" y="5805264"/>
            <a:ext cx="3237742" cy="5417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Костел Святого </a:t>
            </a:r>
            <a:r>
              <a:rPr lang="ru-RU" b="1" dirty="0" err="1">
                <a:solidFill>
                  <a:schemeClr val="tx1"/>
                </a:solidFill>
              </a:rPr>
              <a:t>Хреста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4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6210476"/>
            <a:ext cx="3390987" cy="632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Вавельский</a:t>
            </a:r>
            <a:r>
              <a:rPr lang="ru-RU" sz="2400" b="1" dirty="0">
                <a:solidFill>
                  <a:schemeClr val="tx1"/>
                </a:solidFill>
              </a:rPr>
              <a:t> замок </a:t>
            </a:r>
          </a:p>
        </p:txBody>
      </p:sp>
      <p:pic>
        <p:nvPicPr>
          <p:cNvPr id="8194" name="Picture 2" descr="Визначні пам'ятки Польщі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50103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843808" y="291335"/>
            <a:ext cx="3370248" cy="38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Собор Святого Яна</a:t>
            </a:r>
            <a:endParaRPr lang="ru-RU" sz="2400" b="1" dirty="0"/>
          </a:p>
        </p:txBody>
      </p:sp>
      <p:pic>
        <p:nvPicPr>
          <p:cNvPr id="8196" name="Picture 4" descr="http://www.homeo.su/biblioteka/foto/Polsha/Krakow/Vidi_Krakowa/Korolevskiy_zamok_na_Wawel_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54017"/>
            <a:ext cx="4951092" cy="276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15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i="1" dirty="0" err="1" smtClean="0"/>
              <a:t>Економіко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географічне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положення</a:t>
            </a:r>
            <a:endParaRPr lang="ru-RU" sz="2400" b="1" i="1" dirty="0" smtClean="0"/>
          </a:p>
          <a:p>
            <a:pPr fontAlgn="base">
              <a:lnSpc>
                <a:spcPct val="150000"/>
              </a:lnSpc>
            </a:pP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вигідним</a:t>
            </a:r>
            <a:r>
              <a:rPr lang="ru-RU" dirty="0"/>
              <a:t> </a:t>
            </a:r>
            <a:r>
              <a:rPr lang="ru-RU" dirty="0" err="1"/>
              <a:t>економіко-географічним</a:t>
            </a:r>
            <a:r>
              <a:rPr lang="ru-RU" dirty="0"/>
              <a:t> </a:t>
            </a:r>
            <a:r>
              <a:rPr lang="ru-RU" dirty="0" err="1"/>
              <a:t>положенням</a:t>
            </a:r>
            <a:r>
              <a:rPr lang="ru-RU" dirty="0"/>
              <a:t>, </a:t>
            </a:r>
            <a:r>
              <a:rPr lang="ru-RU" dirty="0" err="1"/>
              <a:t>різноманітним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</a:t>
            </a:r>
            <a:r>
              <a:rPr lang="ru-RU" dirty="0" err="1"/>
              <a:t>розгалуженою</a:t>
            </a:r>
            <a:r>
              <a:rPr lang="ru-RU" dirty="0"/>
              <a:t> системою </a:t>
            </a:r>
            <a:r>
              <a:rPr lang="ru-RU" dirty="0" err="1"/>
              <a:t>зовнішньоекономічних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/>
              <a:t>Польща</a:t>
            </a:r>
            <a:r>
              <a:rPr lang="ru-RU" dirty="0"/>
              <a:t> -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, яка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–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.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– Варшава.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Площа</a:t>
            </a:r>
            <a:r>
              <a:rPr lang="ru-RU" dirty="0"/>
              <a:t> – 312,79 тис. км.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з заходу на </a:t>
            </a:r>
            <a:r>
              <a:rPr lang="ru-RU" dirty="0" err="1"/>
              <a:t>схід</a:t>
            </a:r>
            <a:r>
              <a:rPr lang="ru-RU" dirty="0"/>
              <a:t> 689 км, з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649 км.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становить 3582км. </a:t>
            </a:r>
          </a:p>
          <a:p>
            <a:pPr>
              <a:lnSpc>
                <a:spcPct val="150000"/>
              </a:lnSpc>
            </a:pPr>
            <a:r>
              <a:rPr lang="ru-RU" dirty="0"/>
              <a:t>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широкий </a:t>
            </a:r>
            <a:r>
              <a:rPr lang="ru-RU" dirty="0" err="1"/>
              <a:t>вихід</a:t>
            </a:r>
            <a:r>
              <a:rPr lang="ru-RU" dirty="0"/>
              <a:t> до </a:t>
            </a:r>
            <a:r>
              <a:rPr lang="ru-RU" dirty="0" err="1"/>
              <a:t>Балтійського</a:t>
            </a:r>
            <a:r>
              <a:rPr lang="ru-RU" dirty="0"/>
              <a:t> моря - 528 км.</a:t>
            </a:r>
          </a:p>
          <a:p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Литвою</a:t>
            </a:r>
            <a:r>
              <a:rPr lang="ru-RU" dirty="0"/>
              <a:t>, </a:t>
            </a:r>
            <a:r>
              <a:rPr lang="ru-RU" dirty="0" err="1"/>
              <a:t>Білоруссю</a:t>
            </a:r>
            <a:r>
              <a:rPr lang="ru-RU" dirty="0"/>
              <a:t>, </a:t>
            </a:r>
            <a:r>
              <a:rPr lang="ru-RU" dirty="0" err="1"/>
              <a:t>Україною</a:t>
            </a:r>
            <a:r>
              <a:rPr lang="ru-RU" dirty="0"/>
              <a:t>, на </a:t>
            </a:r>
            <a:r>
              <a:rPr lang="ru-RU" dirty="0" err="1"/>
              <a:t>півдні</a:t>
            </a:r>
            <a:r>
              <a:rPr lang="ru-RU" dirty="0"/>
              <a:t> з </a:t>
            </a:r>
            <a:r>
              <a:rPr lang="ru-RU" dirty="0" err="1"/>
              <a:t>Словаччиною</a:t>
            </a:r>
            <a:r>
              <a:rPr lang="ru-RU" dirty="0"/>
              <a:t>, </a:t>
            </a:r>
            <a:r>
              <a:rPr lang="ru-RU" dirty="0" err="1"/>
              <a:t>Чехією</a:t>
            </a:r>
            <a:r>
              <a:rPr lang="ru-RU" dirty="0"/>
              <a:t>, на </a:t>
            </a:r>
            <a:r>
              <a:rPr lang="ru-RU" dirty="0" err="1"/>
              <a:t>заході</a:t>
            </a:r>
            <a:r>
              <a:rPr lang="ru-RU" dirty="0"/>
              <a:t>-з </a:t>
            </a:r>
            <a:r>
              <a:rPr lang="ru-RU" dirty="0" err="1"/>
              <a:t>Німеччиною</a:t>
            </a:r>
            <a:r>
              <a:rPr lang="ru-RU" dirty="0"/>
              <a:t>,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-з </a:t>
            </a:r>
            <a:r>
              <a:rPr lang="ru-RU" dirty="0" err="1"/>
              <a:t>Росією</a:t>
            </a:r>
            <a:r>
              <a:rPr lang="ru-RU" dirty="0"/>
              <a:t>.</a:t>
            </a: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547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Coat of arms of Poland-officia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3" y="404664"/>
            <a:ext cx="229028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iss-tour.by/images/stories/flag_pola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b="14635"/>
          <a:stretch/>
        </p:blipFill>
        <p:spPr bwMode="auto">
          <a:xfrm>
            <a:off x="361403" y="3933057"/>
            <a:ext cx="3096344" cy="223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bdb92d10585bd465f0487f1464f52c98ea32b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3"/>
            <a:ext cx="5289226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24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568952" cy="3312368"/>
          </a:xfrm>
        </p:spPr>
        <p:txBody>
          <a:bodyPr/>
          <a:lstStyle/>
          <a:p>
            <a:pPr algn="ctr" fontAlgn="base"/>
            <a:r>
              <a:rPr lang="ru-RU" sz="2400" b="1" i="1" dirty="0" err="1"/>
              <a:t>Населення</a:t>
            </a:r>
            <a:r>
              <a:rPr lang="ru-RU" sz="2400" dirty="0"/>
              <a:t> </a:t>
            </a:r>
            <a:endParaRPr lang="ru-RU" sz="2400" dirty="0" smtClean="0"/>
          </a:p>
          <a:p>
            <a:pPr fontAlgn="base"/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/>
              <a:t>становить 38 млн.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Польща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 smtClean="0"/>
              <a:t>однонаціональною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, поляки </a:t>
            </a:r>
            <a:r>
              <a:rPr lang="ru-RU" dirty="0" err="1"/>
              <a:t>становлять</a:t>
            </a:r>
            <a:r>
              <a:rPr lang="ru-RU" dirty="0"/>
              <a:t> 98,7%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збільшилась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шлюбів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росту </a:t>
            </a:r>
            <a:r>
              <a:rPr lang="ru-RU" dirty="0" err="1"/>
              <a:t>народжуваності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заходам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на 11 млн. </a:t>
            </a:r>
            <a:r>
              <a:rPr lang="ru-RU" dirty="0" err="1"/>
              <a:t>чоловік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на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Статевий</a:t>
            </a:r>
            <a:r>
              <a:rPr lang="ru-RU" dirty="0"/>
              <a:t> склад </a:t>
            </a:r>
            <a:r>
              <a:rPr lang="ru-RU" dirty="0" err="1"/>
              <a:t>населення</a:t>
            </a:r>
            <a:r>
              <a:rPr lang="ru-RU" dirty="0"/>
              <a:t> -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над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Працездатне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становить 60%. У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23% </a:t>
            </a:r>
            <a:r>
              <a:rPr lang="ru-RU" dirty="0" err="1"/>
              <a:t>чоловік</a:t>
            </a:r>
            <a:r>
              <a:rPr lang="ru-RU" dirty="0"/>
              <a:t>, в </a:t>
            </a:r>
            <a:r>
              <a:rPr lang="ru-RU" dirty="0" err="1"/>
              <a:t>індустріальній</a:t>
            </a:r>
            <a:r>
              <a:rPr lang="ru-RU" dirty="0"/>
              <a:t> та </a:t>
            </a:r>
            <a:r>
              <a:rPr lang="ru-RU" dirty="0" err="1"/>
              <a:t>обслуговуючій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- 37,4 та 39,6% </a:t>
            </a:r>
            <a:r>
              <a:rPr lang="ru-RU" dirty="0" err="1"/>
              <a:t>відповідно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Розвинутий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урбанізації</a:t>
            </a:r>
            <a:r>
              <a:rPr lang="ru-RU" dirty="0"/>
              <a:t>. У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60% </a:t>
            </a:r>
            <a:r>
              <a:rPr lang="ru-RU" dirty="0" err="1"/>
              <a:t>населення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9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агломерацій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http://img-fotki.yandex.ru/get/3005/ew-l.1/0_2e84_c324d41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2733"/>
            <a:ext cx="1990517" cy="3240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galya.ru/galya.ru/Pictures2/3/2013/02/15/t4_3588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78600"/>
            <a:ext cx="3960440" cy="312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60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8496943" cy="62646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 smtClean="0"/>
              <a:t>Природно – ресурсний потенціал</a:t>
            </a:r>
          </a:p>
          <a:p>
            <a:pPr fontAlgn="base"/>
            <a:r>
              <a:rPr lang="ru-RU" b="1" i="1" dirty="0" err="1"/>
              <a:t>Клімат</a:t>
            </a:r>
            <a:r>
              <a:rPr lang="ru-RU" dirty="0" smtClean="0"/>
              <a:t>.  </a:t>
            </a:r>
            <a:r>
              <a:rPr lang="ru-RU" dirty="0" err="1"/>
              <a:t>Польща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помірного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.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року: </a:t>
            </a:r>
            <a:r>
              <a:rPr lang="ru-RU" dirty="0" err="1"/>
              <a:t>рання</a:t>
            </a:r>
            <a:r>
              <a:rPr lang="ru-RU" dirty="0"/>
              <a:t> весна (0°- +5°С), весна (+5°- +15°С), </a:t>
            </a:r>
            <a:r>
              <a:rPr lang="ru-RU" dirty="0" err="1"/>
              <a:t>літо</a:t>
            </a:r>
            <a:r>
              <a:rPr lang="ru-RU" dirty="0"/>
              <a:t> (</a:t>
            </a:r>
            <a:r>
              <a:rPr lang="ru-RU" dirty="0" err="1"/>
              <a:t>вище</a:t>
            </a:r>
            <a:r>
              <a:rPr lang="ru-RU" dirty="0"/>
              <a:t> +15°С), </a:t>
            </a:r>
            <a:r>
              <a:rPr lang="ru-RU" dirty="0" err="1"/>
              <a:t>осінь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+5° до +15°С), </a:t>
            </a:r>
            <a:r>
              <a:rPr lang="ru-RU" dirty="0" err="1"/>
              <a:t>пізня</a:t>
            </a:r>
            <a:r>
              <a:rPr lang="ru-RU" dirty="0"/>
              <a:t> </a:t>
            </a:r>
            <a:r>
              <a:rPr lang="ru-RU" dirty="0" err="1"/>
              <a:t>осінь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0° до +5°С) і зима (</a:t>
            </a:r>
            <a:r>
              <a:rPr lang="ru-RU" dirty="0" err="1"/>
              <a:t>нижче</a:t>
            </a:r>
            <a:r>
              <a:rPr lang="ru-RU" dirty="0"/>
              <a:t> 0°С</a:t>
            </a:r>
            <a:r>
              <a:rPr lang="ru-RU" dirty="0" smtClean="0"/>
              <a:t>).</a:t>
            </a:r>
            <a:r>
              <a:rPr lang="ru-RU" dirty="0"/>
              <a:t>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- </a:t>
            </a:r>
            <a:r>
              <a:rPr lang="ru-RU" dirty="0" err="1"/>
              <a:t>близько</a:t>
            </a:r>
            <a:r>
              <a:rPr lang="ru-RU" dirty="0"/>
              <a:t> 600 мм.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в Карпатах і Судетах (800-1500 мм за </a:t>
            </a:r>
            <a:r>
              <a:rPr lang="ru-RU" dirty="0" err="1"/>
              <a:t>рік</a:t>
            </a:r>
            <a:r>
              <a:rPr lang="ru-RU" dirty="0" smtClean="0"/>
              <a:t>).</a:t>
            </a:r>
          </a:p>
          <a:p>
            <a:pPr fontAlgn="base"/>
            <a:endParaRPr lang="ru-RU" sz="800" dirty="0"/>
          </a:p>
          <a:p>
            <a:pPr fontAlgn="base"/>
            <a:r>
              <a:rPr lang="ru-RU" b="1" i="1" dirty="0" err="1"/>
              <a:t>Гідрографія</a:t>
            </a:r>
            <a:r>
              <a:rPr lang="ru-RU" dirty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/>
              <a:t>нараховує</a:t>
            </a:r>
            <a:r>
              <a:rPr lang="ru-RU" dirty="0"/>
              <a:t> 9300 озер,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 га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- </a:t>
            </a:r>
            <a:r>
              <a:rPr lang="ru-RU" dirty="0" err="1"/>
              <a:t>Вісла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притоки Буг і </a:t>
            </a:r>
            <a:r>
              <a:rPr lang="ru-RU" dirty="0" err="1"/>
              <a:t>Нарев</a:t>
            </a:r>
            <a:r>
              <a:rPr lang="ru-RU" dirty="0"/>
              <a:t>, Сан, Одра з притоками </a:t>
            </a:r>
            <a:r>
              <a:rPr lang="ru-RU" dirty="0" err="1"/>
              <a:t>Варта</a:t>
            </a:r>
            <a:r>
              <a:rPr lang="ru-RU" dirty="0"/>
              <a:t> і </a:t>
            </a:r>
            <a:r>
              <a:rPr lang="ru-RU" dirty="0" err="1"/>
              <a:t>Ніса</a:t>
            </a:r>
            <a:r>
              <a:rPr lang="ru-RU" dirty="0"/>
              <a:t> </a:t>
            </a:r>
            <a:r>
              <a:rPr lang="ru-RU" dirty="0" err="1"/>
              <a:t>Лужицька</a:t>
            </a:r>
            <a:r>
              <a:rPr lang="ru-RU" dirty="0" smtClean="0"/>
              <a:t>.</a:t>
            </a:r>
          </a:p>
          <a:p>
            <a:pPr fontAlgn="base"/>
            <a:endParaRPr lang="ru-RU" sz="800" dirty="0"/>
          </a:p>
          <a:p>
            <a:pPr fontAlgn="base"/>
            <a:r>
              <a:rPr lang="ru-RU" b="1" i="1" dirty="0" err="1"/>
              <a:t>Ґрунти</a:t>
            </a:r>
            <a:r>
              <a:rPr lang="ru-RU" dirty="0" smtClean="0"/>
              <a:t>.  </a:t>
            </a:r>
            <a:r>
              <a:rPr lang="ru-RU" dirty="0"/>
              <a:t>На </a:t>
            </a:r>
            <a:r>
              <a:rPr lang="ru-RU" dirty="0" err="1"/>
              <a:t>більшій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дерново-</a:t>
            </a:r>
            <a:r>
              <a:rPr lang="ru-RU" dirty="0" err="1"/>
              <a:t>підзолисті</a:t>
            </a:r>
            <a:r>
              <a:rPr lang="ru-RU" dirty="0"/>
              <a:t>, дерново-</a:t>
            </a:r>
            <a:r>
              <a:rPr lang="ru-RU" dirty="0" err="1"/>
              <a:t>карбонатні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 та </a:t>
            </a:r>
            <a:r>
              <a:rPr lang="ru-RU" dirty="0" err="1"/>
              <a:t>чорноземи</a:t>
            </a:r>
            <a:r>
              <a:rPr lang="ru-RU" dirty="0" smtClean="0"/>
              <a:t>.</a:t>
            </a:r>
          </a:p>
          <a:p>
            <a:pPr fontAlgn="base"/>
            <a:endParaRPr lang="ru-RU" sz="800" dirty="0"/>
          </a:p>
          <a:p>
            <a:pPr fontAlgn="base"/>
            <a:r>
              <a:rPr lang="ru-RU" b="1" i="1" dirty="0"/>
              <a:t>Флора і фауна</a:t>
            </a:r>
            <a:r>
              <a:rPr lang="ru-RU" dirty="0" smtClean="0"/>
              <a:t>.  </a:t>
            </a:r>
            <a:r>
              <a:rPr lang="ru-RU" dirty="0" err="1"/>
              <a:t>Лісами</a:t>
            </a:r>
            <a:r>
              <a:rPr lang="ru-RU" dirty="0"/>
              <a:t> </a:t>
            </a:r>
            <a:r>
              <a:rPr lang="ru-RU" dirty="0" err="1"/>
              <a:t>вкрито</a:t>
            </a:r>
            <a:r>
              <a:rPr lang="ru-RU" dirty="0"/>
              <a:t> до 20%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соснові</a:t>
            </a:r>
            <a:r>
              <a:rPr lang="ru-RU" dirty="0"/>
              <a:t> та </a:t>
            </a:r>
            <a:r>
              <a:rPr lang="ru-RU" dirty="0" err="1"/>
              <a:t>змішані</a:t>
            </a:r>
            <a:r>
              <a:rPr lang="ru-RU" dirty="0"/>
              <a:t> бори. Флора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багатством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- 2200. Фауна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/>
              <a:t>нараховує</a:t>
            </a:r>
            <a:r>
              <a:rPr lang="ru-RU" dirty="0"/>
              <a:t> 84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358 - </a:t>
            </a:r>
            <a:r>
              <a:rPr lang="ru-RU" dirty="0" err="1"/>
              <a:t>птахів</a:t>
            </a:r>
            <a:r>
              <a:rPr lang="ru-RU" dirty="0"/>
              <a:t>, 74 - </a:t>
            </a:r>
            <a:r>
              <a:rPr lang="ru-RU" dirty="0" err="1"/>
              <a:t>риб</a:t>
            </a:r>
            <a:r>
              <a:rPr lang="ru-RU" dirty="0"/>
              <a:t>, 225 -</a:t>
            </a:r>
            <a:r>
              <a:rPr lang="ru-RU" dirty="0" err="1"/>
              <a:t>молюсків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- зубри, </a:t>
            </a:r>
            <a:r>
              <a:rPr lang="ru-RU" dirty="0" err="1"/>
              <a:t>рисі</a:t>
            </a:r>
            <a:r>
              <a:rPr lang="ru-RU" dirty="0"/>
              <a:t>,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коти</a:t>
            </a:r>
            <a:r>
              <a:rPr lang="ru-RU" dirty="0"/>
              <a:t>, </a:t>
            </a:r>
            <a:r>
              <a:rPr lang="ru-RU" dirty="0" err="1"/>
              <a:t>бобри</a:t>
            </a:r>
            <a:r>
              <a:rPr lang="ru-RU" dirty="0"/>
              <a:t>, </a:t>
            </a:r>
            <a:r>
              <a:rPr lang="ru-RU" dirty="0" err="1"/>
              <a:t>лосі</a:t>
            </a:r>
            <a:r>
              <a:rPr lang="ru-RU" dirty="0"/>
              <a:t>, </a:t>
            </a:r>
            <a:r>
              <a:rPr lang="ru-RU" dirty="0" err="1"/>
              <a:t>вовки</a:t>
            </a:r>
            <a:r>
              <a:rPr lang="ru-RU" dirty="0"/>
              <a:t>.</a:t>
            </a:r>
          </a:p>
          <a:p>
            <a:pPr algn="ctr"/>
            <a:endParaRPr lang="uk-UA" dirty="0" smtClean="0"/>
          </a:p>
        </p:txBody>
      </p:sp>
      <p:pic>
        <p:nvPicPr>
          <p:cNvPr id="3076" name="Picture 4" descr="http://www.technologijos.lt/upload/image/n/mokslas/gamta_ir_biologija/S-20027/nuotrauka-38518/102_Stumb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509120"/>
            <a:ext cx="2042240" cy="1520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emcompass.biz/positivcheg/2009-12-06/risi/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1" b="22350"/>
          <a:stretch/>
        </p:blipFill>
        <p:spPr bwMode="auto">
          <a:xfrm>
            <a:off x="2483768" y="5298141"/>
            <a:ext cx="2088232" cy="146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aratov-podarok.ru/uploads/posts/2012-10/1350371645_91100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7821" r="20208" b="16199"/>
          <a:stretch/>
        </p:blipFill>
        <p:spPr bwMode="auto">
          <a:xfrm>
            <a:off x="6948264" y="5298141"/>
            <a:ext cx="2088232" cy="146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opgun.ru/files/g/112/orig/40839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16206" r="14585" b="13482"/>
          <a:stretch/>
        </p:blipFill>
        <p:spPr bwMode="auto">
          <a:xfrm>
            <a:off x="4716016" y="4509120"/>
            <a:ext cx="2077426" cy="1520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6632"/>
            <a:ext cx="8568952" cy="396044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uk-UA" sz="2400" b="1" i="1" dirty="0" smtClean="0"/>
              <a:t>Господарство</a:t>
            </a:r>
          </a:p>
          <a:p>
            <a:pPr fontAlgn="base"/>
            <a:r>
              <a:rPr lang="ru-RU" b="1" i="1" dirty="0" err="1" smtClean="0"/>
              <a:t>Господарство</a:t>
            </a:r>
            <a:r>
              <a:rPr lang="ru-RU" b="1" i="1" dirty="0" smtClean="0"/>
              <a:t>.</a:t>
            </a:r>
            <a:r>
              <a:rPr lang="ru-RU" dirty="0"/>
              <a:t> 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розвинуте</a:t>
            </a:r>
            <a:r>
              <a:rPr lang="ru-RU" dirty="0"/>
              <a:t> та </a:t>
            </a:r>
            <a:r>
              <a:rPr lang="ru-RU" dirty="0" err="1" smtClean="0"/>
              <a:t>багатогалузеве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індустріальна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стрімко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</a:p>
          <a:p>
            <a:pPr fontAlgn="base"/>
            <a:endParaRPr lang="ru-RU" sz="800" dirty="0" smtClean="0"/>
          </a:p>
          <a:p>
            <a:pPr fontAlgn="base"/>
            <a:r>
              <a:rPr lang="ru-RU" b="1" i="1" dirty="0" err="1" smtClean="0"/>
              <a:t>Промисловість</a:t>
            </a:r>
            <a:r>
              <a:rPr lang="ru-RU" b="1" i="1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добре </a:t>
            </a: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/>
              <a:t>корисними</a:t>
            </a:r>
            <a:r>
              <a:rPr lang="ru-RU" dirty="0"/>
              <a:t> </a:t>
            </a:r>
            <a:r>
              <a:rPr lang="ru-RU" dirty="0" err="1"/>
              <a:t>копалинами</a:t>
            </a:r>
            <a:r>
              <a:rPr lang="ru-RU" dirty="0"/>
              <a:t>. Головне </a:t>
            </a:r>
            <a:r>
              <a:rPr lang="ru-RU" dirty="0" err="1"/>
              <a:t>багатство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- </a:t>
            </a:r>
            <a:r>
              <a:rPr lang="ru-RU" dirty="0" err="1"/>
              <a:t>кам'яне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за </a:t>
            </a:r>
            <a:r>
              <a:rPr lang="ru-RU" dirty="0" err="1"/>
              <a:t>покладами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вона </a:t>
            </a:r>
            <a:r>
              <a:rPr lang="ru-RU" dirty="0" err="1"/>
              <a:t>займає</a:t>
            </a:r>
            <a:r>
              <a:rPr lang="ru-RU" dirty="0"/>
              <a:t> перше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Значні</a:t>
            </a:r>
            <a:r>
              <a:rPr lang="ru-RU" dirty="0"/>
              <a:t> запаси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ru-RU" dirty="0" err="1"/>
              <a:t>міді</a:t>
            </a:r>
            <a:r>
              <a:rPr lang="ru-RU" dirty="0"/>
              <a:t>, цинку, бурого </a:t>
            </a:r>
            <a:r>
              <a:rPr lang="ru-RU" dirty="0" err="1" smtClean="0"/>
              <a:t>вугілля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Турошов,Конін</a:t>
            </a:r>
            <a:r>
              <a:rPr lang="ru-RU" dirty="0"/>
              <a:t>) та </a:t>
            </a:r>
            <a:r>
              <a:rPr lang="ru-RU" dirty="0" err="1"/>
              <a:t>кам'яної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У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як </a:t>
            </a:r>
            <a:r>
              <a:rPr lang="ru-RU" dirty="0" err="1"/>
              <a:t>машинобудування</a:t>
            </a:r>
            <a:r>
              <a:rPr lang="ru-RU" dirty="0"/>
              <a:t> (</a:t>
            </a:r>
            <a:r>
              <a:rPr lang="ru-RU" dirty="0" err="1"/>
              <a:t>точне</a:t>
            </a:r>
            <a:r>
              <a:rPr lang="ru-RU" dirty="0"/>
              <a:t> і </a:t>
            </a:r>
            <a:r>
              <a:rPr lang="ru-RU" dirty="0" err="1"/>
              <a:t>загальне</a:t>
            </a:r>
            <a:r>
              <a:rPr lang="ru-RU" dirty="0"/>
              <a:t>), </a:t>
            </a:r>
            <a:r>
              <a:rPr lang="ru-RU" dirty="0" err="1"/>
              <a:t>хімічна</a:t>
            </a:r>
            <a:r>
              <a:rPr lang="ru-RU" dirty="0"/>
              <a:t>, </a:t>
            </a:r>
            <a:r>
              <a:rPr lang="ru-RU" dirty="0" err="1"/>
              <a:t>будівельна</a:t>
            </a:r>
            <a:r>
              <a:rPr lang="ru-RU" dirty="0"/>
              <a:t>, </a:t>
            </a:r>
            <a:r>
              <a:rPr lang="ru-RU" dirty="0" err="1"/>
              <a:t>паливно-енергетична</a:t>
            </a:r>
            <a:r>
              <a:rPr lang="ru-RU" dirty="0"/>
              <a:t>. </a:t>
            </a:r>
            <a:r>
              <a:rPr lang="ru-RU" dirty="0" err="1" smtClean="0"/>
              <a:t>Металообробні</a:t>
            </a:r>
            <a:r>
              <a:rPr lang="ru-RU" dirty="0" smtClean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вітчизняну</a:t>
            </a:r>
            <a:r>
              <a:rPr lang="ru-RU" dirty="0"/>
              <a:t> </a:t>
            </a:r>
            <a:r>
              <a:rPr lang="ru-RU" dirty="0" err="1"/>
              <a:t>сировину</a:t>
            </a:r>
            <a:r>
              <a:rPr lang="ru-RU" dirty="0"/>
              <a:t>.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 smtClean="0"/>
              <a:t>металургії-Краків</a:t>
            </a:r>
            <a:r>
              <a:rPr lang="ru-RU" dirty="0"/>
              <a:t>, </a:t>
            </a:r>
            <a:r>
              <a:rPr lang="ru-RU" dirty="0" err="1"/>
              <a:t>Ченстохов</a:t>
            </a:r>
            <a:r>
              <a:rPr lang="ru-RU" dirty="0"/>
              <a:t>, </a:t>
            </a:r>
            <a:r>
              <a:rPr lang="ru-RU" dirty="0" smtClean="0"/>
              <a:t>Варшава.</a:t>
            </a:r>
            <a:endParaRPr lang="ru-RU" dirty="0"/>
          </a:p>
          <a:p>
            <a:pPr fontAlgn="base"/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збільшилась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машинобудівної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електротехнічної</a:t>
            </a:r>
            <a:r>
              <a:rPr lang="ru-RU" dirty="0"/>
              <a:t>,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транспорту (</a:t>
            </a:r>
            <a:r>
              <a:rPr lang="ru-RU" dirty="0" err="1"/>
              <a:t>Катовицьке</a:t>
            </a:r>
            <a:r>
              <a:rPr lang="ru-RU" dirty="0"/>
              <a:t>, </a:t>
            </a:r>
            <a:r>
              <a:rPr lang="ru-RU" dirty="0" err="1"/>
              <a:t>Вроцлавське</a:t>
            </a:r>
            <a:r>
              <a:rPr lang="ru-RU" dirty="0"/>
              <a:t>, </a:t>
            </a:r>
            <a:r>
              <a:rPr lang="ru-RU" dirty="0" err="1"/>
              <a:t>Опальське</a:t>
            </a:r>
            <a:r>
              <a:rPr lang="ru-RU" dirty="0"/>
              <a:t>, </a:t>
            </a:r>
            <a:r>
              <a:rPr lang="ru-RU" dirty="0" err="1"/>
              <a:t>Познанське</a:t>
            </a:r>
            <a:r>
              <a:rPr lang="ru-RU" dirty="0"/>
              <a:t>, </a:t>
            </a:r>
            <a:r>
              <a:rPr lang="ru-RU" dirty="0" err="1"/>
              <a:t>Варшавське</a:t>
            </a:r>
            <a:r>
              <a:rPr lang="ru-RU" dirty="0"/>
              <a:t> </a:t>
            </a:r>
            <a:r>
              <a:rPr lang="ru-RU" dirty="0" err="1"/>
              <a:t>воєводства</a:t>
            </a:r>
            <a:r>
              <a:rPr lang="ru-RU" dirty="0"/>
              <a:t>),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(</a:t>
            </a:r>
            <a:r>
              <a:rPr lang="ru-RU" dirty="0" err="1"/>
              <a:t>Гожов</a:t>
            </a:r>
            <a:r>
              <a:rPr lang="ru-RU" dirty="0"/>
              <a:t>, </a:t>
            </a:r>
            <a:r>
              <a:rPr lang="ru-RU" dirty="0" err="1"/>
              <a:t>Торун</a:t>
            </a:r>
            <a:r>
              <a:rPr lang="ru-RU" dirty="0"/>
              <a:t>, </a:t>
            </a:r>
            <a:r>
              <a:rPr lang="ru-RU" dirty="0" err="1"/>
              <a:t>Тулави</a:t>
            </a:r>
            <a:r>
              <a:rPr lang="ru-RU" dirty="0"/>
              <a:t>, Щецин</a:t>
            </a:r>
            <a:r>
              <a:rPr lang="ru-RU" dirty="0" smtClean="0"/>
              <a:t>).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http://stat17.privet.ru/lr/091df7fa2803f9018fb4fc37a5a081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81367"/>
            <a:ext cx="2153816" cy="215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ning-technology.com/projects/prosperitygoldmine/images/2-prosperity-gold-min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"/>
          <a:stretch/>
        </p:blipFill>
        <p:spPr bwMode="auto">
          <a:xfrm>
            <a:off x="6300192" y="4181367"/>
            <a:ext cx="2390292" cy="215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.tqn.com/d/chemistry/1/0/M/Z/1/zin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10455"/>
          <a:stretch/>
        </p:blipFill>
        <p:spPr bwMode="auto">
          <a:xfrm>
            <a:off x="2987824" y="4181367"/>
            <a:ext cx="3035440" cy="215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568951" cy="6336704"/>
          </a:xfrm>
        </p:spPr>
        <p:txBody>
          <a:bodyPr/>
          <a:lstStyle/>
          <a:p>
            <a:pPr fontAlgn="base"/>
            <a:r>
              <a:rPr lang="ru-RU" b="1" i="1" dirty="0" err="1" smtClean="0"/>
              <a:t>Сільське</a:t>
            </a:r>
            <a:r>
              <a:rPr lang="ru-RU" b="1" i="1" dirty="0" smtClean="0"/>
              <a:t> </a:t>
            </a:r>
            <a:r>
              <a:rPr lang="ru-RU" b="1" i="1" dirty="0" err="1"/>
              <a:t>господарство</a:t>
            </a:r>
            <a:r>
              <a:rPr lang="ru-RU" dirty="0"/>
              <a:t>.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рослинництву</a:t>
            </a:r>
            <a:r>
              <a:rPr lang="ru-RU" dirty="0"/>
              <a:t>. </a:t>
            </a:r>
          </a:p>
          <a:p>
            <a:pPr fontAlgn="base"/>
            <a:r>
              <a:rPr lang="ru-RU" dirty="0"/>
              <a:t>В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помітне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виробництвом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, жита, </a:t>
            </a:r>
            <a:r>
              <a:rPr lang="ru-RU" dirty="0" err="1"/>
              <a:t>льону</a:t>
            </a:r>
            <a:r>
              <a:rPr lang="ru-RU" dirty="0"/>
              <a:t>, молока, тютюну, зерна,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цукрових</a:t>
            </a:r>
            <a:r>
              <a:rPr lang="ru-RU" dirty="0"/>
              <a:t> </a:t>
            </a:r>
            <a:r>
              <a:rPr lang="ru-RU" dirty="0" err="1"/>
              <a:t>буряків</a:t>
            </a:r>
            <a:r>
              <a:rPr lang="ru-RU" dirty="0"/>
              <a:t>..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зерновими</a:t>
            </a:r>
            <a:r>
              <a:rPr lang="ru-RU" dirty="0"/>
              <a:t> культурами </a:t>
            </a:r>
            <a:r>
              <a:rPr lang="ru-RU" dirty="0" err="1"/>
              <a:t>зайнято</a:t>
            </a:r>
            <a:r>
              <a:rPr lang="ru-RU" dirty="0"/>
              <a:t> 56%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, </a:t>
            </a:r>
            <a:r>
              <a:rPr lang="ru-RU" dirty="0" err="1"/>
              <a:t>кормовими</a:t>
            </a:r>
            <a:r>
              <a:rPr lang="ru-RU" dirty="0"/>
              <a:t> - 18%, </a:t>
            </a:r>
            <a:r>
              <a:rPr lang="ru-RU" dirty="0" err="1"/>
              <a:t>картоплею</a:t>
            </a:r>
            <a:r>
              <a:rPr lang="ru-RU" dirty="0"/>
              <a:t> - 16%, </a:t>
            </a:r>
            <a:r>
              <a:rPr lang="ru-RU" dirty="0" err="1"/>
              <a:t>технічними</a:t>
            </a:r>
            <a:r>
              <a:rPr lang="ru-RU" dirty="0"/>
              <a:t>, </a:t>
            </a:r>
            <a:r>
              <a:rPr lang="ru-RU" dirty="0" err="1"/>
              <a:t>овочевими</a:t>
            </a:r>
            <a:r>
              <a:rPr lang="ru-RU" dirty="0"/>
              <a:t> культурами - 5%. </a:t>
            </a:r>
            <a:r>
              <a:rPr lang="ru-RU" dirty="0" err="1"/>
              <a:t>Тваринництво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у </a:t>
            </a:r>
            <a:r>
              <a:rPr lang="ru-RU" dirty="0" err="1"/>
              <a:t>сільськогосподарському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46%. </a:t>
            </a:r>
            <a:r>
              <a:rPr lang="ru-RU" dirty="0" err="1"/>
              <a:t>Тваринництво</a:t>
            </a:r>
            <a:r>
              <a:rPr lang="ru-RU" dirty="0"/>
              <a:t> </a:t>
            </a: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розведенні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та свиней. </a:t>
            </a:r>
          </a:p>
          <a:p>
            <a:pPr fontAlgn="base"/>
            <a:endParaRPr lang="ru-RU" sz="800" dirty="0"/>
          </a:p>
          <a:p>
            <a:pPr fontAlgn="base"/>
            <a:r>
              <a:rPr lang="ru-RU" b="1" i="1" dirty="0" err="1"/>
              <a:t>Транспортна</a:t>
            </a:r>
            <a:r>
              <a:rPr lang="ru-RU" b="1" i="1" dirty="0"/>
              <a:t> система</a:t>
            </a:r>
            <a:r>
              <a:rPr lang="ru-RU" dirty="0"/>
              <a:t>. У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залізниці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автошляхи</a:t>
            </a:r>
            <a:r>
              <a:rPr lang="ru-RU" dirty="0"/>
              <a:t> за </a:t>
            </a:r>
            <a:r>
              <a:rPr lang="ru-RU" dirty="0" err="1"/>
              <a:t>протяжністю</a:t>
            </a:r>
            <a:r>
              <a:rPr lang="ru-RU" dirty="0"/>
              <a:t> та </a:t>
            </a:r>
            <a:r>
              <a:rPr lang="ru-RU" dirty="0" err="1" smtClean="0"/>
              <a:t>можливостями</a:t>
            </a:r>
            <a:r>
              <a:rPr lang="ru-RU" dirty="0" smtClean="0"/>
              <a:t>. </a:t>
            </a:r>
            <a:r>
              <a:rPr lang="ru-RU" dirty="0" err="1" smtClean="0"/>
              <a:t>Автомобільні</a:t>
            </a:r>
            <a:r>
              <a:rPr lang="ru-RU" dirty="0" smtClean="0"/>
              <a:t>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залізничні</a:t>
            </a:r>
            <a:r>
              <a:rPr lang="ru-RU" dirty="0"/>
              <a:t>. Особливо густа мережа </a:t>
            </a:r>
            <a:r>
              <a:rPr lang="ru-RU" dirty="0" err="1"/>
              <a:t>автошляхів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,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та у </a:t>
            </a:r>
            <a:r>
              <a:rPr lang="ru-RU" dirty="0" err="1"/>
              <a:t>центрі</a:t>
            </a:r>
            <a:r>
              <a:rPr lang="ru-RU" dirty="0"/>
              <a:t>. </a:t>
            </a:r>
            <a:r>
              <a:rPr lang="ru-RU" dirty="0" err="1"/>
              <a:t>Річкові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річками</a:t>
            </a:r>
            <a:r>
              <a:rPr lang="ru-RU" dirty="0"/>
              <a:t> Одра, </a:t>
            </a:r>
            <a:r>
              <a:rPr lang="ru-RU" dirty="0" err="1"/>
              <a:t>Вісла</a:t>
            </a:r>
            <a:r>
              <a:rPr lang="ru-RU" dirty="0"/>
              <a:t>, каналами. </a:t>
            </a:r>
            <a:r>
              <a:rPr lang="ru-RU" dirty="0" err="1"/>
              <a:t>Морські</a:t>
            </a:r>
            <a:r>
              <a:rPr lang="ru-RU" dirty="0"/>
              <a:t> порти - Щецин, </a:t>
            </a:r>
            <a:r>
              <a:rPr lang="ru-RU" dirty="0" err="1"/>
              <a:t>Гданськ</a:t>
            </a:r>
            <a:r>
              <a:rPr lang="ru-RU" dirty="0"/>
              <a:t>, </a:t>
            </a:r>
            <a:r>
              <a:rPr lang="ru-RU" dirty="0" err="1"/>
              <a:t>Гдиня</a:t>
            </a:r>
            <a:r>
              <a:rPr lang="ru-RU" dirty="0"/>
              <a:t>. </a:t>
            </a:r>
            <a:r>
              <a:rPr lang="ru-RU" dirty="0" err="1"/>
              <a:t>Новим</a:t>
            </a:r>
            <a:r>
              <a:rPr lang="ru-RU" dirty="0"/>
              <a:t> видом транспорту є </a:t>
            </a:r>
            <a:r>
              <a:rPr lang="ru-RU" dirty="0" err="1"/>
              <a:t>трубопровідний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східно-західний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мережа </a:t>
            </a:r>
            <a:r>
              <a:rPr lang="ru-RU" dirty="0" err="1"/>
              <a:t>трубопроводів</a:t>
            </a:r>
            <a:r>
              <a:rPr lang="ru-RU" dirty="0"/>
              <a:t> </a:t>
            </a:r>
            <a:r>
              <a:rPr lang="ru-RU" dirty="0" err="1"/>
              <a:t>меридіонального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для </a:t>
            </a:r>
            <a:r>
              <a:rPr lang="ru-RU" dirty="0" err="1"/>
              <a:t>закупівлі</a:t>
            </a:r>
            <a:r>
              <a:rPr lang="ru-RU" dirty="0"/>
              <a:t> </a:t>
            </a:r>
            <a:r>
              <a:rPr lang="ru-RU" dirty="0" err="1"/>
              <a:t>північноєвропейської</a:t>
            </a:r>
            <a:r>
              <a:rPr lang="ru-RU" dirty="0"/>
              <a:t> та </a:t>
            </a:r>
            <a:r>
              <a:rPr lang="ru-RU" dirty="0" err="1"/>
              <a:t>близькосхідної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4" name="Picture 4" descr="http://dv-people.ru/photo/albums/userpics/roj2_w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3"/>
            <a:ext cx="2016224" cy="134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7/96/935/96935788_large_15f1f71737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1375"/>
            <a:ext cx="2052228" cy="1539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healthandsuppliments.com/wp-content/uploads/2011/04/Tobacco-laws-will-be-posit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2067256" cy="176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rofi-forex.org/system/news/1_70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6678"/>
            <a:ext cx="2205896" cy="176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83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424936" cy="2952328"/>
          </a:xfrm>
        </p:spPr>
        <p:txBody>
          <a:bodyPr/>
          <a:lstStyle/>
          <a:p>
            <a:pPr algn="ctr" fontAlgn="base">
              <a:lnSpc>
                <a:spcPct val="150000"/>
              </a:lnSpc>
            </a:pPr>
            <a:r>
              <a:rPr lang="ru-RU" sz="2400" b="1" i="1" dirty="0" err="1"/>
              <a:t>Зовнішньоекономічні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зв'язки</a:t>
            </a:r>
            <a:endParaRPr lang="ru-RU" sz="2400" b="1" i="1" dirty="0" smtClean="0"/>
          </a:p>
          <a:p>
            <a:pPr fontAlgn="base"/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/>
              <a:t>головними</a:t>
            </a:r>
            <a:r>
              <a:rPr lang="ru-RU" dirty="0"/>
              <a:t> статями </a:t>
            </a:r>
            <a:r>
              <a:rPr lang="ru-RU" dirty="0" err="1"/>
              <a:t>експорту</a:t>
            </a:r>
            <a:r>
              <a:rPr lang="ru-RU" dirty="0"/>
              <a:t> є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 (43%). На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іде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мідь</a:t>
            </a:r>
            <a:r>
              <a:rPr lang="ru-RU" dirty="0"/>
              <a:t>, </a:t>
            </a:r>
            <a:r>
              <a:rPr lang="ru-RU" dirty="0" err="1"/>
              <a:t>срібло</a:t>
            </a:r>
            <a:r>
              <a:rPr lang="ru-RU" dirty="0"/>
              <a:t>. </a:t>
            </a:r>
            <a:r>
              <a:rPr lang="ru-RU" dirty="0" err="1"/>
              <a:t>Сировина</a:t>
            </a:r>
            <a:r>
              <a:rPr lang="ru-RU" dirty="0"/>
              <a:t> - 14% </a:t>
            </a:r>
            <a:r>
              <a:rPr lang="ru-RU" dirty="0" err="1"/>
              <a:t>експорту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10% -</a:t>
            </a:r>
            <a:r>
              <a:rPr lang="ru-RU" dirty="0" err="1"/>
              <a:t>сільськогосподарські</a:t>
            </a:r>
            <a:r>
              <a:rPr lang="ru-RU" dirty="0"/>
              <a:t> та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8% -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та </a:t>
            </a:r>
            <a:r>
              <a:rPr lang="ru-RU" dirty="0" err="1"/>
              <a:t>целюлозно-паперової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5% - </a:t>
            </a:r>
            <a:r>
              <a:rPr lang="ru-RU" dirty="0" err="1"/>
              <a:t>будівельні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Імпортує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</a:t>
            </a:r>
            <a:r>
              <a:rPr lang="ru-RU" dirty="0" err="1"/>
              <a:t>металеву</a:t>
            </a:r>
            <a:r>
              <a:rPr lang="ru-RU" dirty="0"/>
              <a:t> </a:t>
            </a:r>
            <a:r>
              <a:rPr lang="ru-RU" dirty="0" err="1"/>
              <a:t>сировину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.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імпорт</a:t>
            </a:r>
            <a:r>
              <a:rPr lang="ru-RU" dirty="0"/>
              <a:t> становить </a:t>
            </a:r>
            <a:endParaRPr lang="ru-RU" dirty="0" smtClean="0"/>
          </a:p>
          <a:p>
            <a:pPr fontAlgn="base"/>
            <a:r>
              <a:rPr lang="ru-RU" dirty="0" smtClean="0"/>
              <a:t>15 </a:t>
            </a:r>
            <a:r>
              <a:rPr lang="ru-RU" dirty="0"/>
              <a:t>млн. т </a:t>
            </a:r>
            <a:r>
              <a:rPr lang="ru-RU" dirty="0" err="1"/>
              <a:t>нафти</a:t>
            </a:r>
            <a:r>
              <a:rPr lang="ru-RU" dirty="0"/>
              <a:t>, 7,5 млрд. т газу. </a:t>
            </a:r>
            <a:r>
              <a:rPr lang="ru-RU" dirty="0" err="1"/>
              <a:t>Імпортуються</a:t>
            </a:r>
            <a:r>
              <a:rPr lang="ru-RU" dirty="0"/>
              <a:t> </a:t>
            </a:r>
            <a:r>
              <a:rPr lang="ru-RU" dirty="0" err="1"/>
              <a:t>алюміній</a:t>
            </a:r>
            <a:r>
              <a:rPr lang="ru-RU" dirty="0"/>
              <a:t>, </a:t>
            </a:r>
            <a:r>
              <a:rPr lang="ru-RU" dirty="0" err="1"/>
              <a:t>марганцева</a:t>
            </a:r>
            <a:r>
              <a:rPr lang="ru-RU" dirty="0"/>
              <a:t> і </a:t>
            </a:r>
            <a:r>
              <a:rPr lang="ru-RU" dirty="0" err="1"/>
              <a:t>хромова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, </a:t>
            </a:r>
            <a:r>
              <a:rPr lang="ru-RU" dirty="0" err="1"/>
              <a:t>нікель</a:t>
            </a:r>
            <a:r>
              <a:rPr lang="ru-RU" dirty="0"/>
              <a:t>, </a:t>
            </a:r>
            <a:r>
              <a:rPr lang="ru-RU" dirty="0" err="1"/>
              <a:t>рідкісні</a:t>
            </a:r>
            <a:r>
              <a:rPr lang="ru-RU" dirty="0"/>
              <a:t> метали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Металургія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17 млн. т </a:t>
            </a:r>
            <a:r>
              <a:rPr lang="ru-RU" dirty="0" err="1"/>
              <a:t>імпортної</a:t>
            </a:r>
            <a:r>
              <a:rPr lang="ru-RU" dirty="0"/>
              <a:t> 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, </a:t>
            </a:r>
            <a:endParaRPr lang="ru-RU" dirty="0" smtClean="0"/>
          </a:p>
          <a:p>
            <a:pPr fontAlgn="base"/>
            <a:r>
              <a:rPr lang="ru-RU" dirty="0" smtClean="0"/>
              <a:t>1,5 </a:t>
            </a:r>
            <a:r>
              <a:rPr lang="ru-RU" dirty="0"/>
              <a:t>т </a:t>
            </a:r>
            <a:r>
              <a:rPr lang="ru-RU" dirty="0" err="1"/>
              <a:t>імпортного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5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984455" cy="56779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Найвизначніші місця Польщі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934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178</TotalTime>
  <Words>453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Польща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Полина</dc:creator>
  <cp:lastModifiedBy>user</cp:lastModifiedBy>
  <cp:revision>13</cp:revision>
  <dcterms:created xsi:type="dcterms:W3CDTF">2014-03-05T15:20:34Z</dcterms:created>
  <dcterms:modified xsi:type="dcterms:W3CDTF">2014-03-05T18:19:01Z</dcterms:modified>
</cp:coreProperties>
</file>