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uk.wikipedia.org/wiki/%D0%9C%D1%8E%D1%80%D1%80%D0%B5%D0%B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0"/>
            <a:ext cx="9227963" cy="1699047"/>
          </a:xfrm>
        </p:spPr>
        <p:txBody>
          <a:bodyPr>
            <a:normAutofit/>
          </a:bodyPr>
          <a:lstStyle/>
          <a:p>
            <a:pPr algn="ctr"/>
            <a:r>
              <a:rPr lang="uk-U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Австралія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09289"/>
            <a:ext cx="5866330" cy="52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1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Сідней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92896"/>
            <a:ext cx="6948265" cy="44346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80728"/>
            <a:ext cx="6444208" cy="507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4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Мельбурн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7523"/>
            <a:ext cx="6876256" cy="4545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500" y="980728"/>
            <a:ext cx="6396203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52736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Ньюкасл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6228184" cy="4365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21" y="1052736"/>
            <a:ext cx="658873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Аделаїда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6902242" cy="4509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52736"/>
            <a:ext cx="6516216" cy="48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8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Брісбен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" y="2684140"/>
            <a:ext cx="6584231" cy="4191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52735"/>
            <a:ext cx="6516216" cy="43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1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ПРомисловість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59"/>
            <a:ext cx="9144000" cy="20162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Промисловість</a:t>
            </a:r>
            <a:r>
              <a:rPr lang="ru-RU" dirty="0"/>
              <a:t> </a:t>
            </a:r>
            <a:r>
              <a:rPr lang="ru-RU" dirty="0" err="1"/>
              <a:t>розміщена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нерівномірно</a:t>
            </a:r>
            <a:r>
              <a:rPr lang="ru-RU" dirty="0"/>
              <a:t>: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зосереджена</a:t>
            </a:r>
            <a:r>
              <a:rPr lang="ru-RU" dirty="0"/>
              <a:t> на </a:t>
            </a:r>
            <a:r>
              <a:rPr lang="ru-RU" dirty="0" err="1" smtClean="0"/>
              <a:t>Південному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Розвинена</a:t>
            </a:r>
            <a:r>
              <a:rPr lang="ru-RU" dirty="0" smtClean="0"/>
              <a:t> </a:t>
            </a:r>
            <a:r>
              <a:rPr lang="ru-RU" dirty="0" err="1"/>
              <a:t>г</a:t>
            </a:r>
            <a:r>
              <a:rPr lang="ru-RU" dirty="0" err="1" smtClean="0"/>
              <a:t>ірничодобувна</a:t>
            </a:r>
            <a:r>
              <a:rPr lang="ru-RU" dirty="0" smtClean="0"/>
              <a:t>,  </a:t>
            </a:r>
            <a:r>
              <a:rPr lang="ru-RU" dirty="0" err="1" smtClean="0"/>
              <a:t>чорна</a:t>
            </a:r>
            <a:r>
              <a:rPr lang="ru-RU" dirty="0" smtClean="0"/>
              <a:t> і </a:t>
            </a:r>
            <a:r>
              <a:rPr lang="ru-RU" dirty="0" err="1" smtClean="0"/>
              <a:t>кольорова</a:t>
            </a:r>
            <a:r>
              <a:rPr lang="ru-RU" dirty="0" smtClean="0"/>
              <a:t> </a:t>
            </a:r>
            <a:r>
              <a:rPr lang="ru-RU" dirty="0" err="1" smtClean="0"/>
              <a:t>металургія</a:t>
            </a:r>
            <a:r>
              <a:rPr lang="ru-RU" dirty="0" smtClean="0"/>
              <a:t>, </a:t>
            </a:r>
            <a:r>
              <a:rPr lang="ru-RU" dirty="0" err="1" smtClean="0"/>
              <a:t>хімічна</a:t>
            </a:r>
            <a:r>
              <a:rPr lang="ru-RU" dirty="0"/>
              <a:t>, </a:t>
            </a:r>
            <a:r>
              <a:rPr lang="ru-RU" dirty="0" err="1"/>
              <a:t>нафтопереробна</a:t>
            </a:r>
            <a:r>
              <a:rPr lang="ru-RU" dirty="0"/>
              <a:t>, </a:t>
            </a:r>
            <a:r>
              <a:rPr lang="ru-RU" dirty="0" err="1" smtClean="0"/>
              <a:t>лісова</a:t>
            </a:r>
            <a:r>
              <a:rPr lang="ru-RU" dirty="0"/>
              <a:t>, </a:t>
            </a:r>
            <a:r>
              <a:rPr lang="ru-RU" dirty="0" err="1" smtClean="0"/>
              <a:t>деревообробна</a:t>
            </a:r>
            <a:r>
              <a:rPr lang="ru-RU" dirty="0" smtClean="0"/>
              <a:t>, </a:t>
            </a:r>
            <a:r>
              <a:rPr lang="ru-RU" dirty="0" err="1" smtClean="0"/>
              <a:t>харчова</a:t>
            </a:r>
            <a:r>
              <a:rPr lang="ru-RU" dirty="0"/>
              <a:t>, легка </a:t>
            </a:r>
            <a:r>
              <a:rPr lang="ru-RU" dirty="0" err="1"/>
              <a:t>промисловість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" y="4493538"/>
            <a:ext cx="3562177" cy="2338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89040"/>
            <a:ext cx="2736304" cy="284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17" y="3171533"/>
            <a:ext cx="3518644" cy="2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2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Сільське господарство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3312367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err="1"/>
              <a:t>Тваринництво</a:t>
            </a:r>
            <a:r>
              <a:rPr lang="ru-RU" b="1" u="sng" dirty="0"/>
              <a:t>: </a:t>
            </a:r>
            <a:r>
              <a:rPr lang="ru-RU" u="sng" dirty="0"/>
              <a:t> </a:t>
            </a:r>
            <a:r>
              <a:rPr lang="ru-RU" dirty="0" err="1" smtClean="0"/>
              <a:t>вівчарство</a:t>
            </a:r>
            <a:r>
              <a:rPr lang="ru-RU" dirty="0" smtClean="0"/>
              <a:t>, </a:t>
            </a:r>
            <a:r>
              <a:rPr lang="ru-RU" dirty="0" err="1" smtClean="0"/>
              <a:t>рибальство</a:t>
            </a:r>
            <a:r>
              <a:rPr lang="ru-RU" dirty="0" smtClean="0"/>
              <a:t>, </a:t>
            </a:r>
            <a:r>
              <a:rPr lang="ru-RU" dirty="0" err="1" smtClean="0"/>
              <a:t>м’ясо-молочне</a:t>
            </a:r>
            <a:r>
              <a:rPr lang="ru-RU" dirty="0" smtClean="0"/>
              <a:t>, </a:t>
            </a:r>
            <a:r>
              <a:rPr lang="ru-RU" dirty="0" err="1" smtClean="0"/>
              <a:t>молочне</a:t>
            </a:r>
            <a:r>
              <a:rPr lang="ru-RU" dirty="0" smtClean="0"/>
              <a:t> </a:t>
            </a:r>
            <a:r>
              <a:rPr lang="ru-RU" dirty="0" err="1" smtClean="0"/>
              <a:t>твариннництво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u="sng" dirty="0" err="1"/>
              <a:t>Рослинництво</a:t>
            </a:r>
            <a:r>
              <a:rPr lang="ru-RU" b="1" u="sng" dirty="0"/>
              <a:t>: </a:t>
            </a:r>
            <a:r>
              <a:rPr lang="ru-RU" u="sng" dirty="0" err="1"/>
              <a:t>зернове</a:t>
            </a:r>
            <a:r>
              <a:rPr lang="ru-RU" u="sng" dirty="0"/>
              <a:t> </a:t>
            </a:r>
            <a:r>
              <a:rPr lang="ru-RU" u="sng" dirty="0" err="1"/>
              <a:t>господарство</a:t>
            </a:r>
            <a:r>
              <a:rPr lang="ru-RU" u="sng" dirty="0"/>
              <a:t> (</a:t>
            </a:r>
            <a:r>
              <a:rPr lang="ru-RU" u="sng" dirty="0" err="1" smtClean="0"/>
              <a:t>пшениця</a:t>
            </a:r>
            <a:r>
              <a:rPr lang="ru-RU" u="sng" dirty="0" smtClean="0"/>
              <a:t>, </a:t>
            </a:r>
            <a:r>
              <a:rPr lang="ru-RU" u="sng" dirty="0" err="1" smtClean="0"/>
              <a:t>кукурудза</a:t>
            </a:r>
            <a:r>
              <a:rPr lang="ru-RU" u="sng" dirty="0" smtClean="0"/>
              <a:t>), </a:t>
            </a:r>
            <a:r>
              <a:rPr lang="ru-RU" u="sng" dirty="0" err="1"/>
              <a:t>садівництво</a:t>
            </a:r>
            <a:r>
              <a:rPr lang="ru-RU" u="sng" dirty="0" smtClean="0"/>
              <a:t>, виноградарство, </a:t>
            </a:r>
            <a:r>
              <a:rPr lang="ru-RU" u="sng" dirty="0" err="1"/>
              <a:t>вирощування</a:t>
            </a:r>
            <a:r>
              <a:rPr lang="ru-RU" u="sng" dirty="0"/>
              <a:t> </a:t>
            </a:r>
            <a:r>
              <a:rPr lang="ru-RU" dirty="0" err="1" smtClean="0"/>
              <a:t>цитрусових</a:t>
            </a:r>
            <a:r>
              <a:rPr lang="ru-RU" dirty="0" smtClean="0"/>
              <a:t>, </a:t>
            </a:r>
            <a:r>
              <a:rPr lang="ru-RU" dirty="0" err="1" smtClean="0"/>
              <a:t>цукрової</a:t>
            </a:r>
            <a:r>
              <a:rPr lang="ru-RU" dirty="0" smtClean="0"/>
              <a:t> </a:t>
            </a:r>
            <a:r>
              <a:rPr lang="ru-RU" dirty="0" err="1" smtClean="0"/>
              <a:t>тростини</a:t>
            </a:r>
            <a:r>
              <a:rPr lang="ru-RU" dirty="0" smtClean="0"/>
              <a:t>, </a:t>
            </a:r>
            <a:r>
              <a:rPr lang="ru-RU" dirty="0" err="1" smtClean="0"/>
              <a:t>бананів</a:t>
            </a:r>
            <a:r>
              <a:rPr lang="ru-RU" dirty="0" smtClean="0"/>
              <a:t>, </a:t>
            </a:r>
            <a:r>
              <a:rPr lang="ru-RU" dirty="0" err="1" smtClean="0"/>
              <a:t>ананасів</a:t>
            </a:r>
            <a:r>
              <a:rPr lang="ru-RU" dirty="0" smtClean="0"/>
              <a:t>, земляного </a:t>
            </a:r>
            <a:r>
              <a:rPr lang="ru-RU" dirty="0" err="1" smtClean="0"/>
              <a:t>горіху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3635895" cy="2276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49080"/>
            <a:ext cx="3145532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37193"/>
            <a:ext cx="2627784" cy="25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2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Транспорт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2592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Залізничний</a:t>
            </a:r>
            <a:r>
              <a:rPr lang="ru-RU" dirty="0"/>
              <a:t>, </a:t>
            </a:r>
            <a:r>
              <a:rPr lang="ru-RU" dirty="0" err="1"/>
              <a:t>автомобільний</a:t>
            </a:r>
            <a:r>
              <a:rPr lang="ru-RU" dirty="0"/>
              <a:t>, </a:t>
            </a:r>
            <a:r>
              <a:rPr lang="ru-RU" dirty="0" err="1" smtClean="0"/>
              <a:t>морський,повітряний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трубопровідний</a:t>
            </a:r>
            <a:r>
              <a:rPr lang="ru-RU" dirty="0" smtClean="0"/>
              <a:t> транспорт. </a:t>
            </a:r>
            <a:r>
              <a:rPr lang="ru-RU" dirty="0"/>
              <a:t> 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приділяє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будівництву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сполучення</a:t>
            </a:r>
            <a:r>
              <a:rPr lang="ru-RU" dirty="0"/>
              <a:t>, </a:t>
            </a:r>
            <a:r>
              <a:rPr lang="ru-RU" dirty="0" err="1"/>
              <a:t>перебудові</a:t>
            </a:r>
            <a:r>
              <a:rPr lang="ru-RU" dirty="0"/>
              <a:t> </a:t>
            </a:r>
            <a:r>
              <a:rPr lang="ru-RU" dirty="0" err="1"/>
              <a:t>портів</a:t>
            </a:r>
            <a:r>
              <a:rPr lang="ru-RU" dirty="0"/>
              <a:t> і </a:t>
            </a:r>
            <a:r>
              <a:rPr lang="ru-RU" dirty="0" err="1" smtClean="0"/>
              <a:t>створенню</a:t>
            </a:r>
            <a:r>
              <a:rPr lang="ru-RU" dirty="0" smtClean="0"/>
              <a:t> </a:t>
            </a:r>
            <a:r>
              <a:rPr lang="ru-RU" dirty="0" err="1"/>
              <a:t>розгалуженої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радіо</a:t>
            </a:r>
            <a:r>
              <a:rPr lang="ru-RU" dirty="0"/>
              <a:t> - і </a:t>
            </a:r>
            <a:r>
              <a:rPr lang="ru-RU" dirty="0" err="1" smtClean="0"/>
              <a:t>телекомунікацій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3344724" cy="2204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39" y="4256484"/>
            <a:ext cx="3429000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67" y="3645024"/>
            <a:ext cx="3524233" cy="23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Туризм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24482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До </a:t>
            </a:r>
            <a:r>
              <a:rPr lang="ru-RU" dirty="0"/>
              <a:t>3 млн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відвідує</a:t>
            </a:r>
            <a:r>
              <a:rPr lang="ru-RU" dirty="0"/>
              <a:t> </a:t>
            </a:r>
            <a:r>
              <a:rPr lang="ru-RU" dirty="0" err="1"/>
              <a:t>Австралію</a:t>
            </a:r>
            <a:r>
              <a:rPr lang="ru-RU" dirty="0"/>
              <a:t> </a:t>
            </a:r>
            <a:r>
              <a:rPr lang="ru-RU" dirty="0" err="1" smtClean="0"/>
              <a:t>щороку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 з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Зеландії</a:t>
            </a:r>
            <a:r>
              <a:rPr lang="ru-RU" dirty="0" smtClean="0"/>
              <a:t>, </a:t>
            </a:r>
            <a:r>
              <a:rPr lang="ru-RU" dirty="0" err="1" smtClean="0"/>
              <a:t>Японії</a:t>
            </a:r>
            <a:r>
              <a:rPr lang="ru-RU" dirty="0" smtClean="0"/>
              <a:t> і </a:t>
            </a:r>
            <a:r>
              <a:rPr lang="ru-RU" dirty="0" err="1" smtClean="0"/>
              <a:t>Південно-Східної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. </a:t>
            </a:r>
            <a:r>
              <a:rPr lang="ru-RU" dirty="0" err="1" smtClean="0"/>
              <a:t>Туристична</a:t>
            </a:r>
            <a:r>
              <a:rPr lang="ru-RU" dirty="0" smtClean="0"/>
              <a:t> </a:t>
            </a:r>
            <a:r>
              <a:rPr lang="ru-RU" dirty="0"/>
              <a:t>база </a:t>
            </a:r>
            <a:r>
              <a:rPr lang="ru-RU" dirty="0" err="1"/>
              <a:t>Австралії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як </a:t>
            </a:r>
            <a:r>
              <a:rPr lang="ru-RU" dirty="0" err="1"/>
              <a:t>природні</a:t>
            </a:r>
            <a:r>
              <a:rPr lang="ru-RU" dirty="0"/>
              <a:t>, так і </a:t>
            </a:r>
            <a:r>
              <a:rPr lang="ru-RU" dirty="0" err="1"/>
              <a:t>історико-культурні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644008" cy="3645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456743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Зовнішньо-економічна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u="sng" dirty="0" err="1"/>
              <a:t>Експорт</a:t>
            </a:r>
            <a:r>
              <a:rPr lang="ru-RU" sz="4400" b="1" u="sng" dirty="0"/>
              <a:t> : </a:t>
            </a:r>
            <a:r>
              <a:rPr lang="ru-RU" sz="4400" b="1" u="sng" dirty="0" smtClean="0"/>
              <a:t> </a:t>
            </a:r>
            <a:r>
              <a:rPr lang="uk-UA" sz="4400" dirty="0"/>
              <a:t>з</a:t>
            </a:r>
            <a:r>
              <a:rPr lang="uk-UA" sz="4400" dirty="0" smtClean="0"/>
              <a:t>алізна руда, алюміній, </a:t>
            </a:r>
            <a:r>
              <a:rPr lang="ru-RU" sz="4400" dirty="0" err="1" smtClean="0"/>
              <a:t>руди</a:t>
            </a:r>
            <a:r>
              <a:rPr lang="ru-RU" sz="4400" dirty="0" smtClean="0"/>
              <a:t> </a:t>
            </a:r>
            <a:r>
              <a:rPr lang="ru-RU" sz="4400" dirty="0" err="1"/>
              <a:t>кольорових</a:t>
            </a:r>
            <a:r>
              <a:rPr lang="ru-RU" sz="4400" dirty="0"/>
              <a:t> </a:t>
            </a:r>
            <a:r>
              <a:rPr lang="ru-RU" sz="4400" dirty="0" err="1"/>
              <a:t>металів</a:t>
            </a:r>
            <a:r>
              <a:rPr lang="ru-RU" sz="4400" dirty="0"/>
              <a:t>, </a:t>
            </a:r>
            <a:r>
              <a:rPr lang="ru-RU" sz="4400" dirty="0" err="1" smtClean="0"/>
              <a:t>вугілля</a:t>
            </a:r>
            <a:r>
              <a:rPr lang="ru-RU" sz="4400" dirty="0" smtClean="0"/>
              <a:t>, </a:t>
            </a:r>
            <a:r>
              <a:rPr lang="ru-RU" sz="4400" dirty="0" err="1" smtClean="0"/>
              <a:t>вовна</a:t>
            </a:r>
            <a:r>
              <a:rPr lang="ru-RU" sz="4400" dirty="0" smtClean="0"/>
              <a:t>, </a:t>
            </a:r>
            <a:r>
              <a:rPr lang="ru-RU" sz="4400" dirty="0" err="1" smtClean="0"/>
              <a:t>пшениця</a:t>
            </a:r>
            <a:r>
              <a:rPr lang="ru-RU" sz="4400" dirty="0" smtClean="0"/>
              <a:t>, масло, сир, </a:t>
            </a:r>
            <a:r>
              <a:rPr lang="ru-RU" sz="4400" dirty="0" err="1" smtClean="0"/>
              <a:t>яловичина</a:t>
            </a:r>
            <a:r>
              <a:rPr lang="ru-RU" sz="4400" dirty="0" smtClean="0"/>
              <a:t>, текстиль, </a:t>
            </a:r>
            <a:r>
              <a:rPr lang="ru-RU" sz="4400" dirty="0" err="1" smtClean="0"/>
              <a:t>взуття</a:t>
            </a:r>
            <a:r>
              <a:rPr lang="ru-RU" sz="4400" dirty="0" smtClean="0"/>
              <a:t>.</a:t>
            </a:r>
          </a:p>
          <a:p>
            <a:pPr marL="0" indent="0">
              <a:buNone/>
            </a:pPr>
            <a:r>
              <a:rPr lang="ru-RU" sz="4400" b="1" u="sng" dirty="0" err="1"/>
              <a:t>Партнери</a:t>
            </a:r>
            <a:r>
              <a:rPr lang="ru-RU" sz="4400" b="1" u="sng" dirty="0"/>
              <a:t> </a:t>
            </a:r>
            <a:r>
              <a:rPr lang="ru-RU" sz="4400" b="1" u="sng" dirty="0" smtClean="0"/>
              <a:t> </a:t>
            </a:r>
            <a:r>
              <a:rPr lang="ru-RU" sz="4400" dirty="0" err="1" smtClean="0"/>
              <a:t>Австралії</a:t>
            </a:r>
            <a:r>
              <a:rPr lang="ru-RU" sz="4400" dirty="0" smtClean="0"/>
              <a:t> </a:t>
            </a:r>
            <a:r>
              <a:rPr lang="ru-RU" sz="4400" dirty="0"/>
              <a:t>з </a:t>
            </a:r>
            <a:r>
              <a:rPr lang="ru-RU" sz="4400" dirty="0" err="1"/>
              <a:t>експорту</a:t>
            </a:r>
            <a:r>
              <a:rPr lang="ru-RU" sz="4400" dirty="0"/>
              <a:t>:</a:t>
            </a:r>
          </a:p>
          <a:p>
            <a:pPr marL="0" indent="0">
              <a:buNone/>
            </a:pPr>
            <a:r>
              <a:rPr lang="ru-RU" sz="4400" b="1" dirty="0" smtClean="0"/>
              <a:t>США, </a:t>
            </a:r>
            <a:r>
              <a:rPr lang="ru-RU" sz="4400" b="1" dirty="0" err="1" smtClean="0"/>
              <a:t>Японія</a:t>
            </a:r>
            <a:r>
              <a:rPr lang="ru-RU" sz="4400" b="1" dirty="0" smtClean="0"/>
              <a:t>, Нова </a:t>
            </a:r>
            <a:r>
              <a:rPr lang="ru-RU" sz="4400" b="1" dirty="0" err="1" smtClean="0"/>
              <a:t>Зеландія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країни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Європейського</a:t>
            </a:r>
            <a:r>
              <a:rPr lang="ru-RU" sz="4400" b="1" dirty="0" smtClean="0"/>
              <a:t> Союзу.</a:t>
            </a:r>
            <a:endParaRPr lang="ru-RU" sz="4400" b="1" u="sng" dirty="0"/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548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1556792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Державні символи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661247"/>
            <a:ext cx="9144000" cy="11967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Прапор                        Герб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644008" cy="4176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4489673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Зовнішньо-економічна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 err="1"/>
              <a:t>Імпорт</a:t>
            </a:r>
            <a:r>
              <a:rPr lang="ru-RU" sz="3600" b="1" u="sng" dirty="0"/>
              <a:t>  </a:t>
            </a:r>
            <a:r>
              <a:rPr lang="ru-RU" sz="3600" dirty="0"/>
              <a:t>— </a:t>
            </a:r>
            <a:r>
              <a:rPr lang="ru-RU" sz="3600" dirty="0" err="1" smtClean="0"/>
              <a:t>обладнання</a:t>
            </a:r>
            <a:r>
              <a:rPr lang="ru-RU" sz="3600" dirty="0" smtClean="0"/>
              <a:t> </a:t>
            </a:r>
            <a:r>
              <a:rPr lang="ru-RU" sz="3600" dirty="0"/>
              <a:t>для  </a:t>
            </a:r>
            <a:r>
              <a:rPr lang="ru-RU" sz="3600" dirty="0" err="1" smtClean="0"/>
              <a:t>сільського</a:t>
            </a:r>
            <a:r>
              <a:rPr lang="ru-RU" sz="3600" dirty="0" smtClean="0"/>
              <a:t> </a:t>
            </a:r>
            <a:r>
              <a:rPr lang="ru-RU" sz="3600" dirty="0" err="1"/>
              <a:t>господарства</a:t>
            </a:r>
            <a:r>
              <a:rPr lang="ru-RU" sz="3600" dirty="0"/>
              <a:t>,  </a:t>
            </a:r>
            <a:r>
              <a:rPr lang="ru-RU" sz="3600" dirty="0" err="1"/>
              <a:t>споживчі</a:t>
            </a:r>
            <a:r>
              <a:rPr lang="ru-RU" sz="3600" dirty="0"/>
              <a:t> і </a:t>
            </a:r>
            <a:r>
              <a:rPr lang="ru-RU" sz="3600" dirty="0" err="1"/>
              <a:t>продовольчі</a:t>
            </a:r>
            <a:r>
              <a:rPr lang="ru-RU" sz="3600" dirty="0"/>
              <a:t> </a:t>
            </a:r>
            <a:r>
              <a:rPr lang="ru-RU" sz="3600" dirty="0" err="1"/>
              <a:t>товари</a:t>
            </a:r>
            <a:r>
              <a:rPr lang="ru-RU" sz="3600" dirty="0"/>
              <a:t>, </a:t>
            </a:r>
            <a:r>
              <a:rPr lang="ru-RU" sz="3600" dirty="0" err="1"/>
              <a:t>мінеральна</a:t>
            </a:r>
            <a:r>
              <a:rPr lang="ru-RU" sz="3600" dirty="0"/>
              <a:t> </a:t>
            </a:r>
            <a:r>
              <a:rPr lang="ru-RU" sz="3600" dirty="0" err="1"/>
              <a:t>сировина</a:t>
            </a:r>
            <a:r>
              <a:rPr lang="ru-RU" sz="3600" dirty="0"/>
              <a:t> і </a:t>
            </a:r>
            <a:r>
              <a:rPr lang="ru-RU" sz="3600" dirty="0" err="1" smtClean="0"/>
              <a:t>напівфабрикати</a:t>
            </a:r>
            <a:r>
              <a:rPr lang="ru-RU" sz="3600" dirty="0" smtClean="0"/>
              <a:t>, </a:t>
            </a:r>
            <a:r>
              <a:rPr lang="ru-RU" sz="3600" dirty="0" err="1" smtClean="0"/>
              <a:t>нафта</a:t>
            </a:r>
            <a:r>
              <a:rPr lang="ru-RU" sz="3600" dirty="0" smtClean="0"/>
              <a:t> </a:t>
            </a:r>
            <a:r>
              <a:rPr lang="ru-RU" sz="3600" dirty="0"/>
              <a:t>і </a:t>
            </a:r>
            <a:r>
              <a:rPr lang="ru-RU" sz="3600" dirty="0" err="1"/>
              <a:t>нафтопродукти</a:t>
            </a:r>
            <a:r>
              <a:rPr lang="ru-RU" sz="3600" dirty="0"/>
              <a:t>, </a:t>
            </a:r>
            <a:r>
              <a:rPr lang="ru-RU" sz="3600" dirty="0" err="1"/>
              <a:t>фосфорити</a:t>
            </a:r>
            <a:r>
              <a:rPr lang="ru-RU" sz="3600" dirty="0"/>
              <a:t>, а </a:t>
            </a:r>
            <a:r>
              <a:rPr lang="ru-RU" sz="3600" dirty="0" err="1"/>
              <a:t>також</a:t>
            </a:r>
            <a:r>
              <a:rPr lang="ru-RU" sz="3600" dirty="0"/>
              <a:t> </a:t>
            </a:r>
            <a:r>
              <a:rPr lang="ru-RU" sz="3600" dirty="0" err="1"/>
              <a:t>хромові</a:t>
            </a:r>
            <a:r>
              <a:rPr lang="ru-RU" sz="3600" dirty="0"/>
              <a:t> </a:t>
            </a:r>
            <a:r>
              <a:rPr lang="ru-RU" sz="3600" dirty="0" err="1"/>
              <a:t>руди</a:t>
            </a:r>
            <a:r>
              <a:rPr lang="ru-RU" sz="3600" dirty="0"/>
              <a:t> і </a:t>
            </a:r>
            <a:r>
              <a:rPr lang="ru-RU" sz="3600" dirty="0" err="1" smtClean="0"/>
              <a:t>руди</a:t>
            </a:r>
            <a:r>
              <a:rPr lang="ru-RU" sz="3600" dirty="0" smtClean="0"/>
              <a:t>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концентрати</a:t>
            </a:r>
            <a:r>
              <a:rPr lang="ru-RU" sz="3600" dirty="0"/>
              <a:t> </a:t>
            </a:r>
            <a:r>
              <a:rPr lang="ru-RU" sz="3600" dirty="0" err="1"/>
              <a:t>інших</a:t>
            </a:r>
            <a:r>
              <a:rPr lang="ru-RU" sz="3600" dirty="0"/>
              <a:t> </a:t>
            </a:r>
            <a:r>
              <a:rPr lang="ru-RU" sz="3600" dirty="0" err="1"/>
              <a:t>металів</a:t>
            </a:r>
            <a:r>
              <a:rPr lang="ru-RU" sz="3600" dirty="0" smtClean="0"/>
              <a:t>.</a:t>
            </a:r>
          </a:p>
          <a:p>
            <a:pPr marL="0" indent="0">
              <a:buNone/>
            </a:pPr>
            <a:r>
              <a:rPr lang="ru-RU" sz="3600" b="1" dirty="0" err="1"/>
              <a:t>Партнери</a:t>
            </a:r>
            <a:r>
              <a:rPr lang="ru-RU" sz="3600" dirty="0"/>
              <a:t> з </a:t>
            </a:r>
            <a:r>
              <a:rPr lang="ru-RU" sz="3600" dirty="0" err="1"/>
              <a:t>імпорту</a:t>
            </a:r>
            <a:r>
              <a:rPr lang="ru-RU" sz="3600" dirty="0"/>
              <a:t>:</a:t>
            </a:r>
          </a:p>
          <a:p>
            <a:pPr marL="0" indent="0">
              <a:buNone/>
            </a:pPr>
            <a:r>
              <a:rPr lang="ru-RU" sz="3600" b="1" dirty="0" smtClean="0"/>
              <a:t>США</a:t>
            </a:r>
            <a:r>
              <a:rPr lang="ru-RU" sz="3600" b="1" dirty="0"/>
              <a:t>, </a:t>
            </a:r>
            <a:r>
              <a:rPr lang="ru-RU" sz="3600" b="1" dirty="0" err="1" smtClean="0"/>
              <a:t>Великобританія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Японія</a:t>
            </a:r>
            <a:r>
              <a:rPr lang="ru-RU" sz="3600" b="1" dirty="0" smtClean="0"/>
              <a:t>, ФРН, Нова </a:t>
            </a:r>
            <a:r>
              <a:rPr lang="ru-RU" sz="3600" b="1" dirty="0" err="1" smtClean="0"/>
              <a:t>Зеландія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8842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Загальні відомості про країну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dirty="0">
                <a:latin typeface="Bookman Old Style" pitchFamily="18" charset="0"/>
              </a:rPr>
              <a:t>Площа</a:t>
            </a:r>
            <a:r>
              <a:rPr lang="uk-UA" dirty="0">
                <a:latin typeface="Bookman Old Style" pitchFamily="18" charset="0"/>
              </a:rPr>
              <a:t> </a:t>
            </a:r>
            <a:r>
              <a:rPr lang="uk-UA" b="1" dirty="0">
                <a:latin typeface="Bookman Old Style" pitchFamily="18" charset="0"/>
              </a:rPr>
              <a:t>-</a:t>
            </a:r>
            <a:r>
              <a:rPr lang="uk-UA" dirty="0">
                <a:latin typeface="Bookman Old Style" pitchFamily="18" charset="0"/>
              </a:rPr>
              <a:t>  </a:t>
            </a:r>
            <a:r>
              <a:rPr lang="uk-UA" dirty="0" smtClean="0">
                <a:latin typeface="Bookman Old Style" pitchFamily="18" charset="0"/>
              </a:rPr>
              <a:t>7,7 </a:t>
            </a:r>
            <a:r>
              <a:rPr lang="uk-UA" dirty="0">
                <a:latin typeface="Bookman Old Style" pitchFamily="18" charset="0"/>
              </a:rPr>
              <a:t>млн. кв. км.  </a:t>
            </a:r>
          </a:p>
          <a:p>
            <a:pPr marL="0" indent="0" algn="just">
              <a:buNone/>
            </a:pPr>
            <a:r>
              <a:rPr lang="uk-UA" b="1" dirty="0">
                <a:latin typeface="Bookman Old Style" pitchFamily="18" charset="0"/>
              </a:rPr>
              <a:t>Населення – </a:t>
            </a:r>
            <a:r>
              <a:rPr lang="uk-UA" dirty="0" smtClean="0">
                <a:latin typeface="Bookman Old Style" pitchFamily="18" charset="0"/>
              </a:rPr>
              <a:t>22 </a:t>
            </a:r>
            <a:r>
              <a:rPr lang="uk-UA" dirty="0">
                <a:latin typeface="Bookman Old Style" pitchFamily="18" charset="0"/>
              </a:rPr>
              <a:t>млн. чол. </a:t>
            </a:r>
          </a:p>
          <a:p>
            <a:pPr marL="0" indent="0" algn="just">
              <a:buNone/>
            </a:pPr>
            <a:r>
              <a:rPr lang="uk-UA" b="1" dirty="0" smtClean="0">
                <a:latin typeface="Bookman Old Style" pitchFamily="18" charset="0"/>
              </a:rPr>
              <a:t>Столиця</a:t>
            </a:r>
            <a:r>
              <a:rPr lang="uk-UA" dirty="0" smtClean="0">
                <a:latin typeface="Bookman Old Style" pitchFamily="18" charset="0"/>
              </a:rPr>
              <a:t> </a:t>
            </a:r>
            <a:r>
              <a:rPr lang="uk-UA" b="1" dirty="0">
                <a:latin typeface="Bookman Old Style" pitchFamily="18" charset="0"/>
              </a:rPr>
              <a:t>–</a:t>
            </a:r>
            <a:r>
              <a:rPr lang="uk-UA" dirty="0">
                <a:latin typeface="Bookman Old Style" pitchFamily="18" charset="0"/>
              </a:rPr>
              <a:t> </a:t>
            </a:r>
            <a:r>
              <a:rPr lang="uk-UA" dirty="0" smtClean="0">
                <a:latin typeface="Bookman Old Style" pitchFamily="18" charset="0"/>
              </a:rPr>
              <a:t>Канберра</a:t>
            </a:r>
            <a:endParaRPr lang="uk-UA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uk-UA" b="1" dirty="0">
                <a:latin typeface="Bookman Old Style" pitchFamily="18" charset="0"/>
              </a:rPr>
              <a:t>Грошова </a:t>
            </a:r>
            <a:r>
              <a:rPr lang="uk-UA" b="1" dirty="0" err="1">
                <a:latin typeface="Bookman Old Style" pitchFamily="18" charset="0"/>
              </a:rPr>
              <a:t>одиниця-</a:t>
            </a:r>
            <a:r>
              <a:rPr lang="uk-UA" b="1" dirty="0">
                <a:latin typeface="Bookman Old Style" pitchFamily="18" charset="0"/>
              </a:rPr>
              <a:t> </a:t>
            </a:r>
            <a:r>
              <a:rPr lang="uk-UA" dirty="0" smtClean="0">
                <a:latin typeface="Bookman Old Style" pitchFamily="18" charset="0"/>
              </a:rPr>
              <a:t>австралійський </a:t>
            </a:r>
            <a:r>
              <a:rPr lang="uk-UA" dirty="0">
                <a:latin typeface="Bookman Old Style" pitchFamily="18" charset="0"/>
              </a:rPr>
              <a:t>долар</a:t>
            </a:r>
          </a:p>
          <a:p>
            <a:pPr marL="0" indent="0" algn="just">
              <a:buNone/>
            </a:pPr>
            <a:r>
              <a:rPr lang="uk-UA" b="1" dirty="0">
                <a:latin typeface="Bookman Old Style" pitchFamily="18" charset="0"/>
              </a:rPr>
              <a:t>Державна мова - </a:t>
            </a:r>
            <a:r>
              <a:rPr lang="uk-UA" dirty="0" smtClean="0">
                <a:latin typeface="Bookman Old Style" pitchFamily="18" charset="0"/>
              </a:rPr>
              <a:t>англійська</a:t>
            </a:r>
            <a:endParaRPr lang="uk-UA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uk-UA" b="1" dirty="0">
                <a:latin typeface="Bookman Old Style" pitchFamily="18" charset="0"/>
              </a:rPr>
              <a:t>Державний </a:t>
            </a:r>
            <a:r>
              <a:rPr lang="uk-UA" b="1" dirty="0" smtClean="0">
                <a:latin typeface="Bookman Old Style" pitchFamily="18" charset="0"/>
              </a:rPr>
              <a:t>лад</a:t>
            </a:r>
            <a:r>
              <a:rPr lang="uk-UA" dirty="0" smtClean="0">
                <a:latin typeface="Bookman Old Style" pitchFamily="18" charset="0"/>
              </a:rPr>
              <a:t>: конституційна монархія, федерація</a:t>
            </a:r>
          </a:p>
          <a:p>
            <a:pPr marL="0" indent="0" algn="just">
              <a:buNone/>
            </a:pPr>
            <a:r>
              <a:rPr lang="uk-UA" b="1" dirty="0" smtClean="0">
                <a:latin typeface="Bookman Old Style" pitchFamily="18" charset="0"/>
              </a:rPr>
              <a:t>Склад </a:t>
            </a:r>
            <a:r>
              <a:rPr lang="uk-UA" b="1" dirty="0">
                <a:latin typeface="Bookman Old Style" pitchFamily="18" charset="0"/>
              </a:rPr>
              <a:t>території</a:t>
            </a:r>
            <a:r>
              <a:rPr lang="uk-UA" dirty="0">
                <a:latin typeface="Bookman Old Style" pitchFamily="18" charset="0"/>
              </a:rPr>
              <a:t>: </a:t>
            </a:r>
            <a:r>
              <a:rPr lang="uk-UA" dirty="0" smtClean="0">
                <a:latin typeface="Bookman Old Style" pitchFamily="18" charset="0"/>
              </a:rPr>
              <a:t>6 </a:t>
            </a:r>
            <a:r>
              <a:rPr lang="uk-UA" dirty="0">
                <a:latin typeface="Bookman Old Style" pitchFamily="18" charset="0"/>
              </a:rPr>
              <a:t>штатів і </a:t>
            </a:r>
            <a:r>
              <a:rPr lang="uk-UA" dirty="0" smtClean="0">
                <a:latin typeface="Bookman Old Style" pitchFamily="18" charset="0"/>
              </a:rPr>
              <a:t>2 території – Північна і Столична</a:t>
            </a:r>
          </a:p>
          <a:p>
            <a:pPr marL="0" indent="0" algn="just">
              <a:buNone/>
            </a:pPr>
            <a:r>
              <a:rPr lang="uk-UA" b="1" dirty="0" smtClean="0">
                <a:latin typeface="Bookman Old Style" pitchFamily="18" charset="0"/>
              </a:rPr>
              <a:t>Глава держави:</a:t>
            </a:r>
            <a:r>
              <a:rPr lang="uk-UA" dirty="0">
                <a:latin typeface="Bookman Old Style" pitchFamily="18" charset="0"/>
              </a:rPr>
              <a:t> </a:t>
            </a:r>
            <a:r>
              <a:rPr lang="uk-UA" dirty="0" smtClean="0">
                <a:latin typeface="Bookman Old Style" pitchFamily="18" charset="0"/>
              </a:rPr>
              <a:t>королева Єлизавета </a:t>
            </a:r>
            <a:r>
              <a:rPr lang="en-US" dirty="0" smtClean="0">
                <a:latin typeface="Bookman Old Style" pitchFamily="18" charset="0"/>
              </a:rPr>
              <a:t>II</a:t>
            </a:r>
            <a:endParaRPr lang="uk-UA" dirty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uk-UA" sz="105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9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Карта Австралії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30000"/>
            <a:ext cx="5760640" cy="564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3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Економіко-географічне положення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000" dirty="0" smtClean="0">
                <a:latin typeface="Bookman Old Style" pitchFamily="18" charset="0"/>
              </a:rPr>
              <a:t>Австралія —</a:t>
            </a:r>
            <a:r>
              <a:rPr lang="uk-UA" sz="4000" dirty="0" smtClean="0">
                <a:latin typeface="Bookman Old Style" pitchFamily="18" charset="0"/>
              </a:rPr>
              <a:t> країна</a:t>
            </a:r>
            <a:r>
              <a:rPr lang="vi-VN" sz="4000" dirty="0" smtClean="0">
                <a:latin typeface="Bookman Old Style" pitchFamily="18" charset="0"/>
              </a:rPr>
              <a:t>, </a:t>
            </a:r>
            <a:r>
              <a:rPr lang="vi-VN" sz="4000" dirty="0">
                <a:latin typeface="Bookman Old Style" pitchFamily="18" charset="0"/>
              </a:rPr>
              <a:t>розташована у Південній півкулі Землі.</a:t>
            </a:r>
          </a:p>
          <a:p>
            <a:pPr marL="0" indent="0">
              <a:buNone/>
            </a:pPr>
            <a:r>
              <a:rPr lang="vi-VN" sz="4000" dirty="0">
                <a:latin typeface="Bookman Old Style" pitchFamily="18" charset="0"/>
              </a:rPr>
              <a:t>Омивається водами Індійського та Тихого океанів.</a:t>
            </a:r>
          </a:p>
          <a:p>
            <a:pPr marL="0" indent="0">
              <a:buNone/>
            </a:pPr>
            <a:r>
              <a:rPr lang="uk-UA" sz="4000" dirty="0" smtClean="0">
                <a:latin typeface="Bookman Old Style" pitchFamily="18" charset="0"/>
              </a:rPr>
              <a:t>На півночі має зв’язок з країнами Південно-Східної Азії. </a:t>
            </a:r>
          </a:p>
          <a:p>
            <a:pPr marL="0" indent="0">
              <a:buNone/>
            </a:pPr>
            <a:r>
              <a:rPr lang="uk-UA" sz="4000" dirty="0" smtClean="0">
                <a:latin typeface="Bookman Old Style" pitchFamily="18" charset="0"/>
              </a:rPr>
              <a:t>Значно віддалена від інших регіонів і країн світу.</a:t>
            </a:r>
            <a:endParaRPr lang="ru-RU" sz="4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Рельєф і клімат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652120" y="1196752"/>
            <a:ext cx="3491880" cy="56612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Переважає рівнинний рельєф: на заході </a:t>
            </a:r>
            <a:r>
              <a:rPr lang="uk-UA" dirty="0" err="1"/>
              <a:t>-</a:t>
            </a:r>
            <a:r>
              <a:rPr lang="uk-UA" dirty="0" err="1" smtClean="0"/>
              <a:t>плоскогір’я</a:t>
            </a:r>
            <a:r>
              <a:rPr lang="uk-UA" dirty="0" smtClean="0"/>
              <a:t>, у центрі - низовина. На сході розміщені середньовисотні гори. </a:t>
            </a:r>
            <a:r>
              <a:rPr lang="ru-RU" dirty="0" err="1"/>
              <a:t>Найвища</a:t>
            </a:r>
            <a:r>
              <a:rPr lang="ru-RU" dirty="0"/>
              <a:t> точка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smtClean="0"/>
              <a:t>—</a:t>
            </a:r>
            <a:r>
              <a:rPr lang="ru-RU" dirty="0"/>
              <a:t> </a:t>
            </a:r>
            <a:r>
              <a:rPr lang="ru-RU" dirty="0" smtClean="0"/>
              <a:t>г. </a:t>
            </a:r>
            <a:r>
              <a:rPr lang="ru-RU" dirty="0"/>
              <a:t>Косцюшко, </a:t>
            </a:r>
            <a:r>
              <a:rPr lang="ru-RU" dirty="0"/>
              <a:t>2228 </a:t>
            </a:r>
            <a:r>
              <a:rPr lang="ru-RU" dirty="0" smtClean="0"/>
              <a:t>м.</a:t>
            </a:r>
            <a:r>
              <a:rPr lang="uk-UA" dirty="0" smtClean="0"/>
              <a:t>Країна розташована в 3 кліматичних поясах: субекваторіальному, тропічному і субтропічному, тому клімат є досить посушливим.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0768"/>
            <a:ext cx="5652121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7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Водойми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Franklin Gothic Book" pitchFamily="34" charset="0"/>
              </a:rPr>
              <a:t>Найголовнішою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річкою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Австралії</a:t>
            </a:r>
            <a:r>
              <a:rPr lang="ru-RU" dirty="0">
                <a:latin typeface="Franklin Gothic Book" pitchFamily="34" charset="0"/>
              </a:rPr>
              <a:t> є </a:t>
            </a:r>
            <a:r>
              <a:rPr lang="ru-RU" dirty="0" err="1">
                <a:latin typeface="Franklin Gothic Book" pitchFamily="34" charset="0"/>
                <a:hlinkClick r:id="rId2" tooltip="Мюррей"/>
              </a:rPr>
              <a:t>Мюррей</a:t>
            </a:r>
            <a:r>
              <a:rPr lang="ru-RU" dirty="0">
                <a:latin typeface="Franklin Gothic Book" pitchFamily="34" charset="0"/>
              </a:rPr>
              <a:t>, яка </a:t>
            </a:r>
            <a:r>
              <a:rPr lang="ru-RU" dirty="0" err="1">
                <a:latin typeface="Franklin Gothic Book" pitchFamily="34" charset="0"/>
              </a:rPr>
              <a:t>протягом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всього</a:t>
            </a:r>
            <a:r>
              <a:rPr lang="ru-RU" dirty="0">
                <a:latin typeface="Franklin Gothic Book" pitchFamily="34" charset="0"/>
              </a:rPr>
              <a:t> року не </a:t>
            </a:r>
            <a:r>
              <a:rPr lang="ru-RU" dirty="0" err="1">
                <a:latin typeface="Franklin Gothic Book" pitchFamily="34" charset="0"/>
              </a:rPr>
              <a:t>пересихає</a:t>
            </a:r>
            <a:r>
              <a:rPr lang="ru-RU" dirty="0">
                <a:latin typeface="Franklin Gothic Book" pitchFamily="34" charset="0"/>
              </a:rPr>
              <a:t>. </a:t>
            </a:r>
            <a:r>
              <a:rPr lang="ru-RU" dirty="0" err="1">
                <a:latin typeface="Franklin Gothic Book" pitchFamily="34" charset="0"/>
              </a:rPr>
              <a:t>Найдовшими</a:t>
            </a:r>
            <a:r>
              <a:rPr lang="ru-RU" dirty="0">
                <a:latin typeface="Franklin Gothic Book" pitchFamily="34" charset="0"/>
              </a:rPr>
              <a:t> притоками </a:t>
            </a:r>
            <a:r>
              <a:rPr lang="ru-RU" dirty="0" err="1">
                <a:latin typeface="Franklin Gothic Book" pitchFamily="34" charset="0"/>
              </a:rPr>
              <a:t>Мюррею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>
                <a:latin typeface="Franklin Gothic Book" pitchFamily="34" charset="0"/>
              </a:rPr>
              <a:t>є </a:t>
            </a:r>
            <a:r>
              <a:rPr lang="ru-RU" dirty="0" err="1">
                <a:latin typeface="Franklin Gothic Book" pitchFamily="34" charset="0"/>
              </a:rPr>
              <a:t>Дарлінг</a:t>
            </a:r>
            <a:r>
              <a:rPr lang="ru-RU" dirty="0">
                <a:latin typeface="Franklin Gothic Book" pitchFamily="34" charset="0"/>
              </a:rPr>
              <a:t> та </a:t>
            </a:r>
            <a:r>
              <a:rPr lang="ru-RU" dirty="0" err="1" smtClean="0">
                <a:latin typeface="Franklin Gothic Book" pitchFamily="34" charset="0"/>
              </a:rPr>
              <a:t>Маррамбіджі</a:t>
            </a:r>
            <a:r>
              <a:rPr lang="ru-RU" dirty="0" smtClean="0">
                <a:latin typeface="Franklin Gothic Book" pitchFamily="34" charset="0"/>
              </a:rPr>
              <a:t>. </a:t>
            </a:r>
            <a:r>
              <a:rPr lang="ru-RU" dirty="0" err="1" smtClean="0">
                <a:latin typeface="Franklin Gothic Book" pitchFamily="34" charset="0"/>
              </a:rPr>
              <a:t>Найбільш</a:t>
            </a:r>
            <a:r>
              <a:rPr lang="ru-RU" dirty="0" smtClean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розвита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річкова</a:t>
            </a:r>
            <a:r>
              <a:rPr lang="ru-RU" dirty="0">
                <a:latin typeface="Franklin Gothic Book" pitchFamily="34" charset="0"/>
              </a:rPr>
              <a:t> система на </a:t>
            </a:r>
            <a:r>
              <a:rPr lang="ru-RU" dirty="0" err="1">
                <a:latin typeface="Franklin Gothic Book" pitchFamily="34" charset="0"/>
              </a:rPr>
              <a:t>острові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Тасманія</a:t>
            </a:r>
            <a:r>
              <a:rPr lang="ru-RU" dirty="0">
                <a:latin typeface="Franklin Gothic Book" pitchFamily="34" charset="0"/>
              </a:rPr>
              <a:t>. </a:t>
            </a:r>
            <a:endParaRPr lang="ru-RU" dirty="0">
              <a:latin typeface="Franklin Gothic Boo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56992"/>
            <a:ext cx="4572001" cy="349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572000" cy="35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2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Населення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33123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>
                <a:latin typeface="Bookman Old Style" pitchFamily="18" charset="0"/>
              </a:rPr>
              <a:t>Кількість населення - </a:t>
            </a:r>
            <a:r>
              <a:rPr lang="uk-UA" dirty="0">
                <a:latin typeface="Bookman Old Style" pitchFamily="18" charset="0"/>
              </a:rPr>
              <a:t>22 млн. чол</a:t>
            </a:r>
            <a:r>
              <a:rPr lang="uk-UA" dirty="0" smtClean="0"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ІІ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тип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відтворення</a:t>
            </a:r>
          </a:p>
          <a:p>
            <a:pPr marL="0" indent="0">
              <a:buNone/>
            </a:pPr>
            <a:r>
              <a:rPr lang="uk-UA" dirty="0" smtClean="0">
                <a:latin typeface="Bookman Old Style" pitchFamily="18" charset="0"/>
              </a:rPr>
              <a:t>Середня </a:t>
            </a:r>
            <a:r>
              <a:rPr lang="uk-UA" dirty="0">
                <a:latin typeface="Bookman Old Style" pitchFamily="18" charset="0"/>
              </a:rPr>
              <a:t>густота населення – </a:t>
            </a:r>
            <a:r>
              <a:rPr lang="uk-UA" dirty="0" smtClean="0">
                <a:latin typeface="Bookman Old Style" pitchFamily="18" charset="0"/>
              </a:rPr>
              <a:t>10 </a:t>
            </a:r>
            <a:r>
              <a:rPr lang="uk-UA" dirty="0">
                <a:latin typeface="Bookman Old Style" pitchFamily="18" charset="0"/>
              </a:rPr>
              <a:t>чол./км. кв</a:t>
            </a:r>
            <a:r>
              <a:rPr lang="uk-UA" dirty="0" smtClean="0"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 smtClean="0">
                <a:latin typeface="Bookman Old Style" pitchFamily="18" charset="0"/>
              </a:rPr>
              <a:t>Аборигени становлять 1,5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% від населення.</a:t>
            </a:r>
          </a:p>
          <a:p>
            <a:pPr marL="0" indent="0">
              <a:buNone/>
            </a:pP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Релігія – християнство (протестанти), місцеві традиційні віри.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39" y="4077072"/>
            <a:ext cx="595029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1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954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Найбільші міста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55" y="1124745"/>
            <a:ext cx="3002608" cy="7612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Канберра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0928"/>
            <a:ext cx="6089703" cy="4077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52736"/>
            <a:ext cx="6203759" cy="38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6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</TotalTime>
  <Words>270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Австралія</vt:lpstr>
      <vt:lpstr>Державні символи</vt:lpstr>
      <vt:lpstr>Загальні відомості про країну</vt:lpstr>
      <vt:lpstr>Карта Австралії</vt:lpstr>
      <vt:lpstr>Економіко-географічне положення</vt:lpstr>
      <vt:lpstr>Рельєф і клімат</vt:lpstr>
      <vt:lpstr>Водойми</vt:lpstr>
      <vt:lpstr>Населення</vt:lpstr>
      <vt:lpstr>Найбільші міста</vt:lpstr>
      <vt:lpstr>Сідней</vt:lpstr>
      <vt:lpstr>Мельбурн</vt:lpstr>
      <vt:lpstr>Ньюкасл</vt:lpstr>
      <vt:lpstr>Аделаїда</vt:lpstr>
      <vt:lpstr>Брісбен</vt:lpstr>
      <vt:lpstr>ПРомисловість</vt:lpstr>
      <vt:lpstr>Сільське господарство</vt:lpstr>
      <vt:lpstr>Транспорт</vt:lpstr>
      <vt:lpstr>Туризм</vt:lpstr>
      <vt:lpstr> Зовнішньо-економічна діяльність </vt:lpstr>
      <vt:lpstr> Зовнішньо-економічна діяльність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43</cp:revision>
  <dcterms:created xsi:type="dcterms:W3CDTF">2013-05-15T18:53:39Z</dcterms:created>
  <dcterms:modified xsi:type="dcterms:W3CDTF">2013-05-15T21:19:41Z</dcterms:modified>
</cp:coreProperties>
</file>