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62" r:id="rId3"/>
    <p:sldId id="266" r:id="rId4"/>
    <p:sldId id="258" r:id="rId5"/>
    <p:sldId id="259" r:id="rId6"/>
    <p:sldId id="269" r:id="rId7"/>
    <p:sldId id="277" r:id="rId8"/>
    <p:sldId id="287" r:id="rId9"/>
    <p:sldId id="292" r:id="rId10"/>
    <p:sldId id="294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338D3-8AF4-4CC6-B8DB-0F615A659630}" type="datetimeFigureOut">
              <a:rPr lang="ru-RU" smtClean="0"/>
              <a:pPr/>
              <a:t>21.05.2014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8133B-0C57-45C1-980D-1FCD9E1C7A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08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5BEF33-2988-4CB8-BABD-D090A846CCA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9157-0BA3-4D49-A618-63322A2D50CF}" type="datetimeFigureOut">
              <a:rPr lang="ru-RU" smtClean="0"/>
              <a:pPr/>
              <a:t>21.05.2014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0AF6CD-1C5D-4721-9D81-794899895C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9157-0BA3-4D49-A618-63322A2D50CF}" type="datetimeFigureOut">
              <a:rPr lang="ru-RU" smtClean="0"/>
              <a:pPr/>
              <a:t>21.05.2014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F6CD-1C5D-4721-9D81-794899895C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9157-0BA3-4D49-A618-63322A2D50CF}" type="datetimeFigureOut">
              <a:rPr lang="ru-RU" smtClean="0"/>
              <a:pPr/>
              <a:t>21.05.2014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F6CD-1C5D-4721-9D81-794899895C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9157-0BA3-4D49-A618-63322A2D50CF}" type="datetimeFigureOut">
              <a:rPr lang="ru-RU" smtClean="0"/>
              <a:pPr/>
              <a:t>21.05.2014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0AF6CD-1C5D-4721-9D81-794899895C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9157-0BA3-4D49-A618-63322A2D50CF}" type="datetimeFigureOut">
              <a:rPr lang="ru-RU" smtClean="0"/>
              <a:pPr/>
              <a:t>21.05.2014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F6CD-1C5D-4721-9D81-794899895C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9157-0BA3-4D49-A618-63322A2D50CF}" type="datetimeFigureOut">
              <a:rPr lang="ru-RU" smtClean="0"/>
              <a:pPr/>
              <a:t>21.05.2014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F6CD-1C5D-4721-9D81-794899895C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9157-0BA3-4D49-A618-63322A2D50CF}" type="datetimeFigureOut">
              <a:rPr lang="ru-RU" smtClean="0"/>
              <a:pPr/>
              <a:t>21.05.2014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80AF6CD-1C5D-4721-9D81-794899895C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9157-0BA3-4D49-A618-63322A2D50CF}" type="datetimeFigureOut">
              <a:rPr lang="ru-RU" smtClean="0"/>
              <a:pPr/>
              <a:t>21.05.2014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F6CD-1C5D-4721-9D81-794899895C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9157-0BA3-4D49-A618-63322A2D50CF}" type="datetimeFigureOut">
              <a:rPr lang="ru-RU" smtClean="0"/>
              <a:pPr/>
              <a:t>21.05.2014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F6CD-1C5D-4721-9D81-794899895C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9157-0BA3-4D49-A618-63322A2D50CF}" type="datetimeFigureOut">
              <a:rPr lang="ru-RU" smtClean="0"/>
              <a:pPr/>
              <a:t>21.05.2014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F6CD-1C5D-4721-9D81-794899895C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9157-0BA3-4D49-A618-63322A2D50CF}" type="datetimeFigureOut">
              <a:rPr lang="ru-RU" smtClean="0"/>
              <a:pPr/>
              <a:t>21.05.2014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F6CD-1C5D-4721-9D81-794899895C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029157-0BA3-4D49-A618-63322A2D50CF}" type="datetimeFigureOut">
              <a:rPr lang="ru-RU" smtClean="0"/>
              <a:pPr/>
              <a:t>21.05.2014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0AF6CD-1C5D-4721-9D81-794899895C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6000" dirty="0" smtClean="0"/>
              <a:t>Австралія</a:t>
            </a:r>
            <a:endParaRPr lang="ru-RU" sz="6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42843" y="1428736"/>
            <a:ext cx="5741091" cy="4520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7020272" y="5517232"/>
            <a:ext cx="1971328" cy="8073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Виконала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err="1" smtClean="0"/>
              <a:t>Ликова</a:t>
            </a:r>
            <a:r>
              <a:rPr lang="ru-RU" dirty="0" smtClean="0"/>
              <a:t> </a:t>
            </a:r>
            <a:r>
              <a:rPr lang="ru-RU" dirty="0" err="1" smtClean="0"/>
              <a:t>Юлія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Учениця</a:t>
            </a:r>
            <a:r>
              <a:rPr lang="ru-RU" dirty="0" smtClean="0"/>
              <a:t> 6-Б </a:t>
            </a:r>
            <a:r>
              <a:rPr lang="ru-RU" dirty="0" err="1" smtClean="0"/>
              <a:t>класу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785818"/>
          </a:xfrm>
        </p:spPr>
        <p:txBody>
          <a:bodyPr/>
          <a:lstStyle/>
          <a:p>
            <a:pPr algn="ctr"/>
            <a:r>
              <a:rPr lang="uk-UA" dirty="0" smtClean="0"/>
              <a:t>Фауна </a:t>
            </a:r>
            <a:r>
              <a:rPr lang="uk-UA" dirty="0" err="1" smtClean="0"/>
              <a:t>австралії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071546"/>
            <a:ext cx="4000528" cy="164307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Фауна </a:t>
            </a:r>
            <a:r>
              <a:rPr lang="ru-RU" dirty="0" err="1" smtClean="0"/>
              <a:t>Австралії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 в себе </a:t>
            </a:r>
            <a:r>
              <a:rPr lang="ru-RU" dirty="0" err="1" smtClean="0"/>
              <a:t>близько</a:t>
            </a:r>
            <a:r>
              <a:rPr lang="ru-RU" dirty="0" smtClean="0"/>
              <a:t> 200 000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унікальними</a:t>
            </a:r>
            <a:r>
              <a:rPr lang="ru-RU" dirty="0" smtClean="0"/>
              <a:t>. 83% </a:t>
            </a:r>
            <a:r>
              <a:rPr lang="ru-RU" dirty="0" err="1" smtClean="0"/>
              <a:t>ссавців</a:t>
            </a:r>
            <a:r>
              <a:rPr lang="ru-RU" dirty="0" smtClean="0"/>
              <a:t>, 89% </a:t>
            </a:r>
            <a:r>
              <a:rPr lang="ru-RU" dirty="0" err="1" smtClean="0"/>
              <a:t>рептилій</a:t>
            </a:r>
            <a:r>
              <a:rPr lang="ru-RU" dirty="0" smtClean="0"/>
              <a:t>, 90% </a:t>
            </a:r>
            <a:r>
              <a:rPr lang="ru-RU" dirty="0" err="1" smtClean="0"/>
              <a:t>риб</a:t>
            </a:r>
            <a:r>
              <a:rPr lang="ru-RU" dirty="0" smtClean="0"/>
              <a:t> та комах </a:t>
            </a:r>
            <a:r>
              <a:rPr lang="ru-RU" dirty="0" err="1" smtClean="0"/>
              <a:t>і</a:t>
            </a:r>
            <a:r>
              <a:rPr lang="ru-RU" dirty="0" smtClean="0"/>
              <a:t> 93% </a:t>
            </a:r>
            <a:r>
              <a:rPr lang="ru-RU" dirty="0" err="1" smtClean="0"/>
              <a:t>амфібій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ендеміками</a:t>
            </a:r>
            <a:r>
              <a:rPr lang="ru-RU" dirty="0" smtClean="0"/>
              <a:t> для </a:t>
            </a:r>
            <a:r>
              <a:rPr lang="ru-RU" dirty="0" err="1" smtClean="0"/>
              <a:t>Австралії</a:t>
            </a:r>
            <a:r>
              <a:rPr lang="ru-RU" dirty="0" smtClean="0"/>
              <a:t> 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5643578"/>
            <a:ext cx="4143404" cy="75246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Великий </a:t>
            </a:r>
            <a:r>
              <a:rPr lang="ru-RU" dirty="0" err="1" smtClean="0"/>
              <a:t>рудий</a:t>
            </a:r>
            <a:r>
              <a:rPr lang="ru-RU" dirty="0" smtClean="0"/>
              <a:t> кенгуру — символ </a:t>
            </a:r>
            <a:r>
              <a:rPr lang="ru-RU" dirty="0" err="1" smtClean="0"/>
              <a:t>Австралії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елемент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герба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928934"/>
            <a:ext cx="4214842" cy="278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14488"/>
            <a:ext cx="416304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Австралія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/>
              <a:t>Австралійський</a:t>
            </a:r>
            <a:r>
              <a:rPr lang="ru-RU" dirty="0" smtClean="0"/>
              <a:t> Союз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357430"/>
            <a:ext cx="428628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143372" y="1000108"/>
            <a:ext cx="4214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Площа</a:t>
            </a:r>
            <a:r>
              <a:rPr lang="ru-RU" sz="1400" dirty="0" smtClean="0"/>
              <a:t> — 7,7 млн. км кв. (6 </a:t>
            </a:r>
            <a:r>
              <a:rPr lang="ru-RU" sz="1400" dirty="0" err="1" smtClean="0"/>
              <a:t>місце</a:t>
            </a:r>
            <a:r>
              <a:rPr lang="ru-RU" sz="1400" dirty="0" smtClean="0"/>
              <a:t> у </a:t>
            </a:r>
            <a:r>
              <a:rPr lang="ru-RU" sz="1400" dirty="0" err="1" smtClean="0"/>
              <a:t>світі</a:t>
            </a:r>
            <a:r>
              <a:rPr lang="ru-RU" sz="1400" dirty="0" smtClean="0"/>
              <a:t>). </a:t>
            </a:r>
          </a:p>
          <a:p>
            <a:r>
              <a:rPr lang="ru-RU" sz="1400" dirty="0" err="1" smtClean="0"/>
              <a:t>Населення</a:t>
            </a:r>
            <a:r>
              <a:rPr lang="ru-RU" sz="1400" dirty="0" smtClean="0"/>
              <a:t> — 19,855,288 млн. </a:t>
            </a:r>
            <a:r>
              <a:rPr lang="ru-RU" sz="1400" dirty="0" err="1" smtClean="0"/>
              <a:t>осіб</a:t>
            </a:r>
            <a:r>
              <a:rPr lang="ru-RU" sz="1400" dirty="0" smtClean="0"/>
              <a:t> (2006). </a:t>
            </a:r>
          </a:p>
          <a:p>
            <a:r>
              <a:rPr lang="ru-RU" sz="1400" dirty="0" err="1" smtClean="0"/>
              <a:t>Столиця</a:t>
            </a:r>
            <a:r>
              <a:rPr lang="ru-RU" sz="1400" dirty="0" smtClean="0"/>
              <a:t> — Канберра </a:t>
            </a:r>
          </a:p>
          <a:p>
            <a:r>
              <a:rPr lang="uk-UA" sz="1400" dirty="0" smtClean="0"/>
              <a:t>Офіційна мова – англійська</a:t>
            </a:r>
          </a:p>
          <a:p>
            <a:r>
              <a:rPr lang="uk-UA" sz="1400" dirty="0" smtClean="0"/>
              <a:t>Основна релігія – християнство</a:t>
            </a:r>
          </a:p>
          <a:p>
            <a:r>
              <a:rPr lang="uk-UA" sz="1400" dirty="0" smtClean="0"/>
              <a:t>Середня тривалість життя – 80 років</a:t>
            </a:r>
            <a:endParaRPr lang="ru-RU" sz="14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523186"/>
            <a:ext cx="2786082" cy="215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42844" y="4429132"/>
            <a:ext cx="4000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/>
              <a:t>Адміністративний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поділ</a:t>
            </a:r>
            <a:r>
              <a:rPr lang="ru-RU" b="1" i="1" dirty="0" smtClean="0"/>
              <a:t> </a:t>
            </a:r>
            <a:r>
              <a:rPr lang="ru-RU" dirty="0" smtClean="0"/>
              <a:t>– 6 </a:t>
            </a:r>
            <a:r>
              <a:rPr lang="ru-RU" dirty="0" err="1" smtClean="0"/>
              <a:t>самоуправних</a:t>
            </a:r>
            <a:r>
              <a:rPr lang="ru-RU" dirty="0" smtClean="0"/>
              <a:t> </a:t>
            </a:r>
            <a:r>
              <a:rPr lang="ru-RU" dirty="0" err="1" smtClean="0"/>
              <a:t>штатів</a:t>
            </a:r>
            <a:r>
              <a:rPr lang="ru-RU" dirty="0" smtClean="0"/>
              <a:t> (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Південний</a:t>
            </a:r>
            <a:r>
              <a:rPr lang="ru-RU" dirty="0" smtClean="0"/>
              <a:t> </a:t>
            </a:r>
            <a:r>
              <a:rPr lang="ru-RU" dirty="0" err="1" smtClean="0"/>
              <a:t>Уельс</a:t>
            </a:r>
            <a:r>
              <a:rPr lang="ru-RU" dirty="0" smtClean="0"/>
              <a:t>, </a:t>
            </a:r>
            <a:r>
              <a:rPr lang="ru-RU" dirty="0" err="1" smtClean="0"/>
              <a:t>Вікторія</a:t>
            </a:r>
            <a:r>
              <a:rPr lang="ru-RU" dirty="0" smtClean="0"/>
              <a:t>, </a:t>
            </a:r>
            <a:r>
              <a:rPr lang="ru-RU" dirty="0" err="1" smtClean="0"/>
              <a:t>Квінсленд</a:t>
            </a:r>
            <a:r>
              <a:rPr lang="ru-RU" dirty="0" smtClean="0"/>
              <a:t>, </a:t>
            </a:r>
            <a:r>
              <a:rPr lang="ru-RU" dirty="0" err="1" smtClean="0"/>
              <a:t>Південна</a:t>
            </a:r>
            <a:r>
              <a:rPr lang="ru-RU" dirty="0" smtClean="0"/>
              <a:t> </a:t>
            </a:r>
            <a:r>
              <a:rPr lang="ru-RU" dirty="0" err="1" smtClean="0"/>
              <a:t>Австралія</a:t>
            </a:r>
            <a:r>
              <a:rPr lang="ru-RU" dirty="0" smtClean="0"/>
              <a:t>, </a:t>
            </a:r>
            <a:r>
              <a:rPr lang="ru-RU" dirty="0" err="1" smtClean="0"/>
              <a:t>Західна</a:t>
            </a:r>
            <a:r>
              <a:rPr lang="ru-RU" dirty="0" smtClean="0"/>
              <a:t> </a:t>
            </a:r>
            <a:r>
              <a:rPr lang="ru-RU" dirty="0" err="1" smtClean="0"/>
              <a:t>Австралія</a:t>
            </a:r>
            <a:r>
              <a:rPr lang="ru-RU" dirty="0" smtClean="0"/>
              <a:t>, </a:t>
            </a:r>
            <a:r>
              <a:rPr lang="ru-RU" dirty="0" err="1" smtClean="0"/>
              <a:t>Тасманія</a:t>
            </a:r>
            <a:r>
              <a:rPr lang="ru-RU" dirty="0" smtClean="0"/>
              <a:t>), </a:t>
            </a:r>
            <a:r>
              <a:rPr lang="ru-RU" dirty="0" err="1" smtClean="0"/>
              <a:t>Північна</a:t>
            </a:r>
            <a:r>
              <a:rPr lang="ru-RU" dirty="0" smtClean="0"/>
              <a:t> </a:t>
            </a:r>
            <a:r>
              <a:rPr lang="ru-RU" dirty="0" err="1" smtClean="0"/>
              <a:t>територія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Федеральна</a:t>
            </a:r>
            <a:r>
              <a:rPr lang="ru-RU" dirty="0" smtClean="0"/>
              <a:t> (</a:t>
            </a:r>
            <a:r>
              <a:rPr lang="ru-RU" dirty="0" err="1" smtClean="0"/>
              <a:t>столична</a:t>
            </a:r>
            <a:r>
              <a:rPr lang="ru-RU" dirty="0" smtClean="0"/>
              <a:t>) округа. </a:t>
            </a:r>
          </a:p>
        </p:txBody>
      </p:sp>
    </p:spTree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41248"/>
          </a:xfrm>
        </p:spPr>
        <p:txBody>
          <a:bodyPr/>
          <a:lstStyle/>
          <a:p>
            <a:pPr algn="ctr"/>
            <a:r>
              <a:rPr lang="uk-UA" dirty="0" smtClean="0"/>
              <a:t>Державний устрій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343400" cy="5181616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err="1" smtClean="0"/>
              <a:t>Державний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устрій</a:t>
            </a:r>
            <a:r>
              <a:rPr lang="ru-RU" b="1" i="1" dirty="0" smtClean="0"/>
              <a:t> </a:t>
            </a:r>
            <a:r>
              <a:rPr lang="ru-RU" dirty="0" smtClean="0"/>
              <a:t>— формально </a:t>
            </a:r>
            <a:r>
              <a:rPr lang="ru-RU" dirty="0" err="1" smtClean="0"/>
              <a:t>конституційна</a:t>
            </a:r>
            <a:r>
              <a:rPr lang="ru-RU" dirty="0" smtClean="0"/>
              <a:t> </a:t>
            </a:r>
            <a:r>
              <a:rPr lang="ru-RU" dirty="0" err="1" smtClean="0"/>
              <a:t>монархія</a:t>
            </a:r>
            <a:r>
              <a:rPr lang="ru-RU" dirty="0" smtClean="0"/>
              <a:t> у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Британської</a:t>
            </a:r>
            <a:r>
              <a:rPr lang="ru-RU" dirty="0" smtClean="0"/>
              <a:t> </a:t>
            </a:r>
            <a:r>
              <a:rPr lang="ru-RU" dirty="0" err="1" smtClean="0"/>
              <a:t>Співдружності</a:t>
            </a:r>
            <a:r>
              <a:rPr lang="ru-RU" dirty="0" smtClean="0"/>
              <a:t>, </a:t>
            </a:r>
            <a:r>
              <a:rPr lang="ru-RU" dirty="0" err="1" smtClean="0"/>
              <a:t>фактично</a:t>
            </a:r>
            <a:r>
              <a:rPr lang="ru-RU" dirty="0" smtClean="0"/>
              <a:t> — </a:t>
            </a:r>
            <a:r>
              <a:rPr lang="ru-RU" dirty="0" err="1" smtClean="0"/>
              <a:t>федеративна</a:t>
            </a:r>
            <a:r>
              <a:rPr lang="ru-RU" dirty="0" smtClean="0"/>
              <a:t> </a:t>
            </a:r>
            <a:r>
              <a:rPr lang="ru-RU" dirty="0" err="1" smtClean="0"/>
              <a:t>парламентська</a:t>
            </a:r>
            <a:r>
              <a:rPr lang="ru-RU" dirty="0" smtClean="0"/>
              <a:t> </a:t>
            </a:r>
            <a:r>
              <a:rPr lang="ru-RU" dirty="0" err="1" smtClean="0"/>
              <a:t>республіка</a:t>
            </a:r>
            <a:r>
              <a:rPr lang="ru-RU" dirty="0" smtClean="0"/>
              <a:t>. </a:t>
            </a:r>
          </a:p>
          <a:p>
            <a:r>
              <a:rPr lang="ru-RU" b="1" i="1" dirty="0" smtClean="0"/>
              <a:t>Глава </a:t>
            </a:r>
            <a:r>
              <a:rPr lang="ru-RU" b="1" i="1" dirty="0" err="1" smtClean="0"/>
              <a:t>держави</a:t>
            </a:r>
            <a:r>
              <a:rPr lang="ru-RU" dirty="0" smtClean="0"/>
              <a:t>. Королева </a:t>
            </a:r>
            <a:r>
              <a:rPr lang="ru-RU" dirty="0" err="1" smtClean="0"/>
              <a:t>Великобританії</a:t>
            </a:r>
            <a:r>
              <a:rPr lang="ru-RU" dirty="0" smtClean="0"/>
              <a:t>, представлена генерал-губернатором. </a:t>
            </a:r>
          </a:p>
          <a:p>
            <a:r>
              <a:rPr lang="ru-RU" b="1" i="1" dirty="0" smtClean="0"/>
              <a:t>Глава уряду</a:t>
            </a:r>
            <a:r>
              <a:rPr lang="ru-RU" dirty="0" smtClean="0"/>
              <a:t> – </a:t>
            </a:r>
            <a:r>
              <a:rPr lang="ru-RU" dirty="0" err="1" smtClean="0"/>
              <a:t>Прем'єр-міністр</a:t>
            </a:r>
            <a:r>
              <a:rPr lang="ru-RU" dirty="0" smtClean="0"/>
              <a:t>. </a:t>
            </a:r>
          </a:p>
          <a:p>
            <a:r>
              <a:rPr lang="ru-RU" b="1" i="1" dirty="0" err="1" smtClean="0"/>
              <a:t>Найвищий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законодавчий</a:t>
            </a:r>
            <a:r>
              <a:rPr lang="ru-RU" b="1" i="1" dirty="0" smtClean="0"/>
              <a:t> орган. </a:t>
            </a:r>
            <a:r>
              <a:rPr lang="ru-RU" dirty="0" smtClean="0"/>
              <a:t>Парламент (Сенат </a:t>
            </a:r>
            <a:r>
              <a:rPr lang="ru-RU" dirty="0" err="1" smtClean="0"/>
              <a:t>і</a:t>
            </a:r>
            <a:r>
              <a:rPr lang="ru-RU" dirty="0" smtClean="0"/>
              <a:t> Палата </a:t>
            </a:r>
            <a:r>
              <a:rPr lang="ru-RU" dirty="0" err="1" smtClean="0"/>
              <a:t>представників</a:t>
            </a:r>
            <a:r>
              <a:rPr lang="ru-RU" dirty="0" smtClean="0"/>
              <a:t>). </a:t>
            </a:r>
          </a:p>
          <a:p>
            <a:r>
              <a:rPr lang="ru-RU" b="1" i="1" dirty="0" err="1" smtClean="0"/>
              <a:t>Найвищий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виконавчий</a:t>
            </a:r>
            <a:r>
              <a:rPr lang="ru-RU" b="1" i="1" dirty="0" smtClean="0"/>
              <a:t> орган. </a:t>
            </a:r>
            <a:r>
              <a:rPr lang="ru-RU" dirty="0" smtClean="0"/>
              <a:t>Уряд.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1428736"/>
            <a:ext cx="447678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596" y="5143512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Нова </a:t>
            </a:r>
            <a:r>
              <a:rPr lang="ru-RU" dirty="0" err="1" smtClean="0"/>
              <a:t>будівля</a:t>
            </a:r>
            <a:r>
              <a:rPr lang="ru-RU" dirty="0" smtClean="0"/>
              <a:t> </a:t>
            </a:r>
            <a:r>
              <a:rPr lang="ru-RU" dirty="0" err="1" smtClean="0"/>
              <a:t>австралійського</a:t>
            </a:r>
            <a:r>
              <a:rPr lang="ru-RU" dirty="0" smtClean="0"/>
              <a:t> парламенту у </a:t>
            </a:r>
            <a:r>
              <a:rPr lang="ru-RU" dirty="0" err="1" smtClean="0"/>
              <a:t>Канберрі</a:t>
            </a:r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41248"/>
          </a:xfrm>
        </p:spPr>
        <p:txBody>
          <a:bodyPr/>
          <a:lstStyle/>
          <a:p>
            <a:pPr algn="ctr"/>
            <a:r>
              <a:rPr lang="uk-UA" dirty="0" smtClean="0"/>
              <a:t>Найбільші міста </a:t>
            </a:r>
            <a:r>
              <a:rPr lang="uk-UA" dirty="0" err="1" smtClean="0"/>
              <a:t>австралії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1142984"/>
            <a:ext cx="4343400" cy="757230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Міське населення - 85%</a:t>
            </a:r>
          </a:p>
          <a:p>
            <a:r>
              <a:rPr lang="uk-UA" sz="1800" dirty="0" smtClean="0"/>
              <a:t>Сільське населення – 15%</a:t>
            </a:r>
            <a:endParaRPr lang="ru-RU" sz="1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2" y="5072074"/>
            <a:ext cx="4071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Брісбен</a:t>
            </a:r>
            <a:r>
              <a:rPr lang="ru-RU" dirty="0" smtClean="0"/>
              <a:t> — </a:t>
            </a:r>
            <a:r>
              <a:rPr lang="ru-RU" dirty="0" err="1" smtClean="0"/>
              <a:t>столиця</a:t>
            </a:r>
            <a:r>
              <a:rPr lang="ru-RU" dirty="0" smtClean="0"/>
              <a:t> штату </a:t>
            </a:r>
            <a:r>
              <a:rPr lang="ru-RU" dirty="0" err="1" smtClean="0"/>
              <a:t>Квінсленд</a:t>
            </a:r>
            <a:r>
              <a:rPr lang="ru-RU" dirty="0" smtClean="0"/>
              <a:t>, яка </a:t>
            </a:r>
            <a:r>
              <a:rPr lang="ru-RU" dirty="0" err="1" smtClean="0"/>
              <a:t>найшвидше</a:t>
            </a:r>
            <a:r>
              <a:rPr lang="ru-RU" dirty="0" smtClean="0"/>
              <a:t> </a:t>
            </a:r>
            <a:r>
              <a:rPr lang="ru-RU" dirty="0" err="1" smtClean="0"/>
              <a:t>розростається</a:t>
            </a:r>
            <a:r>
              <a:rPr lang="ru-RU" dirty="0" smtClean="0"/>
              <a:t>. З 1998 по 2003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Брісбену</a:t>
            </a:r>
            <a:r>
              <a:rPr lang="ru-RU" dirty="0" smtClean="0"/>
              <a:t> </a:t>
            </a:r>
            <a:r>
              <a:rPr lang="ru-RU" dirty="0" err="1" smtClean="0"/>
              <a:t>збільшувалось</a:t>
            </a:r>
            <a:r>
              <a:rPr lang="ru-RU" dirty="0" smtClean="0"/>
              <a:t> на 2% </a:t>
            </a:r>
            <a:r>
              <a:rPr lang="ru-RU" dirty="0" err="1" smtClean="0"/>
              <a:t>щорічно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142984"/>
            <a:ext cx="3662373" cy="500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929190" y="6215082"/>
            <a:ext cx="3977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Мельбурн – </a:t>
            </a:r>
            <a:r>
              <a:rPr lang="ru-RU" dirty="0" err="1" smtClean="0"/>
              <a:t>столиця</a:t>
            </a:r>
            <a:r>
              <a:rPr lang="ru-RU" dirty="0" smtClean="0"/>
              <a:t> штату </a:t>
            </a:r>
            <a:r>
              <a:rPr lang="ru-RU" dirty="0" err="1" smtClean="0"/>
              <a:t>Вікторія</a:t>
            </a:r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41248"/>
          </a:xfrm>
        </p:spPr>
        <p:txBody>
          <a:bodyPr/>
          <a:lstStyle/>
          <a:p>
            <a:pPr algn="ctr"/>
            <a:r>
              <a:rPr lang="uk-UA" dirty="0" err="1" smtClean="0"/>
              <a:t>сідней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4191000" cy="288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4643446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Вигляд</a:t>
            </a:r>
            <a:r>
              <a:rPr lang="ru-RU" dirty="0" smtClean="0"/>
              <a:t> Порт Джексона, </a:t>
            </a:r>
            <a:r>
              <a:rPr lang="ru-RU" dirty="0" err="1" smtClean="0"/>
              <a:t>із</a:t>
            </a:r>
            <a:r>
              <a:rPr lang="ru-RU" dirty="0" smtClean="0"/>
              <a:t> книги </a:t>
            </a:r>
            <a:r>
              <a:rPr lang="ru-RU" dirty="0" err="1" smtClean="0"/>
              <a:t>капітана</a:t>
            </a:r>
            <a:r>
              <a:rPr lang="ru-RU" dirty="0" smtClean="0"/>
              <a:t> </a:t>
            </a:r>
            <a:r>
              <a:rPr lang="ru-RU" dirty="0" err="1" smtClean="0"/>
              <a:t>Метью</a:t>
            </a:r>
            <a:r>
              <a:rPr lang="ru-RU" dirty="0" smtClean="0"/>
              <a:t> </a:t>
            </a:r>
            <a:r>
              <a:rPr lang="ru-RU" dirty="0" err="1" smtClean="0"/>
              <a:t>Фліндерса</a:t>
            </a:r>
            <a:r>
              <a:rPr lang="ru-RU" dirty="0" smtClean="0"/>
              <a:t> «</a:t>
            </a:r>
            <a:r>
              <a:rPr lang="ru-RU" dirty="0" err="1" smtClean="0"/>
              <a:t>Подорож</a:t>
            </a:r>
            <a:r>
              <a:rPr lang="ru-RU" dirty="0" smtClean="0"/>
              <a:t> в </a:t>
            </a:r>
            <a:r>
              <a:rPr lang="ru-RU" dirty="0" err="1" smtClean="0"/>
              <a:t>Terra</a:t>
            </a:r>
            <a:r>
              <a:rPr lang="ru-RU" dirty="0" smtClean="0"/>
              <a:t> </a:t>
            </a:r>
            <a:r>
              <a:rPr lang="ru-RU" dirty="0" err="1" smtClean="0"/>
              <a:t>Australis</a:t>
            </a:r>
            <a:r>
              <a:rPr lang="ru-RU" dirty="0" smtClean="0"/>
              <a:t>». На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місці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заснований</a:t>
            </a:r>
            <a:r>
              <a:rPr lang="ru-RU" dirty="0" smtClean="0"/>
              <a:t> </a:t>
            </a:r>
            <a:r>
              <a:rPr lang="ru-RU" dirty="0" err="1" smtClean="0"/>
              <a:t>Сідней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57298"/>
            <a:ext cx="4344761" cy="265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786190"/>
            <a:ext cx="4453305" cy="289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715008" y="1000108"/>
            <a:ext cx="2094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Сіднейська</a:t>
            </a:r>
            <a:r>
              <a:rPr lang="ru-RU" dirty="0" smtClean="0"/>
              <a:t> опера</a:t>
            </a:r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57256"/>
          </a:xfrm>
        </p:spPr>
        <p:txBody>
          <a:bodyPr/>
          <a:lstStyle/>
          <a:p>
            <a:pPr algn="ctr"/>
            <a:r>
              <a:rPr lang="uk-UA" dirty="0" smtClean="0"/>
              <a:t>населення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err="1" smtClean="0"/>
              <a:t>Етнічний</a:t>
            </a:r>
            <a:r>
              <a:rPr lang="ru-RU" b="1" dirty="0" smtClean="0"/>
              <a:t> склад </a:t>
            </a:r>
            <a:r>
              <a:rPr lang="ru-RU" b="1" dirty="0" err="1" smtClean="0"/>
              <a:t>населення</a:t>
            </a:r>
            <a:r>
              <a:rPr lang="ru-RU" b="1" dirty="0" smtClean="0"/>
              <a:t> за </a:t>
            </a:r>
            <a:r>
              <a:rPr lang="ru-RU" b="1" dirty="0" err="1" smtClean="0"/>
              <a:t>походженням</a:t>
            </a:r>
            <a:r>
              <a:rPr lang="ru-RU" b="1" dirty="0" smtClean="0"/>
              <a:t>: </a:t>
            </a:r>
          </a:p>
          <a:p>
            <a:r>
              <a:rPr lang="ru-RU" dirty="0" err="1" smtClean="0"/>
              <a:t>австралійці</a:t>
            </a:r>
            <a:r>
              <a:rPr lang="ru-RU" dirty="0" smtClean="0"/>
              <a:t> – 35,6% (7,4 млн.), </a:t>
            </a:r>
          </a:p>
          <a:p>
            <a:r>
              <a:rPr lang="ru-RU" dirty="0" err="1" smtClean="0"/>
              <a:t>британці</a:t>
            </a:r>
            <a:r>
              <a:rPr lang="ru-RU" dirty="0" smtClean="0"/>
              <a:t> – 30,4% (6,3 млн.), </a:t>
            </a:r>
          </a:p>
          <a:p>
            <a:r>
              <a:rPr lang="ru-RU" dirty="0" err="1" smtClean="0"/>
              <a:t>ірландці</a:t>
            </a:r>
            <a:r>
              <a:rPr lang="ru-RU" dirty="0" smtClean="0"/>
              <a:t> – 8,7% (1,8 млн.), </a:t>
            </a:r>
          </a:p>
          <a:p>
            <a:r>
              <a:rPr lang="ru-RU" dirty="0" err="1" smtClean="0"/>
              <a:t>шотландці</a:t>
            </a:r>
            <a:r>
              <a:rPr lang="ru-RU" dirty="0" smtClean="0"/>
              <a:t> – 7,3% (1,5 млн.), </a:t>
            </a:r>
          </a:p>
          <a:p>
            <a:r>
              <a:rPr lang="ru-RU" dirty="0" err="1" smtClean="0"/>
              <a:t>італійці</a:t>
            </a:r>
            <a:r>
              <a:rPr lang="ru-RU" dirty="0" smtClean="0"/>
              <a:t> – 4,11% (852 тис.), </a:t>
            </a:r>
          </a:p>
          <a:p>
            <a:r>
              <a:rPr lang="ru-RU" dirty="0" err="1" smtClean="0"/>
              <a:t>німці</a:t>
            </a:r>
            <a:r>
              <a:rPr lang="ru-RU" dirty="0" smtClean="0"/>
              <a:t> – 3,9% (811 тис.), </a:t>
            </a:r>
          </a:p>
          <a:p>
            <a:r>
              <a:rPr lang="ru-RU" dirty="0" err="1" smtClean="0"/>
              <a:t>китайці</a:t>
            </a:r>
            <a:r>
              <a:rPr lang="ru-RU" dirty="0" smtClean="0"/>
              <a:t> – 3,2% (670 тис.), </a:t>
            </a:r>
          </a:p>
          <a:p>
            <a:r>
              <a:rPr lang="ru-RU" dirty="0" smtClean="0"/>
              <a:t>греки – 1,8% (365 тис.), </a:t>
            </a:r>
          </a:p>
          <a:p>
            <a:r>
              <a:rPr lang="ru-RU" dirty="0" err="1" smtClean="0"/>
              <a:t>голландці</a:t>
            </a:r>
            <a:r>
              <a:rPr lang="ru-RU" dirty="0" smtClean="0"/>
              <a:t> – 1,5% (310 тис.), </a:t>
            </a:r>
          </a:p>
          <a:p>
            <a:r>
              <a:rPr lang="ru-RU" dirty="0" err="1" smtClean="0"/>
              <a:t>індуси</a:t>
            </a:r>
            <a:r>
              <a:rPr lang="ru-RU" dirty="0" smtClean="0"/>
              <a:t> – 1,1% (234 тис.). </a:t>
            </a:r>
          </a:p>
          <a:p>
            <a:r>
              <a:rPr lang="ru-RU" dirty="0" err="1" smtClean="0"/>
              <a:t>Офіційна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австралійців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походження37,5 тис. </a:t>
            </a:r>
            <a:r>
              <a:rPr lang="ru-RU" dirty="0" err="1" smtClean="0"/>
              <a:t>громадян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4" descr="oborigeni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1142984"/>
            <a:ext cx="4171950" cy="2590800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3857628"/>
            <a:ext cx="2921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 smtClean="0"/>
              <a:t>Австралійські</a:t>
            </a:r>
            <a:r>
              <a:rPr lang="ru-RU" i="1" dirty="0" smtClean="0"/>
              <a:t> </a:t>
            </a:r>
            <a:r>
              <a:rPr lang="ru-RU" i="1" dirty="0" err="1" smtClean="0"/>
              <a:t>аборигени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500570"/>
            <a:ext cx="4357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Сучасне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Австралії</a:t>
            </a:r>
            <a:r>
              <a:rPr lang="ru-RU" dirty="0" smtClean="0"/>
              <a:t> </a:t>
            </a:r>
            <a:r>
              <a:rPr lang="ru-RU" dirty="0" err="1" smtClean="0"/>
              <a:t>сформувалось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емігрантів</a:t>
            </a:r>
            <a:r>
              <a:rPr lang="ru-RU" dirty="0" smtClean="0"/>
              <a:t>. </a:t>
            </a:r>
            <a:r>
              <a:rPr lang="ru-RU" dirty="0" err="1" smtClean="0"/>
              <a:t>Аборигенів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нищили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заганяли</a:t>
            </a:r>
            <a:r>
              <a:rPr lang="ru-RU" dirty="0" smtClean="0"/>
              <a:t> в </a:t>
            </a:r>
            <a:r>
              <a:rPr lang="ru-RU" dirty="0" err="1" smtClean="0"/>
              <a:t>найнесприятливіші</a:t>
            </a:r>
            <a:r>
              <a:rPr lang="ru-RU" dirty="0" smtClean="0"/>
              <a:t> для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. Зараз </a:t>
            </a:r>
            <a:r>
              <a:rPr lang="ru-RU" dirty="0" err="1" smtClean="0"/>
              <a:t>їхня</a:t>
            </a:r>
            <a:r>
              <a:rPr lang="ru-RU" dirty="0" smtClean="0"/>
              <a:t> </a:t>
            </a:r>
            <a:r>
              <a:rPr lang="ru-RU" dirty="0" err="1" smtClean="0"/>
              <a:t>частка</a:t>
            </a:r>
            <a:r>
              <a:rPr lang="ru-RU" dirty="0" smtClean="0"/>
              <a:t> не </a:t>
            </a:r>
            <a:r>
              <a:rPr lang="ru-RU" dirty="0" err="1" smtClean="0"/>
              <a:t>перевищує</a:t>
            </a:r>
            <a:r>
              <a:rPr lang="ru-RU" dirty="0" smtClean="0"/>
              <a:t> 1,5 %. 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СІЛЬСЬКЕ ГОСПОДАРСТВО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/>
              <a:t>Провідними</a:t>
            </a:r>
            <a:r>
              <a:rPr lang="ru-RU" dirty="0"/>
              <a:t> </a:t>
            </a:r>
            <a:r>
              <a:rPr lang="ru-RU" dirty="0" err="1"/>
              <a:t>галузями</a:t>
            </a:r>
            <a:r>
              <a:rPr lang="ru-RU" dirty="0"/>
              <a:t>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є </a:t>
            </a:r>
            <a:r>
              <a:rPr lang="ru-RU" dirty="0" err="1"/>
              <a:t>вівчарство</a:t>
            </a:r>
            <a:r>
              <a:rPr lang="ru-RU" dirty="0"/>
              <a:t> та </a:t>
            </a:r>
            <a:r>
              <a:rPr lang="ru-RU" dirty="0" err="1"/>
              <a:t>зернове</a:t>
            </a:r>
            <a:r>
              <a:rPr lang="ru-RU" dirty="0"/>
              <a:t> </a:t>
            </a:r>
            <a:r>
              <a:rPr lang="ru-RU" dirty="0" err="1" smtClean="0"/>
              <a:t>господарство</a:t>
            </a:r>
            <a:r>
              <a:rPr lang="ru-RU" dirty="0" smtClean="0"/>
              <a:t>. </a:t>
            </a:r>
            <a:r>
              <a:rPr lang="ru-RU" dirty="0"/>
              <a:t>У </a:t>
            </a:r>
            <a:r>
              <a:rPr lang="ru-RU" dirty="0" err="1"/>
              <a:t>вологих</a:t>
            </a:r>
            <a:r>
              <a:rPr lang="ru-RU" dirty="0"/>
              <a:t> </a:t>
            </a:r>
            <a:r>
              <a:rPr lang="ru-RU" dirty="0" err="1"/>
              <a:t>тропіках</a:t>
            </a:r>
            <a:r>
              <a:rPr lang="ru-RU" dirty="0"/>
              <a:t> </a:t>
            </a:r>
            <a:r>
              <a:rPr lang="ru-RU" dirty="0" err="1"/>
              <a:t>вирощують</a:t>
            </a:r>
            <a:r>
              <a:rPr lang="ru-RU" dirty="0"/>
              <a:t> </a:t>
            </a:r>
            <a:r>
              <a:rPr lang="ru-RU" dirty="0" err="1"/>
              <a:t>цукрову</a:t>
            </a:r>
            <a:r>
              <a:rPr lang="ru-RU" dirty="0"/>
              <a:t> тростину, </a:t>
            </a:r>
            <a:r>
              <a:rPr lang="ru-RU" dirty="0" err="1"/>
              <a:t>ананаси</a:t>
            </a:r>
            <a:r>
              <a:rPr lang="ru-RU" dirty="0"/>
              <a:t>, манго, </a:t>
            </a:r>
            <a:r>
              <a:rPr lang="ru-RU" dirty="0" err="1"/>
              <a:t>банани</a:t>
            </a:r>
            <a:r>
              <a:rPr lang="ru-RU" dirty="0"/>
              <a:t>, </a:t>
            </a:r>
            <a:r>
              <a:rPr lang="ru-RU" dirty="0" err="1"/>
              <a:t>цитрусові</a:t>
            </a:r>
            <a:r>
              <a:rPr lang="ru-RU" dirty="0"/>
              <a:t>, </a:t>
            </a:r>
            <a:r>
              <a:rPr lang="ru-RU" dirty="0" err="1"/>
              <a:t>кісточкові</a:t>
            </a:r>
            <a:r>
              <a:rPr lang="ru-RU" dirty="0"/>
              <a:t>. На </a:t>
            </a:r>
            <a:r>
              <a:rPr lang="ru-RU" dirty="0" err="1"/>
              <a:t>зрошуваних</a:t>
            </a:r>
            <a:r>
              <a:rPr lang="ru-RU" dirty="0"/>
              <a:t> землях </a:t>
            </a:r>
            <a:r>
              <a:rPr lang="ru-RU" dirty="0" err="1"/>
              <a:t>розвинуто</a:t>
            </a:r>
            <a:r>
              <a:rPr lang="ru-RU" dirty="0"/>
              <a:t> виноградарство, </a:t>
            </a:r>
            <a:r>
              <a:rPr lang="ru-RU" dirty="0" err="1"/>
              <a:t>вирощування</a:t>
            </a:r>
            <a:r>
              <a:rPr lang="ru-RU" dirty="0"/>
              <a:t> </a:t>
            </a:r>
            <a:r>
              <a:rPr lang="ru-RU" dirty="0" err="1"/>
              <a:t>бавовнику</a:t>
            </a:r>
            <a:r>
              <a:rPr lang="ru-RU" dirty="0"/>
              <a:t>, тютюну і </a:t>
            </a:r>
            <a:r>
              <a:rPr lang="ru-RU" dirty="0" err="1"/>
              <a:t>кукурудзи</a:t>
            </a:r>
            <a:r>
              <a:rPr lang="ru-RU" dirty="0"/>
              <a:t>.</a:t>
            </a:r>
          </a:p>
          <a:p>
            <a:r>
              <a:rPr lang="ru-RU" dirty="0" err="1"/>
              <a:t>Австралія</a:t>
            </a:r>
            <a:r>
              <a:rPr lang="ru-RU" dirty="0"/>
              <a:t> </a:t>
            </a:r>
            <a:r>
              <a:rPr lang="ru-RU" dirty="0" err="1"/>
              <a:t>посідає</a:t>
            </a:r>
            <a:r>
              <a:rPr lang="ru-RU" dirty="0"/>
              <a:t> перше </a:t>
            </a:r>
            <a:r>
              <a:rPr lang="ru-RU" dirty="0" err="1"/>
              <a:t>місце</a:t>
            </a:r>
            <a:r>
              <a:rPr lang="ru-RU" dirty="0"/>
              <a:t> за </a:t>
            </a:r>
            <a:r>
              <a:rPr lang="ru-RU" dirty="0" err="1"/>
              <a:t>поголів'ям</a:t>
            </a:r>
            <a:r>
              <a:rPr lang="ru-RU" dirty="0"/>
              <a:t> </a:t>
            </a:r>
            <a:r>
              <a:rPr lang="ru-RU" dirty="0" err="1"/>
              <a:t>овець</a:t>
            </a:r>
            <a:r>
              <a:rPr lang="ru-RU" dirty="0"/>
              <a:t> (132 млн).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м'ясне</a:t>
            </a:r>
            <a:r>
              <a:rPr lang="ru-RU" dirty="0"/>
              <a:t> і </a:t>
            </a:r>
            <a:r>
              <a:rPr lang="ru-RU" dirty="0" err="1"/>
              <a:t>молочне</a:t>
            </a:r>
            <a:r>
              <a:rPr lang="ru-RU" dirty="0"/>
              <a:t> </a:t>
            </a:r>
            <a:r>
              <a:rPr lang="ru-RU" dirty="0" err="1"/>
              <a:t>тваринництво</a:t>
            </a:r>
            <a:r>
              <a:rPr lang="ru-RU" dirty="0"/>
              <a:t>. </a:t>
            </a:r>
            <a:r>
              <a:rPr lang="ru-RU" dirty="0" err="1" smtClean="0"/>
              <a:t>М'ясне</a:t>
            </a:r>
            <a:r>
              <a:rPr lang="ru-RU" dirty="0" smtClean="0"/>
              <a:t> </a:t>
            </a:r>
            <a:r>
              <a:rPr lang="ru-RU" dirty="0" err="1"/>
              <a:t>скотарство</a:t>
            </a:r>
            <a:r>
              <a:rPr lang="ru-RU" dirty="0"/>
              <a:t> </a:t>
            </a:r>
            <a:r>
              <a:rPr lang="ru-RU" dirty="0" err="1"/>
              <a:t>розвинене</a:t>
            </a:r>
            <a:r>
              <a:rPr lang="ru-RU" dirty="0"/>
              <a:t> у </a:t>
            </a:r>
            <a:r>
              <a:rPr lang="ru-RU" dirty="0" err="1"/>
              <a:t>тропічній</a:t>
            </a:r>
            <a:r>
              <a:rPr lang="ru-RU" dirty="0"/>
              <a:t> та </a:t>
            </a:r>
            <a:r>
              <a:rPr lang="ru-RU" dirty="0" err="1"/>
              <a:t>субтропічній</a:t>
            </a:r>
            <a:r>
              <a:rPr lang="ru-RU" dirty="0"/>
              <a:t> </a:t>
            </a:r>
            <a:r>
              <a:rPr lang="ru-RU" dirty="0" err="1"/>
              <a:t>частинах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 За </a:t>
            </a:r>
            <a:r>
              <a:rPr lang="ru-RU" dirty="0" err="1"/>
              <a:t>експортом</a:t>
            </a:r>
            <a:r>
              <a:rPr lang="ru-RU" dirty="0"/>
              <a:t> </a:t>
            </a:r>
            <a:r>
              <a:rPr lang="ru-RU" dirty="0" err="1"/>
              <a:t>яловичини</a:t>
            </a:r>
            <a:r>
              <a:rPr lang="ru-RU" dirty="0"/>
              <a:t> й </a:t>
            </a:r>
            <a:r>
              <a:rPr lang="ru-RU" dirty="0" err="1"/>
              <a:t>телятини</a:t>
            </a:r>
            <a:r>
              <a:rPr lang="ru-RU" dirty="0"/>
              <a:t> </a:t>
            </a:r>
            <a:r>
              <a:rPr lang="ru-RU" dirty="0" err="1"/>
              <a:t>Австралія</a:t>
            </a:r>
            <a:r>
              <a:rPr lang="ru-RU" dirty="0"/>
              <a:t> </a:t>
            </a:r>
            <a:r>
              <a:rPr lang="ru-RU" dirty="0" err="1"/>
              <a:t>посідає</a:t>
            </a:r>
            <a:r>
              <a:rPr lang="ru-RU" dirty="0"/>
              <a:t> перше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 smtClean="0"/>
              <a:t>. </a:t>
            </a:r>
            <a:r>
              <a:rPr lang="ru-RU" dirty="0"/>
              <a:t>Добре </a:t>
            </a:r>
            <a:r>
              <a:rPr lang="ru-RU" dirty="0" err="1"/>
              <a:t>розвинуте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птахівництво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260600"/>
            <a:ext cx="3810000" cy="3403600"/>
          </a:xfrm>
        </p:spPr>
      </p:pic>
    </p:spTree>
    <p:extLst>
      <p:ext uri="{BB962C8B-B14F-4D97-AF65-F5344CB8AC3E}">
        <p14:creationId xmlns:p14="http://schemas.microsoft.com/office/powerpoint/2010/main" val="100963504"/>
      </p:ext>
    </p:extLst>
  </p:cSld>
  <p:clrMapOvr>
    <a:masterClrMapping/>
  </p:clrMapOvr>
  <p:transition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ТРАНСПОРТ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За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автомобілів</a:t>
            </a:r>
            <a:r>
              <a:rPr lang="ru-RU" dirty="0"/>
              <a:t> на душу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Австралія</a:t>
            </a:r>
            <a:r>
              <a:rPr lang="ru-RU" dirty="0"/>
              <a:t> </a:t>
            </a:r>
            <a:r>
              <a:rPr lang="ru-RU" dirty="0" err="1"/>
              <a:t>стоїть</a:t>
            </a:r>
            <a:r>
              <a:rPr lang="ru-RU" dirty="0"/>
              <a:t> на одному </a:t>
            </a:r>
            <a:r>
              <a:rPr lang="ru-RU" dirty="0" err="1"/>
              <a:t>рівні</a:t>
            </a:r>
            <a:r>
              <a:rPr lang="ru-RU" dirty="0"/>
              <a:t> з США і </a:t>
            </a:r>
            <a:r>
              <a:rPr lang="ru-RU" dirty="0" err="1"/>
              <a:t>Канадою</a:t>
            </a:r>
            <a:r>
              <a:rPr lang="ru-RU" dirty="0"/>
              <a:t>.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сім'я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автомобіль</a:t>
            </a:r>
            <a:r>
              <a:rPr lang="ru-RU" dirty="0"/>
              <a:t>. Мережа </a:t>
            </a:r>
            <a:r>
              <a:rPr lang="ru-RU" dirty="0" err="1"/>
              <a:t>автошляхів</a:t>
            </a:r>
            <a:r>
              <a:rPr lang="ru-RU" dirty="0"/>
              <a:t> у </a:t>
            </a:r>
            <a:r>
              <a:rPr lang="ru-RU" dirty="0" err="1"/>
              <a:t>заселених</a:t>
            </a:r>
            <a:r>
              <a:rPr lang="ru-RU" dirty="0"/>
              <a:t> районах густа і </a:t>
            </a:r>
            <a:r>
              <a:rPr lang="ru-RU" dirty="0" err="1"/>
              <a:t>сучасна</a:t>
            </a:r>
            <a:r>
              <a:rPr lang="ru-RU" dirty="0"/>
              <a:t>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06015"/>
            <a:ext cx="4343400" cy="3112770"/>
          </a:xfrm>
        </p:spPr>
      </p:pic>
    </p:spTree>
    <p:extLst>
      <p:ext uri="{BB962C8B-B14F-4D97-AF65-F5344CB8AC3E}">
        <p14:creationId xmlns:p14="http://schemas.microsoft.com/office/powerpoint/2010/main" val="3549543749"/>
      </p:ext>
    </p:extLst>
  </p:cSld>
  <p:clrMapOvr>
    <a:masterClrMapping/>
  </p:clrMapOvr>
  <p:transition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ЕКОНОМІЧНИЙ РОЗВИТОК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Прискореному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 smtClean="0"/>
              <a:t>економіки</a:t>
            </a:r>
            <a:r>
              <a:rPr lang="ru-RU" dirty="0"/>
              <a:t> </a:t>
            </a:r>
            <a:r>
              <a:rPr lang="ru-RU" dirty="0" err="1"/>
              <a:t>сприяли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чинники</a:t>
            </a:r>
            <a:r>
              <a:rPr lang="ru-RU" dirty="0"/>
              <a:t>: </a:t>
            </a:r>
            <a:r>
              <a:rPr lang="ru-RU" dirty="0" err="1"/>
              <a:t>поступове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/>
              <a:t>розрізнених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 в </a:t>
            </a:r>
            <a:r>
              <a:rPr lang="ru-RU" dirty="0" err="1"/>
              <a:t>єдину</a:t>
            </a:r>
            <a:r>
              <a:rPr lang="ru-RU" dirty="0"/>
              <a:t> державу, широкий </a:t>
            </a:r>
            <a:r>
              <a:rPr lang="ru-RU" dirty="0" err="1"/>
              <a:t>приплив</a:t>
            </a:r>
            <a:r>
              <a:rPr lang="ru-RU" dirty="0"/>
              <a:t> </a:t>
            </a:r>
            <a:r>
              <a:rPr lang="ru-RU" dirty="0" err="1"/>
              <a:t>іноземного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,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мінеральних</a:t>
            </a:r>
            <a:r>
              <a:rPr lang="ru-RU" dirty="0"/>
              <a:t> і </a:t>
            </a:r>
            <a:r>
              <a:rPr lang="ru-RU" dirty="0" err="1"/>
              <a:t>земельних</a:t>
            </a:r>
            <a:r>
              <a:rPr lang="ru-RU" dirty="0"/>
              <a:t> </a:t>
            </a:r>
            <a:r>
              <a:rPr lang="ru-RU" dirty="0" err="1">
                <a:solidFill>
                  <a:schemeClr val="tx1"/>
                </a:solidFill>
              </a:rPr>
              <a:t>ресурс</a:t>
            </a:r>
            <a:r>
              <a:rPr lang="ru-RU" dirty="0" err="1"/>
              <a:t>ів</a:t>
            </a:r>
            <a:r>
              <a:rPr lang="ru-RU" dirty="0"/>
              <a:t>, </a:t>
            </a:r>
            <a:r>
              <a:rPr lang="ru-RU" dirty="0" err="1"/>
              <a:t>розташування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поза </a:t>
            </a:r>
            <a:r>
              <a:rPr lang="ru-RU" dirty="0" err="1"/>
              <a:t>регіонами</a:t>
            </a:r>
            <a:r>
              <a:rPr lang="ru-RU" dirty="0"/>
              <a:t> </a:t>
            </a:r>
            <a:r>
              <a:rPr lang="ru-RU" dirty="0" err="1"/>
              <a:t>воєнних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нафти</a:t>
            </a:r>
            <a:r>
              <a:rPr lang="ru-RU" dirty="0"/>
              <a:t>, континент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забезпечений</a:t>
            </a:r>
            <a:r>
              <a:rPr lang="ru-RU" dirty="0"/>
              <a:t> </a:t>
            </a:r>
            <a:r>
              <a:rPr lang="ru-RU" dirty="0" err="1"/>
              <a:t>сировиною</a:t>
            </a:r>
            <a:r>
              <a:rPr lang="ru-RU" dirty="0"/>
              <a:t> для потреб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861" y="1600200"/>
            <a:ext cx="3328077" cy="4724400"/>
          </a:xfrm>
        </p:spPr>
      </p:pic>
    </p:spTree>
    <p:extLst>
      <p:ext uri="{BB962C8B-B14F-4D97-AF65-F5344CB8AC3E}">
        <p14:creationId xmlns:p14="http://schemas.microsoft.com/office/powerpoint/2010/main" val="4120369019"/>
      </p:ext>
    </p:extLst>
  </p:cSld>
  <p:clrMapOvr>
    <a:masterClrMapping/>
  </p:clrMapOvr>
  <p:transition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ЗОВНІШНЬОЕКОНОМІЧНІ ЗВЯЗКИ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556792"/>
            <a:ext cx="4191000" cy="472440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Експорт</a:t>
            </a:r>
            <a:r>
              <a:rPr lang="ru-RU" dirty="0"/>
              <a:t> </a:t>
            </a:r>
            <a:r>
              <a:rPr lang="ru-RU" dirty="0" err="1"/>
              <a:t>Австралійського</a:t>
            </a:r>
            <a:r>
              <a:rPr lang="ru-RU" dirty="0"/>
              <a:t> Союзу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рідкісні</a:t>
            </a:r>
            <a:r>
              <a:rPr lang="ru-RU" dirty="0"/>
              <a:t> метали, </a:t>
            </a:r>
            <a:r>
              <a:rPr lang="ru-RU" dirty="0" err="1"/>
              <a:t>продукція</a:t>
            </a:r>
            <a:r>
              <a:rPr lang="ru-RU" dirty="0"/>
              <a:t> </a:t>
            </a:r>
            <a:r>
              <a:rPr lang="ru-RU" dirty="0" err="1"/>
              <a:t>машинобудування</a:t>
            </a:r>
            <a:r>
              <a:rPr lang="ru-RU" dirty="0"/>
              <a:t>,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(</a:t>
            </a:r>
            <a:r>
              <a:rPr lang="ru-RU" dirty="0" err="1"/>
              <a:t>пшениця</a:t>
            </a:r>
            <a:r>
              <a:rPr lang="ru-RU" dirty="0"/>
              <a:t>, </a:t>
            </a:r>
            <a:r>
              <a:rPr lang="ru-RU" dirty="0" err="1"/>
              <a:t>м'ясо</a:t>
            </a:r>
            <a:r>
              <a:rPr lang="ru-RU" dirty="0"/>
              <a:t>, </a:t>
            </a:r>
            <a:r>
              <a:rPr lang="ru-RU" dirty="0" err="1"/>
              <a:t>цукор</a:t>
            </a:r>
            <a:r>
              <a:rPr lang="ru-RU" dirty="0"/>
              <a:t>, </a:t>
            </a:r>
            <a:r>
              <a:rPr lang="ru-RU" dirty="0" err="1"/>
              <a:t>фрукти</a:t>
            </a:r>
            <a:r>
              <a:rPr lang="ru-RU" dirty="0"/>
              <a:t>, </a:t>
            </a:r>
            <a:r>
              <a:rPr lang="ru-RU" dirty="0" err="1"/>
              <a:t>вовна</a:t>
            </a:r>
            <a:r>
              <a:rPr lang="ru-RU" dirty="0"/>
              <a:t>, </a:t>
            </a:r>
            <a:r>
              <a:rPr lang="ru-RU" dirty="0" err="1"/>
              <a:t>бавовна</a:t>
            </a:r>
            <a:r>
              <a:rPr lang="ru-RU" dirty="0"/>
              <a:t>, </a:t>
            </a:r>
            <a:r>
              <a:rPr lang="ru-RU" dirty="0" err="1"/>
              <a:t>шкіра</a:t>
            </a:r>
            <a:r>
              <a:rPr lang="ru-RU" dirty="0"/>
              <a:t>).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зовнішньоторговельні</a:t>
            </a:r>
            <a:r>
              <a:rPr lang="ru-RU" dirty="0"/>
              <a:t> </a:t>
            </a:r>
            <a:r>
              <a:rPr lang="ru-RU" dirty="0" err="1"/>
              <a:t>партнери</a:t>
            </a:r>
            <a:r>
              <a:rPr lang="ru-RU" dirty="0"/>
              <a:t> — </a:t>
            </a:r>
            <a:r>
              <a:rPr lang="ru-RU" i="1" dirty="0" err="1"/>
              <a:t>Японія</a:t>
            </a:r>
            <a:r>
              <a:rPr lang="ru-RU" i="1" dirty="0"/>
              <a:t>, США, Велика </a:t>
            </a:r>
            <a:r>
              <a:rPr lang="ru-RU" i="1" dirty="0" err="1"/>
              <a:t>Британія</a:t>
            </a:r>
            <a:r>
              <a:rPr lang="ru-RU" dirty="0"/>
              <a:t>. </a:t>
            </a:r>
            <a:r>
              <a:rPr lang="ru-RU" dirty="0" err="1"/>
              <a:t>Країна</a:t>
            </a:r>
            <a:r>
              <a:rPr lang="ru-RU" dirty="0"/>
              <a:t> </a:t>
            </a:r>
            <a:r>
              <a:rPr lang="ru-RU" dirty="0" err="1"/>
              <a:t>імпортує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, </a:t>
            </a:r>
            <a:r>
              <a:rPr lang="ru-RU" dirty="0" err="1"/>
              <a:t>транспортні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, </a:t>
            </a:r>
            <a:r>
              <a:rPr lang="ru-RU" dirty="0" err="1"/>
              <a:t>хімічну</a:t>
            </a:r>
            <a:r>
              <a:rPr lang="ru-RU" dirty="0"/>
              <a:t> </a:t>
            </a:r>
            <a:r>
              <a:rPr lang="ru-RU" dirty="0" err="1"/>
              <a:t>продукцію</a:t>
            </a:r>
            <a:r>
              <a:rPr lang="ru-RU" dirty="0"/>
              <a:t>, </a:t>
            </a:r>
            <a:r>
              <a:rPr lang="ru-RU" dirty="0" err="1"/>
              <a:t>товари</a:t>
            </a:r>
            <a:r>
              <a:rPr lang="ru-RU" dirty="0"/>
              <a:t> </a:t>
            </a:r>
            <a:r>
              <a:rPr lang="ru-RU" dirty="0" err="1"/>
              <a:t>легкої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,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(чай, </a:t>
            </a:r>
            <a:r>
              <a:rPr lang="ru-RU" dirty="0" err="1"/>
              <a:t>каву</a:t>
            </a:r>
            <a:r>
              <a:rPr lang="ru-RU" dirty="0"/>
              <a:t>, какао) </a:t>
            </a:r>
            <a:r>
              <a:rPr lang="ru-RU" dirty="0" err="1"/>
              <a:t>тощо</a:t>
            </a:r>
            <a:r>
              <a:rPr lang="ru-RU" dirty="0"/>
              <a:t>. З </a:t>
            </a:r>
            <a:r>
              <a:rPr lang="ru-RU" dirty="0" err="1"/>
              <a:t>Україною</a:t>
            </a:r>
            <a:r>
              <a:rPr lang="ru-RU" dirty="0"/>
              <a:t> </a:t>
            </a:r>
            <a:r>
              <a:rPr lang="ru-RU" dirty="0" err="1"/>
              <a:t>встановлено</a:t>
            </a:r>
            <a:r>
              <a:rPr lang="ru-RU" dirty="0"/>
              <a:t> </a:t>
            </a:r>
            <a:r>
              <a:rPr lang="ru-RU" dirty="0" err="1"/>
              <a:t>дипломатичні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.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14" y="3168742"/>
            <a:ext cx="4652886" cy="1700418"/>
          </a:xfrm>
        </p:spPr>
      </p:pic>
    </p:spTree>
    <p:extLst>
      <p:ext uri="{BB962C8B-B14F-4D97-AF65-F5344CB8AC3E}">
        <p14:creationId xmlns:p14="http://schemas.microsoft.com/office/powerpoint/2010/main" val="1342163015"/>
      </p:ext>
    </p:extLst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857256"/>
          </a:xfrm>
        </p:spPr>
        <p:txBody>
          <a:bodyPr/>
          <a:lstStyle/>
          <a:p>
            <a:r>
              <a:rPr lang="uk-UA" dirty="0" smtClean="0"/>
              <a:t>Історія відкриття </a:t>
            </a:r>
            <a:r>
              <a:rPr lang="uk-UA" dirty="0" err="1" smtClean="0"/>
              <a:t>австралії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3643314"/>
            <a:ext cx="4191000" cy="2681286"/>
          </a:xfrm>
        </p:spPr>
        <p:txBody>
          <a:bodyPr>
            <a:normAutofit fontScale="92500" lnSpcReduction="10000"/>
          </a:bodyPr>
          <a:lstStyle/>
          <a:p>
            <a:r>
              <a:rPr lang="uk-UA" sz="1800" dirty="0" smtClean="0"/>
              <a:t>Перші жителі Австралії з'явилися 42 – 48тис. років назад . Ці предки австралійських аборигенів перебралися із </a:t>
            </a:r>
            <a:r>
              <a:rPr lang="uk-UA" sz="1800" dirty="0" err="1" smtClean="0"/>
              <a:t>південно</a:t>
            </a:r>
            <a:r>
              <a:rPr lang="uk-UA" sz="1800" dirty="0" smtClean="0"/>
              <a:t> – східної Азії. </a:t>
            </a:r>
          </a:p>
          <a:p>
            <a:r>
              <a:rPr lang="ru-RU" sz="1800" dirty="0" smtClean="0"/>
              <a:t>28 листопада 1608 р. до </a:t>
            </a:r>
            <a:r>
              <a:rPr lang="ru-RU" sz="1800" dirty="0" err="1" smtClean="0"/>
              <a:t>Південного</a:t>
            </a:r>
            <a:r>
              <a:rPr lang="ru-RU" sz="1800" dirty="0" smtClean="0"/>
              <a:t> материка </a:t>
            </a:r>
            <a:r>
              <a:rPr lang="ru-RU" sz="1800" dirty="0" err="1" smtClean="0"/>
              <a:t>відправився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Віллем</a:t>
            </a:r>
            <a:r>
              <a:rPr lang="ru-RU" sz="1800" dirty="0" smtClean="0"/>
              <a:t> </a:t>
            </a:r>
            <a:r>
              <a:rPr lang="ru-RU" sz="1800" dirty="0" err="1" smtClean="0"/>
              <a:t>Янсзон</a:t>
            </a:r>
            <a:r>
              <a:rPr lang="ru-RU" sz="1800" dirty="0" smtClean="0"/>
              <a:t>, </a:t>
            </a:r>
            <a:r>
              <a:rPr lang="ru-RU" sz="1800" dirty="0" err="1" smtClean="0"/>
              <a:t>більш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відомий</a:t>
            </a:r>
            <a:r>
              <a:rPr lang="ru-RU" sz="1800" dirty="0" smtClean="0"/>
              <a:t>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</a:t>
            </a:r>
            <a:r>
              <a:rPr lang="ru-RU" sz="1800" dirty="0" err="1" smtClean="0"/>
              <a:t>прізвиськом</a:t>
            </a:r>
            <a:r>
              <a:rPr lang="ru-RU" sz="1800" dirty="0" smtClean="0"/>
              <a:t> </a:t>
            </a:r>
            <a:r>
              <a:rPr lang="ru-RU" sz="1800" dirty="0" err="1" smtClean="0"/>
              <a:t>Янц</a:t>
            </a:r>
            <a:r>
              <a:rPr lang="ru-RU" sz="1800" dirty="0" smtClean="0"/>
              <a:t>.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відкрив</a:t>
            </a:r>
            <a:r>
              <a:rPr lang="ru-RU" sz="1800" dirty="0" smtClean="0"/>
              <a:t> </a:t>
            </a:r>
            <a:r>
              <a:rPr lang="ru-RU" sz="1800" dirty="0" err="1" smtClean="0"/>
              <a:t>південну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частину</a:t>
            </a:r>
            <a:r>
              <a:rPr lang="ru-RU" sz="1800" dirty="0" smtClean="0"/>
              <a:t> берега </a:t>
            </a:r>
            <a:r>
              <a:rPr lang="ru-RU" sz="1800" dirty="0" err="1" smtClean="0"/>
              <a:t>Нової</a:t>
            </a:r>
            <a:r>
              <a:rPr lang="ru-RU" sz="1800" dirty="0" smtClean="0"/>
              <a:t> </a:t>
            </a:r>
            <a:r>
              <a:rPr lang="ru-RU" sz="1800" dirty="0" err="1" smtClean="0"/>
              <a:t>Гвинеї</a:t>
            </a:r>
            <a:r>
              <a:rPr lang="ru-RU" sz="1800" dirty="0" smtClean="0"/>
              <a:t>, та </a:t>
            </a:r>
            <a:r>
              <a:rPr lang="ru-RU" sz="1800" dirty="0" err="1" smtClean="0"/>
              <a:t>західне</a:t>
            </a:r>
            <a:r>
              <a:rPr lang="ru-RU" sz="1800" dirty="0" smtClean="0"/>
              <a:t> </a:t>
            </a:r>
            <a:r>
              <a:rPr lang="ru-RU" sz="1800" dirty="0" err="1" smtClean="0"/>
              <a:t>узбережжя</a:t>
            </a:r>
            <a:r>
              <a:rPr lang="ru-RU" sz="1800" dirty="0" smtClean="0"/>
              <a:t> </a:t>
            </a:r>
            <a:r>
              <a:rPr lang="ru-RU" sz="1800" dirty="0" err="1" smtClean="0"/>
              <a:t>п-ва</a:t>
            </a:r>
            <a:r>
              <a:rPr lang="ru-RU" sz="1800" dirty="0" smtClean="0"/>
              <a:t>  </a:t>
            </a:r>
            <a:r>
              <a:rPr lang="ru-RU" sz="1800" dirty="0" err="1" smtClean="0"/>
              <a:t>Кейп-Йорк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3214710" cy="240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214414" y="3286124"/>
            <a:ext cx="209147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400" cap="none" spc="0" dirty="0" smtClean="0">
                <a:ln w="17780" cmpd="sng">
                  <a:noFill/>
                  <a:prstDash val="solid"/>
                  <a:miter lim="800000"/>
                </a:ln>
              </a:rPr>
              <a:t>Перша карта Австралії</a:t>
            </a:r>
            <a:endParaRPr lang="ru-RU" sz="1400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018292"/>
            <a:ext cx="3286148" cy="225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072066" y="3286124"/>
            <a:ext cx="2835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 smtClean="0"/>
              <a:t>Копія</a:t>
            </a:r>
            <a:r>
              <a:rPr lang="ru-RU" sz="1600" dirty="0" smtClean="0"/>
              <a:t> корабля </a:t>
            </a:r>
            <a:r>
              <a:rPr lang="en-US" sz="1600" dirty="0" err="1" smtClean="0"/>
              <a:t>Duyfken</a:t>
            </a:r>
            <a:r>
              <a:rPr lang="uk-UA" sz="1600" dirty="0" smtClean="0"/>
              <a:t>, </a:t>
            </a:r>
          </a:p>
          <a:p>
            <a:r>
              <a:rPr lang="uk-UA" sz="1600" dirty="0" smtClean="0"/>
              <a:t>на якому подорожував </a:t>
            </a:r>
            <a:r>
              <a:rPr lang="uk-UA" sz="1600" dirty="0" err="1" smtClean="0"/>
              <a:t>Янц</a:t>
            </a:r>
            <a:r>
              <a:rPr lang="uk-UA" sz="1600" dirty="0" smtClean="0"/>
              <a:t>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72330" y="4714884"/>
            <a:ext cx="166032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 smtClean="0"/>
              <a:t>Віллем</a:t>
            </a:r>
            <a:r>
              <a:rPr lang="ru-RU" sz="1600" dirty="0" smtClean="0"/>
              <a:t> </a:t>
            </a:r>
            <a:r>
              <a:rPr lang="ru-RU" sz="1600" dirty="0" err="1" smtClean="0"/>
              <a:t>Янсзон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(1571–1638) – </a:t>
            </a:r>
          </a:p>
          <a:p>
            <a:r>
              <a:rPr lang="ru-RU" sz="1600" dirty="0" err="1" smtClean="0"/>
              <a:t>голландський</a:t>
            </a:r>
            <a:r>
              <a:rPr lang="ru-RU" sz="1600" dirty="0" smtClean="0"/>
              <a:t> </a:t>
            </a:r>
          </a:p>
          <a:p>
            <a:r>
              <a:rPr lang="ru-RU" sz="1600" dirty="0" err="1" smtClean="0"/>
              <a:t>мореплавець</a:t>
            </a:r>
            <a:endParaRPr lang="ru-RU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908858"/>
            <a:ext cx="2128096" cy="273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41248"/>
          </a:xfrm>
        </p:spPr>
        <p:txBody>
          <a:bodyPr/>
          <a:lstStyle/>
          <a:p>
            <a:r>
              <a:rPr lang="uk-UA" dirty="0" smtClean="0"/>
              <a:t>Розташування материка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85860"/>
            <a:ext cx="8624918" cy="114300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Материк </a:t>
            </a:r>
            <a:r>
              <a:rPr lang="ru-RU" b="1" dirty="0" err="1" smtClean="0"/>
              <a:t>Австралія</a:t>
            </a:r>
            <a:r>
              <a:rPr lang="ru-RU" b="1" dirty="0" smtClean="0"/>
              <a:t> (в </a:t>
            </a:r>
            <a:r>
              <a:rPr lang="ru-RU" b="1" dirty="0" err="1" smtClean="0"/>
              <a:t>перекладі</a:t>
            </a:r>
            <a:r>
              <a:rPr lang="ru-RU" b="1" dirty="0" smtClean="0"/>
              <a:t>  («</a:t>
            </a:r>
            <a:r>
              <a:rPr lang="ru-RU" b="1" dirty="0" err="1" smtClean="0"/>
              <a:t>Південна</a:t>
            </a:r>
            <a:r>
              <a:rPr lang="ru-RU" b="1" dirty="0" smtClean="0"/>
              <a:t>  Земля») </a:t>
            </a:r>
            <a:r>
              <a:rPr lang="ru-RU" b="1" dirty="0" err="1" smtClean="0"/>
              <a:t>має</a:t>
            </a:r>
            <a:r>
              <a:rPr lang="ru-RU" b="1" dirty="0" smtClean="0"/>
              <a:t> </a:t>
            </a:r>
            <a:r>
              <a:rPr lang="ru-RU" b="1" dirty="0" err="1" smtClean="0"/>
              <a:t>площу</a:t>
            </a:r>
            <a:r>
              <a:rPr lang="ru-RU" b="1" dirty="0" smtClean="0"/>
              <a:t>   7 692 024 км².</a:t>
            </a:r>
          </a:p>
          <a:p>
            <a:r>
              <a:rPr lang="uk-UA" b="1" dirty="0" smtClean="0"/>
              <a:t>Найменший за площею материк Землі, займає близько 5% поверхні суходолу.</a:t>
            </a:r>
            <a:endParaRPr lang="ru-RU" b="1" dirty="0" smtClean="0"/>
          </a:p>
          <a:p>
            <a:r>
              <a:rPr lang="ru-RU" b="1" dirty="0" err="1" smtClean="0"/>
              <a:t>Австралія</a:t>
            </a:r>
            <a:r>
              <a:rPr lang="ru-RU" b="1" dirty="0" smtClean="0"/>
              <a:t>  </a:t>
            </a:r>
            <a:r>
              <a:rPr lang="ru-RU" b="1" dirty="0" err="1" smtClean="0"/>
              <a:t>повністю</a:t>
            </a:r>
            <a:r>
              <a:rPr lang="ru-RU" b="1" dirty="0" smtClean="0"/>
              <a:t> </a:t>
            </a:r>
            <a:r>
              <a:rPr lang="ru-RU" b="1" dirty="0" err="1" smtClean="0"/>
              <a:t>розміщена</a:t>
            </a:r>
            <a:r>
              <a:rPr lang="ru-RU" b="1" dirty="0" smtClean="0"/>
              <a:t> на </a:t>
            </a:r>
            <a:r>
              <a:rPr lang="ru-RU" b="1" dirty="0" err="1" smtClean="0"/>
              <a:t>південь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екватора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на</a:t>
            </a:r>
            <a:r>
              <a:rPr lang="ru-RU" b="1" dirty="0" smtClean="0"/>
              <a:t> </a:t>
            </a:r>
            <a:r>
              <a:rPr lang="ru-RU" b="1" dirty="0" err="1" smtClean="0"/>
              <a:t>схід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нульового</a:t>
            </a:r>
            <a:r>
              <a:rPr lang="ru-RU" b="1" dirty="0" smtClean="0"/>
              <a:t> </a:t>
            </a:r>
            <a:r>
              <a:rPr lang="ru-RU" b="1" dirty="0" err="1" smtClean="0"/>
              <a:t>меридіана</a:t>
            </a:r>
            <a:r>
              <a:rPr lang="ru-RU" b="1" dirty="0" smtClean="0"/>
              <a:t>. 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20000" contrast="10000"/>
          </a:blip>
          <a:srcRect l="44600" t="28604" r="1699" b="14830"/>
          <a:stretch>
            <a:fillRect/>
          </a:stretch>
        </p:blipFill>
        <p:spPr bwMode="auto">
          <a:xfrm>
            <a:off x="1500166" y="2298099"/>
            <a:ext cx="6215106" cy="44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72518" cy="857256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РЕЛЬєФ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АВСТРАЛії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42875" y="1600200"/>
            <a:ext cx="8786813" cy="5257800"/>
          </a:xfrm>
        </p:spPr>
        <p:txBody>
          <a:bodyPr/>
          <a:lstStyle/>
          <a:p>
            <a:pPr eaLnBrk="1" hangingPunct="1"/>
            <a:endParaRPr lang="ru-RU" sz="2800" i="1" dirty="0" smtClean="0"/>
          </a:p>
          <a:p>
            <a:pPr eaLnBrk="1" hangingPunct="1">
              <a:buFont typeface="Arial" charset="0"/>
              <a:buNone/>
            </a:pPr>
            <a:r>
              <a:rPr lang="ru-RU" sz="2800" i="1" dirty="0" smtClean="0"/>
              <a:t>                                      </a:t>
            </a:r>
          </a:p>
        </p:txBody>
      </p:sp>
      <p:sp>
        <p:nvSpPr>
          <p:cNvPr id="5" name="Овал 4"/>
          <p:cNvSpPr/>
          <p:nvPr/>
        </p:nvSpPr>
        <p:spPr>
          <a:xfrm>
            <a:off x="1143000" y="3571875"/>
            <a:ext cx="2786063" cy="1071563"/>
          </a:xfrm>
          <a:prstGeom prst="ellipse">
            <a:avLst/>
          </a:prstGeom>
          <a:solidFill>
            <a:schemeClr val="accent1">
              <a:lumMod val="75000"/>
              <a:alpha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 smtClean="0">
                <a:solidFill>
                  <a:schemeClr val="tx1"/>
                </a:solidFill>
              </a:rPr>
              <a:t>Західна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</a:rPr>
              <a:t>частина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материка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(</a:t>
            </a:r>
            <a:r>
              <a:rPr lang="ru-RU" sz="1400" dirty="0" err="1" smtClean="0">
                <a:solidFill>
                  <a:schemeClr val="tx1"/>
                </a:solidFill>
              </a:rPr>
              <a:t>Австралійська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платформа</a:t>
            </a:r>
            <a:r>
              <a:rPr lang="ru-RU" sz="14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Овал 5"/>
          <p:cNvSpPr/>
          <p:nvPr/>
        </p:nvSpPr>
        <p:spPr>
          <a:xfrm>
            <a:off x="4429125" y="3500438"/>
            <a:ext cx="3071813" cy="107156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 smtClean="0">
                <a:solidFill>
                  <a:schemeClr val="tx1"/>
                </a:solidFill>
              </a:rPr>
              <a:t>Східна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</a:rPr>
              <a:t>частина</a:t>
            </a:r>
            <a:r>
              <a:rPr lang="ru-RU" sz="1400" b="1" dirty="0" smtClean="0">
                <a:solidFill>
                  <a:schemeClr val="tx1"/>
                </a:solidFill>
              </a:rPr>
              <a:t> материка 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(</a:t>
            </a:r>
            <a:r>
              <a:rPr lang="ru-RU" sz="1400" dirty="0" err="1" smtClean="0">
                <a:solidFill>
                  <a:schemeClr val="tx1"/>
                </a:solidFill>
              </a:rPr>
              <a:t>складчасто</a:t>
            </a:r>
            <a:r>
              <a:rPr lang="ru-RU" sz="1400" dirty="0" smtClean="0">
                <a:solidFill>
                  <a:schemeClr val="tx1"/>
                </a:solidFill>
              </a:rPr>
              <a:t>- </a:t>
            </a:r>
            <a:r>
              <a:rPr lang="ru-RU" sz="1400" dirty="0" err="1" smtClean="0">
                <a:solidFill>
                  <a:schemeClr val="tx1"/>
                </a:solidFill>
              </a:rPr>
              <a:t>глибові</a:t>
            </a:r>
            <a:r>
              <a:rPr lang="ru-RU" sz="1400" dirty="0" smtClean="0">
                <a:solidFill>
                  <a:schemeClr val="tx1"/>
                </a:solidFill>
              </a:rPr>
              <a:t> гори)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5300663"/>
            <a:ext cx="2001837" cy="10001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Західно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Австралійськ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</a:rPr>
              <a:t>е</a:t>
            </a: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</a:rPr>
              <a:t>п</a:t>
            </a:r>
            <a:r>
              <a:rPr lang="ru-RU" dirty="0" err="1" smtClean="0">
                <a:solidFill>
                  <a:schemeClr val="tx1"/>
                </a:solidFill>
              </a:rPr>
              <a:t>лоскогір</a:t>
            </a:r>
            <a:r>
              <a:rPr lang="en-US" dirty="0" smtClean="0">
                <a:solidFill>
                  <a:schemeClr val="tx1"/>
                </a:solidFill>
              </a:rPr>
              <a:t>`</a:t>
            </a:r>
            <a:r>
              <a:rPr lang="uk-UA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500" y="5357813"/>
            <a:ext cx="1928813" cy="10001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Центральна </a:t>
            </a:r>
            <a:r>
              <a:rPr lang="ru-RU" dirty="0" err="1" smtClean="0">
                <a:solidFill>
                  <a:schemeClr val="tx1"/>
                </a:solidFill>
              </a:rPr>
              <a:t>рівнина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00750" y="5214938"/>
            <a:ext cx="2357438" cy="10715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Великий </a:t>
            </a:r>
            <a:r>
              <a:rPr lang="ru-RU" dirty="0" err="1" smtClean="0">
                <a:solidFill>
                  <a:schemeClr val="tx1"/>
                </a:solidFill>
              </a:rPr>
              <a:t>Водороздільний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хребет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357438" y="2928938"/>
            <a:ext cx="428625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786438" y="2928938"/>
            <a:ext cx="428625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1357313" y="4643438"/>
            <a:ext cx="214312" cy="64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3214688" y="4643438"/>
            <a:ext cx="214312" cy="64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6572250" y="4643438"/>
            <a:ext cx="214313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Двойная стрелка влево/вправо 23"/>
          <p:cNvSpPr/>
          <p:nvPr/>
        </p:nvSpPr>
        <p:spPr>
          <a:xfrm>
            <a:off x="1714500" y="6500813"/>
            <a:ext cx="1714500" cy="2143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лево 24"/>
          <p:cNvSpPr/>
          <p:nvPr/>
        </p:nvSpPr>
        <p:spPr>
          <a:xfrm>
            <a:off x="5214938" y="6429375"/>
            <a:ext cx="1571625" cy="2143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00250" y="2143125"/>
            <a:ext cx="4732338" cy="8540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 smtClean="0">
                <a:solidFill>
                  <a:schemeClr val="tx1"/>
                </a:solidFill>
              </a:rPr>
              <a:t>Рельєф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Австралії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4929188" y="5572125"/>
            <a:ext cx="71437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Двойная стрелка вверх/вниз 18"/>
          <p:cNvSpPr/>
          <p:nvPr/>
        </p:nvSpPr>
        <p:spPr>
          <a:xfrm>
            <a:off x="2357438" y="5572125"/>
            <a:ext cx="71437" cy="5715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1214422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рельєфі</a:t>
            </a:r>
            <a:r>
              <a:rPr lang="ru-RU" dirty="0" smtClean="0"/>
              <a:t> </a:t>
            </a:r>
            <a:r>
              <a:rPr lang="ru-RU" dirty="0" err="1" smtClean="0"/>
              <a:t>Австралії</a:t>
            </a:r>
            <a:r>
              <a:rPr lang="ru-RU" dirty="0" smtClean="0"/>
              <a:t> </a:t>
            </a:r>
            <a:r>
              <a:rPr lang="ru-RU" dirty="0" err="1" smtClean="0"/>
              <a:t>переважають</a:t>
            </a:r>
            <a:r>
              <a:rPr lang="ru-RU" dirty="0" smtClean="0"/>
              <a:t> </a:t>
            </a:r>
            <a:r>
              <a:rPr lang="ru-RU" dirty="0" err="1" smtClean="0"/>
              <a:t>рівнини</a:t>
            </a:r>
            <a:r>
              <a:rPr lang="ru-RU" dirty="0" smtClean="0"/>
              <a:t>. </a:t>
            </a:r>
            <a:r>
              <a:rPr lang="ru-RU" dirty="0" err="1" smtClean="0"/>
              <a:t>Близько</a:t>
            </a:r>
            <a:r>
              <a:rPr lang="ru-RU" dirty="0" smtClean="0"/>
              <a:t> 95% </a:t>
            </a:r>
            <a:r>
              <a:rPr lang="ru-RU" dirty="0" err="1" smtClean="0"/>
              <a:t>поверхні</a:t>
            </a:r>
            <a:r>
              <a:rPr lang="ru-RU" dirty="0" smtClean="0"/>
              <a:t> не </a:t>
            </a:r>
            <a:r>
              <a:rPr lang="ru-RU" dirty="0" err="1" smtClean="0"/>
              <a:t>перевищує</a:t>
            </a:r>
            <a:r>
              <a:rPr lang="ru-RU" dirty="0" smtClean="0"/>
              <a:t> 600 м над </a:t>
            </a:r>
            <a:r>
              <a:rPr lang="ru-RU" dirty="0" err="1" smtClean="0"/>
              <a:t>рівнем</a:t>
            </a:r>
            <a:r>
              <a:rPr lang="ru-RU" dirty="0" smtClean="0"/>
              <a:t> моря.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786454"/>
            <a:ext cx="8610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</a:t>
            </a:r>
            <a:r>
              <a:rPr lang="uk-UA" dirty="0" err="1" smtClean="0"/>
              <a:t>хідно</a:t>
            </a:r>
            <a:r>
              <a:rPr lang="uk-UA" dirty="0" smtClean="0"/>
              <a:t> – австралійське </a:t>
            </a:r>
            <a:r>
              <a:rPr lang="uk-UA" dirty="0" err="1" smtClean="0"/>
              <a:t>плоскогір</a:t>
            </a:r>
            <a:r>
              <a:rPr lang="en-US" dirty="0" smtClean="0"/>
              <a:t>`</a:t>
            </a:r>
            <a:r>
              <a:rPr lang="uk-UA" dirty="0" smtClean="0"/>
              <a:t>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Незначний рослинний покрив </a:t>
            </a:r>
            <a:r>
              <a:rPr lang="uk-UA" dirty="0" err="1" smtClean="0"/>
              <a:t>плоскогір</a:t>
            </a:r>
            <a:r>
              <a:rPr lang="en-US" dirty="0" smtClean="0"/>
              <a:t>`</a:t>
            </a:r>
            <a:r>
              <a:rPr lang="uk-UA" dirty="0" smtClean="0"/>
              <a:t>я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142852"/>
            <a:ext cx="4292241" cy="639762"/>
          </a:xfrm>
        </p:spPr>
        <p:txBody>
          <a:bodyPr/>
          <a:lstStyle/>
          <a:p>
            <a:r>
              <a:rPr lang="uk-UA" dirty="0" smtClean="0"/>
              <a:t>Ущелина гори </a:t>
            </a:r>
            <a:r>
              <a:rPr lang="uk-UA" dirty="0" err="1" smtClean="0"/>
              <a:t>Хамерслі</a:t>
            </a:r>
            <a:endParaRPr lang="ru-RU" dirty="0"/>
          </a:p>
        </p:txBody>
      </p:sp>
      <p:pic>
        <p:nvPicPr>
          <p:cNvPr id="7" name="Picture 5" descr="E:\Picts\2_au\flat1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32039" y="1714488"/>
            <a:ext cx="4191028" cy="3143271"/>
          </a:xfrm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85794"/>
            <a:ext cx="3525325" cy="264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6797" y="3000372"/>
            <a:ext cx="3238541" cy="242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4714876" y="5429264"/>
            <a:ext cx="4292241" cy="49688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uk-UA" cap="all" dirty="0" err="1" smtClean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rPr>
              <a:t>Мак-Доннелл</a:t>
            </a:r>
            <a:r>
              <a:rPr lang="uk-UA" cap="all" dirty="0" smtClean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rPr>
              <a:t> (хребет)</a:t>
            </a:r>
            <a:endParaRPr kumimoji="0" lang="ru-RU" sz="1800" b="0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shade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Природні ресурси </a:t>
            </a:r>
            <a:r>
              <a:rPr lang="uk-UA" dirty="0" err="1" smtClean="0"/>
              <a:t>австралії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303333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Основне</a:t>
            </a:r>
            <a:r>
              <a:rPr lang="ru-RU" dirty="0" smtClean="0"/>
              <a:t> </a:t>
            </a:r>
            <a:r>
              <a:rPr lang="ru-RU" dirty="0" err="1" smtClean="0"/>
              <a:t>природне</a:t>
            </a:r>
            <a:r>
              <a:rPr lang="ru-RU" dirty="0" smtClean="0"/>
              <a:t> </a:t>
            </a:r>
            <a:r>
              <a:rPr lang="ru-RU" dirty="0" err="1" smtClean="0"/>
              <a:t>багатство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– </a:t>
            </a:r>
            <a:r>
              <a:rPr lang="ru-RU" dirty="0" err="1" smtClean="0"/>
              <a:t>мінеральні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.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      1-е </a:t>
            </a:r>
            <a:r>
              <a:rPr lang="ru-RU" dirty="0" err="1" smtClean="0"/>
              <a:t>місце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по запасах </a:t>
            </a:r>
            <a:r>
              <a:rPr lang="ru-RU" dirty="0" err="1" smtClean="0"/>
              <a:t>бокситів</a:t>
            </a:r>
            <a:r>
              <a:rPr lang="ru-RU" dirty="0" smtClean="0"/>
              <a:t>, 6-е </a:t>
            </a:r>
            <a:r>
              <a:rPr lang="ru-RU" dirty="0" err="1" smtClean="0"/>
              <a:t>місце</a:t>
            </a:r>
            <a:r>
              <a:rPr lang="ru-RU" dirty="0" smtClean="0"/>
              <a:t> по запасах </a:t>
            </a:r>
            <a:r>
              <a:rPr lang="ru-RU" dirty="0" err="1" smtClean="0"/>
              <a:t>вугілля</a:t>
            </a:r>
            <a:r>
              <a:rPr lang="ru-RU" dirty="0" smtClean="0"/>
              <a:t>.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значні</a:t>
            </a:r>
            <a:r>
              <a:rPr lang="ru-RU" dirty="0" smtClean="0"/>
              <a:t> запаси </a:t>
            </a:r>
            <a:r>
              <a:rPr lang="ru-RU" dirty="0" err="1" smtClean="0"/>
              <a:t>марганцю</a:t>
            </a:r>
            <a:r>
              <a:rPr lang="ru-RU" dirty="0" smtClean="0"/>
              <a:t>, золота, </a:t>
            </a:r>
            <a:r>
              <a:rPr lang="ru-RU" dirty="0" err="1" smtClean="0"/>
              <a:t>алмазів</a:t>
            </a:r>
            <a:r>
              <a:rPr lang="ru-RU" dirty="0" smtClean="0"/>
              <a:t>. На </a:t>
            </a:r>
            <a:r>
              <a:rPr lang="ru-RU" dirty="0" err="1" smtClean="0"/>
              <a:t>північно</a:t>
            </a:r>
            <a:r>
              <a:rPr lang="ru-RU" dirty="0" smtClean="0"/>
              <a:t> – </a:t>
            </a:r>
            <a:r>
              <a:rPr lang="ru-RU" dirty="0" err="1" smtClean="0"/>
              <a:t>східних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північно</a:t>
            </a:r>
            <a:r>
              <a:rPr lang="ru-RU" dirty="0" smtClean="0"/>
              <a:t> – </a:t>
            </a:r>
            <a:r>
              <a:rPr lang="ru-RU" dirty="0" err="1" smtClean="0"/>
              <a:t>західних</a:t>
            </a:r>
            <a:r>
              <a:rPr lang="ru-RU" dirty="0" smtClean="0"/>
              <a:t> берегах у </a:t>
            </a:r>
            <a:r>
              <a:rPr lang="ru-RU" dirty="0" err="1" smtClean="0"/>
              <a:t>шельфовій</a:t>
            </a:r>
            <a:r>
              <a:rPr lang="ru-RU" dirty="0" smtClean="0"/>
              <a:t> </a:t>
            </a:r>
            <a:r>
              <a:rPr lang="ru-RU" dirty="0" err="1" smtClean="0"/>
              <a:t>зоні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незначні</a:t>
            </a:r>
            <a:r>
              <a:rPr lang="ru-RU" dirty="0" smtClean="0"/>
              <a:t> </a:t>
            </a:r>
            <a:r>
              <a:rPr lang="ru-RU" dirty="0" err="1" smtClean="0"/>
              <a:t>поклади</a:t>
            </a:r>
            <a:r>
              <a:rPr lang="ru-RU" dirty="0" smtClean="0"/>
              <a:t> </a:t>
            </a:r>
            <a:r>
              <a:rPr lang="ru-RU" dirty="0" err="1" smtClean="0"/>
              <a:t>нафти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природного газу.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2786058"/>
          <a:ext cx="8072493" cy="28534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90831"/>
                <a:gridCol w="2690831"/>
                <a:gridCol w="2690831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Географічний об'єкт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Тектонічна 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Корисні копалини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Західно – Австралійське плоскогір'я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Древня платформа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Нафта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газ,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залізні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алюмінієві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титанові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руди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золото.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Австралійська низовина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Древня платформа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Мідні, марганцеві, поліметалеві руди, опал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Великий </a:t>
                      </a:r>
                      <a:r>
                        <a:rPr lang="uk-UA" dirty="0" err="1" smtClean="0"/>
                        <a:t>Водороздільний</a:t>
                      </a:r>
                      <a:r>
                        <a:rPr lang="uk-UA" dirty="0" smtClean="0"/>
                        <a:t> хребет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Область давньої складчастості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Мідні, марганцеві, поліметалеві руди, опал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41248"/>
          </a:xfrm>
        </p:spPr>
        <p:txBody>
          <a:bodyPr/>
          <a:lstStyle/>
          <a:p>
            <a:pPr algn="ctr"/>
            <a:r>
              <a:rPr lang="uk-UA" dirty="0" smtClean="0"/>
              <a:t>Клімат </a:t>
            </a:r>
            <a:r>
              <a:rPr lang="uk-UA" dirty="0" err="1" smtClean="0"/>
              <a:t>австралії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3857628"/>
            <a:ext cx="4343400" cy="1181088"/>
          </a:xfrm>
        </p:spPr>
        <p:txBody>
          <a:bodyPr>
            <a:normAutofit fontScale="47500" lnSpcReduction="20000"/>
          </a:bodyPr>
          <a:lstStyle/>
          <a:p>
            <a:r>
              <a:rPr lang="uk-UA" dirty="0" smtClean="0"/>
              <a:t>Температура в Австралії піднімається у північному напрямку</a:t>
            </a:r>
            <a:endParaRPr lang="ru-RU" dirty="0"/>
          </a:p>
        </p:txBody>
      </p:sp>
      <p:pic>
        <p:nvPicPr>
          <p:cNvPr id="6" name="Picture 2" descr="C:\Documents and Settings\Admin\Рабочий стол\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2428868"/>
            <a:ext cx="3994980" cy="35719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5720" y="1071546"/>
            <a:ext cx="4191000" cy="1042982"/>
          </a:xfrm>
        </p:spPr>
        <p:txBody>
          <a:bodyPr>
            <a:normAutofit fontScale="47500" lnSpcReduction="20000"/>
          </a:bodyPr>
          <a:lstStyle/>
          <a:p>
            <a:r>
              <a:rPr lang="uk-UA" dirty="0" smtClean="0"/>
              <a:t>Більша частина материка лежить в тропічному поясі</a:t>
            </a:r>
          </a:p>
          <a:p>
            <a:r>
              <a:rPr lang="uk-UA" dirty="0" smtClean="0"/>
              <a:t>Північна частина – субекваторіальний кліматичний пояс</a:t>
            </a:r>
          </a:p>
          <a:p>
            <a:r>
              <a:rPr lang="uk-UA" dirty="0" smtClean="0"/>
              <a:t>Південна частина - субтропічний</a:t>
            </a:r>
            <a:endParaRPr lang="ru-RU" dirty="0"/>
          </a:p>
        </p:txBody>
      </p:sp>
      <p:pic>
        <p:nvPicPr>
          <p:cNvPr id="8" name="Picture 5" descr="C:\Documents and Settings\Admin\Рабочий стол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071546"/>
            <a:ext cx="3124195" cy="271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357694"/>
            <a:ext cx="3286148" cy="225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841248"/>
          </a:xfrm>
        </p:spPr>
        <p:txBody>
          <a:bodyPr/>
          <a:lstStyle/>
          <a:p>
            <a:r>
              <a:rPr lang="ru-RU" dirty="0" err="1" smtClean="0"/>
              <a:t>Природн</a:t>
            </a:r>
            <a:r>
              <a:rPr lang="uk-UA" dirty="0" smtClean="0"/>
              <a:t>і зони </a:t>
            </a:r>
            <a:r>
              <a:rPr lang="uk-UA" dirty="0" err="1" smtClean="0"/>
              <a:t>австралії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3781452" cy="4857784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В Австралії добре виражена природна зональність ландшафтів. Цьому сприяє рівнинний характер рельєфу материка й відсутність на ньому орографічних меж (високих гір). Природні зони поступово змінюються при русі з півночі на південь по мірі зміни температур, режиму й кількості опадів.</a:t>
            </a:r>
          </a:p>
          <a:p>
            <a:endParaRPr lang="uk-UA" dirty="0" smtClean="0"/>
          </a:p>
          <a:p>
            <a:r>
              <a:rPr lang="uk-UA" dirty="0" smtClean="0"/>
              <a:t>Австралія серед материків займає перше місце за відносною площею пустель й напівпустель й останнє за площею лісів, які до того ж останнім часом значно страждають від частих пожеж.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480" y="1428736"/>
            <a:ext cx="3953187" cy="4429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928662" y="3643314"/>
            <a:ext cx="3357586" cy="207170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600" dirty="0" smtClean="0"/>
              <a:t>Середземноморські ліси</a:t>
            </a:r>
          </a:p>
          <a:p>
            <a:r>
              <a:rPr lang="uk-UA" sz="1600" dirty="0" smtClean="0"/>
              <a:t>Пустелі</a:t>
            </a:r>
          </a:p>
          <a:p>
            <a:r>
              <a:rPr lang="uk-UA" sz="1600" dirty="0" smtClean="0"/>
              <a:t>Напівпустелі</a:t>
            </a:r>
          </a:p>
          <a:p>
            <a:r>
              <a:rPr lang="uk-UA" sz="1600" dirty="0" smtClean="0"/>
              <a:t>Савана з поодинокими деревами</a:t>
            </a:r>
          </a:p>
          <a:p>
            <a:r>
              <a:rPr lang="uk-UA" sz="1600" dirty="0" smtClean="0"/>
              <a:t>Трав'яниста савана</a:t>
            </a:r>
          </a:p>
          <a:p>
            <a:r>
              <a:rPr lang="uk-UA" sz="1600" dirty="0" smtClean="0"/>
              <a:t>Скреби</a:t>
            </a:r>
          </a:p>
          <a:p>
            <a:r>
              <a:rPr lang="uk-UA" sz="1600" dirty="0" smtClean="0"/>
              <a:t>Тропічні ліси</a:t>
            </a:r>
          </a:p>
          <a:p>
            <a:r>
              <a:rPr lang="uk-UA" sz="1600" dirty="0" smtClean="0"/>
              <a:t>Субтропічні ліси</a:t>
            </a:r>
            <a:endParaRPr lang="ru-RU" sz="1600" dirty="0"/>
          </a:p>
        </p:txBody>
      </p:sp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Рослинний світ </a:t>
            </a:r>
            <a:r>
              <a:rPr lang="uk-UA" dirty="0" err="1" smtClean="0"/>
              <a:t>австралії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071546"/>
            <a:ext cx="4191000" cy="3500462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Рослинний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Австралії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багатий</a:t>
            </a:r>
            <a:r>
              <a:rPr lang="ru-RU" dirty="0" smtClean="0"/>
              <a:t>,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з</a:t>
            </a:r>
            <a:r>
              <a:rPr lang="ru-RU" dirty="0" smtClean="0"/>
              <a:t> 22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90%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ендемічними</a:t>
            </a:r>
            <a:r>
              <a:rPr lang="ru-RU" dirty="0" smtClean="0"/>
              <a:t>. На </a:t>
            </a:r>
            <a:r>
              <a:rPr lang="ru-RU" dirty="0" err="1" smtClean="0"/>
              <a:t>північному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ростуть</a:t>
            </a:r>
            <a:r>
              <a:rPr lang="ru-RU" dirty="0" smtClean="0"/>
              <a:t> </a:t>
            </a:r>
            <a:r>
              <a:rPr lang="ru-RU" dirty="0" err="1" smtClean="0"/>
              <a:t>тропічні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листяні</a:t>
            </a:r>
            <a:r>
              <a:rPr lang="ru-RU" dirty="0" smtClean="0"/>
              <a:t> </a:t>
            </a:r>
            <a:r>
              <a:rPr lang="ru-RU" dirty="0" err="1" smtClean="0"/>
              <a:t>ліси</a:t>
            </a:r>
            <a:r>
              <a:rPr lang="ru-RU" dirty="0" smtClean="0"/>
              <a:t>. </a:t>
            </a:r>
            <a:r>
              <a:rPr lang="ru-RU" dirty="0" err="1" smtClean="0"/>
              <a:t>Пальми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папороті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сусідами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дубом, </a:t>
            </a:r>
            <a:r>
              <a:rPr lang="ru-RU" dirty="0" err="1" smtClean="0"/>
              <a:t>ясеном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березою. На </a:t>
            </a:r>
            <a:r>
              <a:rPr lang="ru-RU" dirty="0" err="1" smtClean="0"/>
              <a:t>північному</a:t>
            </a:r>
            <a:r>
              <a:rPr lang="ru-RU" dirty="0" smtClean="0"/>
              <a:t> </a:t>
            </a:r>
            <a:r>
              <a:rPr lang="ru-RU" dirty="0" err="1" smtClean="0"/>
              <a:t>узбережжі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</a:t>
            </a:r>
            <a:r>
              <a:rPr lang="ru-RU" dirty="0" err="1" smtClean="0"/>
              <a:t>мангрові</a:t>
            </a:r>
            <a:r>
              <a:rPr lang="ru-RU" dirty="0" smtClean="0"/>
              <a:t> </a:t>
            </a:r>
            <a:r>
              <a:rPr lang="ru-RU" dirty="0" err="1" smtClean="0"/>
              <a:t>чагарники</a:t>
            </a:r>
            <a:r>
              <a:rPr lang="ru-RU" dirty="0" smtClean="0"/>
              <a:t>. </a:t>
            </a:r>
            <a:r>
              <a:rPr lang="ru-RU" dirty="0" err="1" smtClean="0"/>
              <a:t>Уздовж</a:t>
            </a:r>
            <a:r>
              <a:rPr lang="ru-RU" dirty="0" smtClean="0"/>
              <a:t> </a:t>
            </a:r>
            <a:r>
              <a:rPr lang="ru-RU" dirty="0" err="1" smtClean="0"/>
              <a:t>східного</a:t>
            </a:r>
            <a:r>
              <a:rPr lang="ru-RU" dirty="0" smtClean="0"/>
              <a:t> </a:t>
            </a:r>
            <a:r>
              <a:rPr lang="ru-RU" dirty="0" err="1" smtClean="0"/>
              <a:t>побережжя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Тасманії</a:t>
            </a:r>
            <a:r>
              <a:rPr lang="ru-RU" dirty="0" smtClean="0"/>
              <a:t> </a:t>
            </a:r>
            <a:r>
              <a:rPr lang="ru-RU" dirty="0" err="1" smtClean="0"/>
              <a:t>ростуть</a:t>
            </a:r>
            <a:r>
              <a:rPr lang="ru-RU" dirty="0" smtClean="0"/>
              <a:t> сосна </a:t>
            </a:r>
            <a:r>
              <a:rPr lang="ru-RU" dirty="0" err="1" smtClean="0"/>
              <a:t>Хуона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сосна</a:t>
            </a:r>
            <a:r>
              <a:rPr lang="ru-RU" dirty="0" smtClean="0"/>
              <a:t> Короля </a:t>
            </a:r>
            <a:r>
              <a:rPr lang="ru-RU" dirty="0" err="1" smtClean="0"/>
              <a:t>Уїльяма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дають</a:t>
            </a:r>
            <a:r>
              <a:rPr lang="ru-RU" dirty="0" smtClean="0"/>
              <a:t> </a:t>
            </a:r>
            <a:r>
              <a:rPr lang="ru-RU" dirty="0" err="1" smtClean="0"/>
              <a:t>цінну</a:t>
            </a:r>
            <a:r>
              <a:rPr lang="ru-RU" dirty="0" smtClean="0"/>
              <a:t> деревину.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142984"/>
            <a:ext cx="3605212" cy="468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357158" y="4572008"/>
            <a:ext cx="4286280" cy="20002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</a:t>
            </a:r>
            <a:r>
              <a:rPr lang="ru-RU" dirty="0" err="1" smtClean="0"/>
              <a:t>ботаніці</a:t>
            </a:r>
            <a:r>
              <a:rPr lang="ru-RU" dirty="0" smtClean="0"/>
              <a:t> </a:t>
            </a:r>
            <a:r>
              <a:rPr lang="ru-RU" dirty="0" err="1" smtClean="0"/>
              <a:t>шоколадне</a:t>
            </a:r>
            <a:r>
              <a:rPr lang="ru-RU" dirty="0" smtClean="0"/>
              <a:t> дерево </a:t>
            </a:r>
            <a:r>
              <a:rPr lang="ru-RU" dirty="0" err="1" smtClean="0"/>
              <a:t>отримало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“</a:t>
            </a:r>
            <a:r>
              <a:rPr lang="ru-RU" dirty="0" err="1" smtClean="0"/>
              <a:t>Теоброма</a:t>
            </a:r>
            <a:r>
              <a:rPr lang="ru-RU" dirty="0" smtClean="0"/>
              <a:t> какао”,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 “</a:t>
            </a:r>
            <a:r>
              <a:rPr lang="ru-RU" dirty="0" err="1" smtClean="0"/>
              <a:t>їжа</a:t>
            </a:r>
            <a:r>
              <a:rPr lang="ru-RU" dirty="0" smtClean="0"/>
              <a:t> </a:t>
            </a:r>
            <a:r>
              <a:rPr lang="ru-RU" dirty="0" err="1" smtClean="0"/>
              <a:t>богів</a:t>
            </a:r>
            <a:r>
              <a:rPr lang="ru-RU" dirty="0" smtClean="0"/>
              <a:t>″. </a:t>
            </a:r>
            <a:r>
              <a:rPr lang="ru-RU" dirty="0" err="1" smtClean="0"/>
              <a:t>Виростає</a:t>
            </a:r>
            <a:r>
              <a:rPr lang="ru-RU" dirty="0" smtClean="0"/>
              <a:t>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в теплому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вологому</a:t>
            </a:r>
            <a:r>
              <a:rPr lang="ru-RU" dirty="0" smtClean="0"/>
              <a:t> </a:t>
            </a:r>
            <a:r>
              <a:rPr lang="ru-RU" dirty="0" err="1" smtClean="0"/>
              <a:t>кліматі</a:t>
            </a:r>
            <a:r>
              <a:rPr lang="ru-RU" dirty="0" smtClean="0"/>
              <a:t>, в </a:t>
            </a:r>
            <a:r>
              <a:rPr lang="ru-RU" dirty="0" err="1" smtClean="0"/>
              <a:t>тіні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величезних</a:t>
            </a:r>
            <a:r>
              <a:rPr lang="ru-RU" dirty="0" smtClean="0"/>
              <a:t> дерев.</a:t>
            </a:r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1167</TotalTime>
  <Words>1054</Words>
  <Application>Microsoft Office PowerPoint</Application>
  <PresentationFormat>Экран (4:3)</PresentationFormat>
  <Paragraphs>121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Австралія</vt:lpstr>
      <vt:lpstr>Історія відкриття австралії</vt:lpstr>
      <vt:lpstr>Розташування материка</vt:lpstr>
      <vt:lpstr>РЕЛЬєФ АВСТРАЛії</vt:lpstr>
      <vt:lpstr>Західно – австралійське плоскогір`я</vt:lpstr>
      <vt:lpstr>Природні ресурси австралії</vt:lpstr>
      <vt:lpstr>Клімат австралії</vt:lpstr>
      <vt:lpstr>Природні зони австралії</vt:lpstr>
      <vt:lpstr>Рослинний світ австралії</vt:lpstr>
      <vt:lpstr>Фауна австралії</vt:lpstr>
      <vt:lpstr>Австралія  Австралійський Союз</vt:lpstr>
      <vt:lpstr>Державний устрій</vt:lpstr>
      <vt:lpstr>Найбільші міста австралії</vt:lpstr>
      <vt:lpstr>сідней</vt:lpstr>
      <vt:lpstr>населення</vt:lpstr>
      <vt:lpstr>СІЛЬСЬКЕ ГОСПОДАРСТВО</vt:lpstr>
      <vt:lpstr>ТРАНСПОРТ</vt:lpstr>
      <vt:lpstr>ЕКОНОМІЧНИЙ РОЗВИТОК</vt:lpstr>
      <vt:lpstr>ЗОВНІШНЬОЕКОНОМІЧНІ ЗВЯЗКИ</vt:lpstr>
    </vt:vector>
  </TitlesOfParts>
  <Company>Функциональность ограничена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Рельєф австралії</dc:title>
  <dc:creator>Демонстрационно-бесплатная версия</dc:creator>
  <cp:lastModifiedBy>Юля</cp:lastModifiedBy>
  <cp:revision>125</cp:revision>
  <dcterms:created xsi:type="dcterms:W3CDTF">2011-12-12T16:39:06Z</dcterms:created>
  <dcterms:modified xsi:type="dcterms:W3CDTF">2014-05-21T12:25:41Z</dcterms:modified>
</cp:coreProperties>
</file>