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8211312" y="2788920"/>
            <a:ext cx="932688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0" y="2130552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2496312" y="0"/>
            <a:ext cx="1709928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0"/>
            <a:ext cx="2788920" cy="23591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624" y="3118104"/>
            <a:ext cx="7781544" cy="1470025"/>
          </a:xfr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59152"/>
            <a:ext cx="8211312" cy="685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12/4/2012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693074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12/4/2012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 rot="5400000">
            <a:off x="4572000" y="2350008"/>
            <a:ext cx="6519672" cy="1810512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6553200" y="6135624"/>
            <a:ext cx="987552" cy="722376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8606181" y="1379355"/>
            <a:ext cx="539496" cy="146304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8604504" y="0"/>
            <a:ext cx="539496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152" y="274637"/>
            <a:ext cx="1673352" cy="58521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32764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12/4/2012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12/4/2012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1296" y="3044952"/>
            <a:ext cx="4690872" cy="74066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12/4/2012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8211312" y="2788920"/>
            <a:ext cx="932688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0" y="2130552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2496312" y="0"/>
            <a:ext cx="1709928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0"/>
            <a:ext cx="2788920" cy="26700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3813048"/>
            <a:ext cx="77724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80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80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12/4/2012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627632"/>
            <a:ext cx="4040188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860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627632"/>
            <a:ext cx="4041775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860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12/4/2012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0"/>
            <a:ext cx="9144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0" y="0"/>
            <a:ext cx="2432304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1426464" y="0"/>
            <a:ext cx="1572768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12/4/2012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gray">
          <a:xfrm>
            <a:off x="0" y="6501384"/>
            <a:ext cx="9144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0" y="0"/>
            <a:ext cx="9144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0" y="0"/>
            <a:ext cx="301752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0" y="0"/>
            <a:ext cx="2432304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426464" y="0"/>
            <a:ext cx="1572768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8842248" y="0"/>
            <a:ext cx="301752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12/4/2012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48640"/>
            <a:ext cx="7699248" cy="93268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0952" y="1645920"/>
            <a:ext cx="2816352" cy="44805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12/4/2012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645920"/>
            <a:ext cx="4800600" cy="4480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368" y="658368"/>
            <a:ext cx="5486400" cy="822960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1792224" y="1618488"/>
            <a:ext cx="5486400" cy="3639312"/>
          </a:xfrm>
          <a:solidFill>
            <a:srgbClr val="F8F8F8"/>
          </a:solidFill>
          <a:ln w="762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24" y="5413248"/>
            <a:ext cx="5486400" cy="9875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12/4/2012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402336"/>
            <a:ext cx="8686800" cy="109728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 bwMode="gray">
          <a:xfrm>
            <a:off x="8165592" y="996696"/>
            <a:ext cx="978408" cy="8961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gray">
          <a:xfrm>
            <a:off x="1783080" y="0"/>
            <a:ext cx="1947672" cy="53949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2432304" cy="5394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9496"/>
            <a:ext cx="822960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37960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E70C3-0867-4119-BCBD-AB49558914A9}" type="datetimeFigureOut">
              <a:rPr lang="en-US" smtClean="0"/>
              <a:pPr/>
              <a:t>12/4/2012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70448" y="6537960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2152" y="6537960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792EC-8174-4020-A3B7-CC1E92DAEF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3" pitchFamily="18" charset="2"/>
        <a:buChar char="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 3" pitchFamily="18" charset="2"/>
        <a:buChar char="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SzPct val="90000"/>
        <a:buFont typeface="Wingdings 3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0624" y="3118104"/>
            <a:ext cx="8183824" cy="2615152"/>
          </a:xfrm>
        </p:spPr>
        <p:txBody>
          <a:bodyPr>
            <a:noAutofit/>
          </a:bodyPr>
          <a:lstStyle/>
          <a:p>
            <a:r>
              <a:rPr lang="uk-UA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Індія</a:t>
            </a:r>
            <a:endParaRPr lang="uk-UA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Word файли\Індія\Фотографії для презентації\brune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" y="3140968"/>
            <a:ext cx="5193954" cy="3462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10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Word файли\Індія\Фотографії для презентації\f-13041749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960120"/>
          </a:xfrm>
        </p:spPr>
        <p:txBody>
          <a:bodyPr/>
          <a:lstStyle/>
          <a:p>
            <a:r>
              <a:rPr lang="uk-UA" dirty="0" smtClean="0"/>
              <a:t>Цікаві факти про Індію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772984"/>
              </p:ext>
            </p:extLst>
          </p:nvPr>
        </p:nvGraphicFramePr>
        <p:xfrm>
          <a:off x="161185" y="188640"/>
          <a:ext cx="8964487" cy="6381328"/>
        </p:xfrm>
        <a:graphic>
          <a:graphicData uri="http://schemas.openxmlformats.org/drawingml/2006/table">
            <a:tbl>
              <a:tblPr/>
              <a:tblGrid>
                <a:gridCol w="8964487"/>
              </a:tblGrid>
              <a:tr h="6381328">
                <a:tc>
                  <a:txBody>
                    <a:bodyPr/>
                    <a:lstStyle/>
                    <a:p>
                      <a:pPr rtl="0">
                        <a:buFont typeface="Arial"/>
                        <a:buChar char="•"/>
                      </a:pPr>
                      <a:r>
                        <a:rPr lang="uk-UA" sz="20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Індія - надзвичайно </a:t>
                      </a:r>
                      <a:r>
                        <a:rPr lang="uk-UA" sz="2000" dirty="0" err="1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миролюбива</a:t>
                      </a:r>
                      <a:r>
                        <a:rPr lang="uk-UA" sz="20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держава, яка ніколи не вторгалася в інші країні за останні </a:t>
                      </a:r>
                      <a:r>
                        <a:rPr lang="uk-UA" sz="20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 </a:t>
                      </a:r>
                      <a:r>
                        <a:rPr lang="uk-UA" sz="20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років </a:t>
                      </a:r>
                      <a:r>
                        <a:rPr lang="uk-UA" sz="20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історії.</a:t>
                      </a:r>
                      <a:endParaRPr lang="uk-UA" sz="20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rtl="0">
                        <a:buFont typeface="Arial"/>
                        <a:buChar char="•"/>
                      </a:pPr>
                      <a:r>
                        <a:rPr lang="uk-UA" sz="20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Алгебра</a:t>
                      </a:r>
                      <a:r>
                        <a:rPr lang="uk-UA" sz="20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тригонометрія та обчислення </a:t>
                      </a:r>
                      <a:r>
                        <a:rPr lang="uk-UA" sz="20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науки </a:t>
                      </a:r>
                      <a:r>
                        <a:rPr lang="uk-UA" sz="20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виникли в Індії.</a:t>
                      </a:r>
                    </a:p>
                    <a:p>
                      <a:pPr rtl="0">
                        <a:buFont typeface="Arial"/>
                        <a:buChar char="•"/>
                      </a:pPr>
                      <a:r>
                        <a:rPr lang="uk-UA" sz="20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uk-UA" sz="2000" dirty="0" err="1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Системи Співвідношен</a:t>
                      </a:r>
                      <a:r>
                        <a:rPr lang="uk-UA" sz="20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ня Місць" та "Десяткова система" були розроблені в Індії в 100 р. до н.е.</a:t>
                      </a:r>
                    </a:p>
                    <a:p>
                      <a:pPr rtl="0">
                        <a:buFont typeface="Arial"/>
                        <a:buChar char="•"/>
                      </a:pPr>
                      <a:r>
                        <a:rPr lang="uk-UA" sz="2000" dirty="0" err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Бхаскарачар</a:t>
                      </a:r>
                      <a:r>
                        <a:rPr lang="uk-UA" sz="20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"я правильно розрахував час необхідний  Землі, щоб здійснити повний оберт навколо Сонця за сотні років до астронома </a:t>
                      </a:r>
                      <a:r>
                        <a:rPr lang="uk-UA" sz="2000" dirty="0" err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Смарта</a:t>
                      </a:r>
                      <a:r>
                        <a:rPr lang="uk-UA" sz="20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 його розрахунками, час, необхідний Землі аби обійти Сонце становить 365,258756484 днів.</a:t>
                      </a:r>
                    </a:p>
                    <a:p>
                      <a:pPr rtl="0">
                        <a:buFont typeface="Arial"/>
                        <a:buChar char="•"/>
                      </a:pPr>
                      <a:r>
                        <a:rPr lang="uk-UA" sz="20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Значення числа  "пі" було вперше розраховано індійським математиком </a:t>
                      </a:r>
                      <a:r>
                        <a:rPr lang="uk-UA" sz="2000" dirty="0" err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Будхаяна</a:t>
                      </a:r>
                      <a:r>
                        <a:rPr lang="uk-UA" sz="20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і він пояснив концепцію того, що відомо зараз як теорема Піфагора. Він виявив це в 6 столітті, задовго до європейських математиків.</a:t>
                      </a:r>
                    </a:p>
                    <a:p>
                      <a:pPr rtl="0">
                        <a:buFont typeface="Arial"/>
                        <a:buChar char="•"/>
                      </a:pPr>
                      <a:r>
                        <a:rPr lang="uk-UA" sz="2000" dirty="0" err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Сушрута</a:t>
                      </a:r>
                      <a:r>
                        <a:rPr lang="uk-UA" sz="20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вважається  батьком хірургії. Більше ніж 2600 років тому </a:t>
                      </a:r>
                      <a:r>
                        <a:rPr lang="uk-UA" sz="2000" dirty="0" err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Сушрута</a:t>
                      </a:r>
                      <a:r>
                        <a:rPr lang="uk-UA" sz="20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і його команда проводили складні операції, такі як катаракта, протези кінцівок, кесарів розтини, переломи, операції по видаленню сечових каменів, операції пластичної хірургії та хірургії мозку.</a:t>
                      </a:r>
                    </a:p>
                  </a:txBody>
                  <a:tcPr marL="13195" marR="13195" marT="6598" marB="6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2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Word файли\Індія\Фотографії для презентації\f-13041749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9073008" cy="5805264"/>
          </a:xfrm>
        </p:spPr>
        <p:txBody>
          <a:bodyPr>
            <a:normAutofit fontScale="70000" lnSpcReduction="20000"/>
          </a:bodyPr>
          <a:lstStyle/>
          <a:p>
            <a:pPr>
              <a:buFont typeface="Arial"/>
              <a:buChar char="•"/>
            </a:pPr>
            <a:r>
              <a:rPr lang="uk-UA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Використання анестезії було добре відомо давньоіндійській медицині. Глибокі дослідження з анатомії, ембріології, травлення, обміну речовин, фізіології, етіології, генетики та імунітету також знайдені в багатьох древніх індійських текстах.</a:t>
            </a:r>
          </a:p>
          <a:p>
            <a:pPr>
              <a:buFont typeface="Arial"/>
              <a:buChar char="•"/>
            </a:pPr>
            <a:r>
              <a:rPr lang="uk-UA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Бойові мистецтва вперше були створені в Індії, а потім поширились на </a:t>
            </a:r>
            <a:r>
              <a:rPr lang="uk-UA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Азію буддійськими місіон</a:t>
            </a:r>
            <a:r>
              <a:rPr lang="uk-UA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ерами .</a:t>
            </a:r>
          </a:p>
          <a:p>
            <a:pPr>
              <a:buFont typeface="Arial"/>
              <a:buChar char="•"/>
            </a:pPr>
            <a:r>
              <a:rPr lang="uk-UA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Кумбха</a:t>
            </a:r>
            <a:r>
              <a:rPr lang="uk-UA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Мела (</a:t>
            </a:r>
            <a:r>
              <a:rPr lang="uk-UA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 Пі</a:t>
            </a:r>
            <a:r>
              <a:rPr lang="uk-UA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тчер Фестиваль) - величезне індуїстське релігійне свято, яке святкується в Індії кожні 12 років. У 2001 році 60 мільйонів чоловік взяли участь, побивши рекорд як найбільш великий збір населення в світі. </a:t>
            </a:r>
          </a:p>
          <a:p>
            <a:pPr>
              <a:buFont typeface="Arial"/>
              <a:buChar char="•"/>
            </a:pPr>
            <a:r>
              <a:rPr lang="uk-UA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Багато індійців вважають туалетний папір шкідливим і </a:t>
            </a:r>
            <a:r>
              <a:rPr lang="uk-UA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вважають, що </a:t>
            </a:r>
            <a:r>
              <a:rPr lang="uk-UA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замість нього краще використовувати ліву руку та бризки води  в потрібному напрямку. Адже, ліва рука вважається нечистою і ніколи не використовується для прийому їжі.</a:t>
            </a:r>
          </a:p>
          <a:p>
            <a:pPr>
              <a:buFont typeface="Arial"/>
              <a:buChar char="•"/>
            </a:pPr>
            <a:r>
              <a:rPr lang="uk-UA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Щоб уникнути забруднюючих елементів (вогонь, земля, вода, повітря), послідовники зороастризму в Індії не ховають своїх померлих, а замість цього залишають тіло в будівлях, що називаються "Вежі мовчання" для грифів. Після цього, як кістки вже майже чисті їх кидають в центральний колодязь.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0544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Word файли\Індія\Фотографії для презентації\6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2248"/>
            <a:ext cx="6701003" cy="50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92696"/>
            <a:ext cx="9285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І трохи подорожі по Індії…</a:t>
            </a:r>
            <a:endParaRPr lang="uk-UA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579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Word файли\Індія\Фотографії для презентації\(India) – Goa – Great place to go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Word файли\Індія\Фотографії для презентації\2d3d00fc2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6424"/>
            <a:ext cx="4680520" cy="30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Word файли\Індія\Фотографії для презентації\139e16f0d970e6b2616f07d405c48af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65" y="0"/>
            <a:ext cx="4055435" cy="382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Word файли\Індія\Фотографії для презентації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0" y="3816424"/>
            <a:ext cx="4463480" cy="304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98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Word файли\Індія\Фотографії для презентації\545dca932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Word файли\Індія\Фотографії для презентації\1333359877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4" y="2996952"/>
            <a:ext cx="5149846" cy="386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Word файли\Індія\Фотографії для презентації\marv-ross-indi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231"/>
            <a:ext cx="2440682" cy="37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Word файли\Індія\Фотографії для презентації\7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"/>
            <a:ext cx="9146297" cy="68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14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Word файли\Індія\Фотографії для презентації\061126_ancient_india_c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" y="0"/>
            <a:ext cx="91391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06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Word файли\Індія\Фотографії для презентації\fro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31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Word файли\Індія\Фотографії для презентації\Goa_Velha_Basilica_Bom_Jes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2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Word файли\Індія\Фотографії для презентації\ind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77" y="4382142"/>
            <a:ext cx="1476423" cy="21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00" y="188912"/>
            <a:ext cx="8229600" cy="6552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Республіка Індія</a:t>
            </a:r>
          </a:p>
          <a:p>
            <a:pPr marL="0" indent="0">
              <a:buNone/>
            </a:pP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— 3,2 </a:t>
            </a: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uk-UA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uk-UA" sz="2200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171 </a:t>
            </a:r>
            <a:r>
              <a:rPr lang="uk-UA" sz="22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осіб.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Столиця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— Делі. </a:t>
            </a:r>
          </a:p>
          <a:p>
            <a:pPr marL="0" indent="0">
              <a:buNone/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Адміністративний поділ.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Федеративна республіка, у складі якої 25 штатів і 7 союзних територій центрального підпорядкування.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Форма правління.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Республіка з федеральним державним устроєм.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Глава держави.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Президент, що обирається строком на 5 років.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Державна 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мова.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Хінді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(за офіційні вважаються ще 18 мов).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Релігія.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83% жителів країни сповідають індуїзм, інші — іслам, християнство, </a:t>
            </a: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сикхізм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Валюта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Індійська рупія = 100 </a:t>
            </a: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пайсам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07" y="3933056"/>
            <a:ext cx="3453873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5224" y="6156004"/>
            <a:ext cx="61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Делі</a:t>
            </a:r>
            <a:endParaRPr lang="uk-UA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" y="442257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7214" y="6165650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Прапор Індії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3288895" y="6488668"/>
            <a:ext cx="108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Герб Індії</a:t>
            </a:r>
            <a:endParaRPr lang="uk-UA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48" y="116151"/>
            <a:ext cx="158417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24" y="116151"/>
            <a:ext cx="158417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68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Word файли\Індія\Фотографії для презентації\india_02_nebesnoe.info_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"/>
            <a:ext cx="9144000" cy="68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Word файли\Індія\Фотографії для презентації\india_budda_mountains_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2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Word файли\Індія\Фотографії для презентації\india_foto_wallpapers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85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Word файли\Індія\Фотографії для презентації\India_ragastan_B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5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D:\Word файли\Індія\Фотографії для презентації\indi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Word файли\Індія\Фотографії для презентації\India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0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:\Word файли\Індія\Фотографії для презентації\Se_cathedral_g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35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Word файли\Індія\Фотографії для презентації\World_Asia_Jaisalmer___Rajasthan___India_008958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87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D:\Word файли\Індія\Фотографії для презентації\World_India_Castle_on_the_hill_022198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9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D:\Word файли\Індія\Фотографії для презентації\инд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48"/>
            <a:ext cx="9174464" cy="688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3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43400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60120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Розташування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Індія — держава на півдні Азії, яке простягнулось від піків Каракоруму на півночі до мису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Кумарі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на півдні, від пустель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Раджастана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на заході до Бенгалії на сході. На півдні, сході і заході країна омивається Аравійським,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Лаккадівським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і Бенгальським морями і Бенгальською затокою Індійського океану. Індія межує на заході і північному заході з Пакистаном, на півночі Гімалаї відокремлюють державу від Китаю і Бутану, на північному сході — від Непалу і на сході — від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Бангладешу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7219"/>
            <a:ext cx="2664296" cy="292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209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D:\Word файли\Індія\Фотографії для презентації\tours_excur.1320164902.1.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4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6" name="Picture 4" descr="D:\Word файли\Індія\Фотографії для презентації\india-352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0000"/>
                </a:solidFill>
              </a:rPr>
              <a:t>Д</a:t>
            </a:r>
            <a:r>
              <a:rPr lang="uk-UA" sz="4800" dirty="0" smtClean="0">
                <a:solidFill>
                  <a:srgbClr val="FFFF00"/>
                </a:solidFill>
              </a:rPr>
              <a:t>я</a:t>
            </a:r>
            <a:r>
              <a:rPr lang="uk-UA" sz="4800" dirty="0" smtClean="0">
                <a:solidFill>
                  <a:srgbClr val="FF0000"/>
                </a:solidFill>
              </a:rPr>
              <a:t>к</a:t>
            </a:r>
            <a:r>
              <a:rPr lang="uk-UA" sz="4800" dirty="0" smtClean="0">
                <a:solidFill>
                  <a:srgbClr val="FFFF00"/>
                </a:solidFill>
              </a:rPr>
              <a:t>у</a:t>
            </a:r>
            <a:r>
              <a:rPr lang="uk-UA" sz="4800" dirty="0" smtClean="0">
                <a:solidFill>
                  <a:srgbClr val="FF0000"/>
                </a:solidFill>
              </a:rPr>
              <a:t>ю </a:t>
            </a:r>
            <a:r>
              <a:rPr lang="uk-UA" sz="4800" dirty="0" smtClean="0">
                <a:solidFill>
                  <a:srgbClr val="FFFF00"/>
                </a:solidFill>
              </a:rPr>
              <a:t>з</a:t>
            </a:r>
            <a:r>
              <a:rPr lang="uk-UA" sz="4800" dirty="0" smtClean="0">
                <a:solidFill>
                  <a:srgbClr val="FF0000"/>
                </a:solidFill>
              </a:rPr>
              <a:t>а </a:t>
            </a:r>
            <a:r>
              <a:rPr lang="uk-UA" sz="4800" dirty="0" smtClean="0">
                <a:solidFill>
                  <a:srgbClr val="FFFF00"/>
                </a:solidFill>
              </a:rPr>
              <a:t>у</a:t>
            </a:r>
            <a:r>
              <a:rPr lang="uk-UA" sz="4800" dirty="0" smtClean="0">
                <a:solidFill>
                  <a:srgbClr val="FF0000"/>
                </a:solidFill>
              </a:rPr>
              <a:t>в</a:t>
            </a:r>
            <a:r>
              <a:rPr lang="uk-UA" sz="4800" dirty="0" smtClean="0">
                <a:solidFill>
                  <a:srgbClr val="FFFF00"/>
                </a:solidFill>
              </a:rPr>
              <a:t>а</a:t>
            </a:r>
            <a:r>
              <a:rPr lang="uk-UA" sz="4800" dirty="0" smtClean="0">
                <a:solidFill>
                  <a:srgbClr val="FF0000"/>
                </a:solidFill>
              </a:rPr>
              <a:t>г</a:t>
            </a:r>
            <a:r>
              <a:rPr lang="uk-UA" sz="4800" dirty="0" smtClean="0">
                <a:solidFill>
                  <a:srgbClr val="FFFF00"/>
                </a:solidFill>
              </a:rPr>
              <a:t>у</a:t>
            </a:r>
            <a:r>
              <a:rPr lang="uk-UA" sz="4800" dirty="0" smtClean="0">
                <a:solidFill>
                  <a:srgbClr val="FF0000"/>
                </a:solidFill>
              </a:rPr>
              <a:t>!</a:t>
            </a:r>
            <a:endParaRPr lang="uk-UA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9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065"/>
            <a:ext cx="8229600" cy="960120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Клімат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Територія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лежить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переважно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тропічному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субекваторіальному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поясах.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Клімат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мусонний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Середньодобові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температури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прохолодний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сезон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північних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рівнинах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перевищують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18°С.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опадів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цілому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значна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різниться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за сезонами року і за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територіями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Найбільше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випадає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вологий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сезон (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червень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вересень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 і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найменше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 жаркий і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посушливий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березень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червень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Індії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найвологіше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— плато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Шіллонг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тут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випадає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до 12 000 мм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опадів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6884"/>
            <a:ext cx="3888432" cy="2912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02024"/>
            <a:ext cx="3888432" cy="2611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5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Word файли\Індія\Фотографії для презентації\india-kera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6866"/>
            <a:ext cx="8229600" cy="960120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Флора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3672408" cy="60212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Індії налічується 21000 видів рослин. Чверть території країни займають ліси. Біля підніж Гімалаїв знаходяться заболочені </a:t>
            </a:r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джунглі, </a:t>
            </a:r>
            <a:r>
              <a:rPr lang="uk-UA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вище — мусонні </a:t>
            </a:r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ліси, </a:t>
            </a:r>
            <a:r>
              <a:rPr lang="uk-UA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гірські змішані і хвойні </a:t>
            </a:r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ліси, </a:t>
            </a:r>
            <a:r>
              <a:rPr lang="uk-UA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ще вище — гірські луги і степи. У передгір'ях східних Гімалаїв, в дельті Гангу і Брахмапутри, на схилах Західних </a:t>
            </a:r>
            <a:r>
              <a:rPr lang="uk-UA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Гат</a:t>
            </a:r>
            <a:r>
              <a:rPr lang="uk-UA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ростуть вічнозелені тропічні ліси, на прибережних низовинах — </a:t>
            </a:r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мангрові. </a:t>
            </a:r>
            <a:r>
              <a:rPr lang="uk-UA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Всюди поширені пальми — кокосові, </a:t>
            </a:r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фінікові, </a:t>
            </a:r>
            <a:r>
              <a:rPr lang="uk-UA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також бамбук.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65" y="0"/>
            <a:ext cx="3240360" cy="2427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357" y="2204864"/>
            <a:ext cx="3168352" cy="2385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948" y="4382447"/>
            <a:ext cx="2981165" cy="2475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49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60120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Фауна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347" y="1087911"/>
            <a:ext cx="4752528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Тваринний 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світ Індії також достатньо різноманітний і представлений 500 видами ссавців, 350 видами плазунів, 3000 видами птахів. Але деякі з них збереглися лише в </a:t>
            </a: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заповідниках. На 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території держави мешкає безліч </a:t>
            </a: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мавп, 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а також величезна кількість пальмових білок і летючих </a:t>
            </a:r>
            <a:r>
              <a:rPr lang="uk-UA" sz="2300" dirty="0" err="1" smtClean="0">
                <a:latin typeface="Times New Roman" pitchFamily="18" charset="0"/>
                <a:cs typeface="Times New Roman" pitchFamily="18" charset="0"/>
              </a:rPr>
              <a:t>лисиць.Тут</a:t>
            </a: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можна побачити рідкісну тварину — індійського дюгоня, який відноситься до морських корів і є єдиним травоїдним морським ссавцем.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514" y="3531882"/>
            <a:ext cx="3973177" cy="2976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514" y="908720"/>
            <a:ext cx="3973177" cy="2670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12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60120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Ресурси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12168"/>
            <a:ext cx="4464496" cy="51411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Країна має значні мінерально-сировинні ресурси. Так, виділяються  запаси залізної, марганцевої та хромітової руд, бокситів, цинку, титану. Світове значення мають ресурси слюди, графіту, бариту, берилію, урану та кам'яного вугілля.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776" y="1268760"/>
            <a:ext cx="3461788" cy="2295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D:\Word файли\Індія\Фотографії для презентації\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72" y="3789040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3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296"/>
            <a:ext cx="8229600" cy="960120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Господарство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" y="7968"/>
            <a:ext cx="5148066" cy="3709064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Для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Індії — країни стародавньої цивілізації — зараз характерні всі риси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слаборозвиненості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ст. в країні з'явилися сучасні підприємства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атомні й космічні дослідження тощо. Проте сотні мільйонів людей тут все ще зв'язані з допотопними формами праці, виробництва й капіталу, з архаїчними традиціями,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побутом.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Це стосується площі орних земель і зрошуваних територій, виробництва рису, пшениці, олійних, цукрової тростини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чаю, поголів'я великої рогатої худоби, довжини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залізниць.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Головне місце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продовжує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займати сільське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господарство.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Для Індії характерна слабка участь у міжнародному поділі праці і відстала структура товарообігу. В експорті головна роль належить текстильним виробам, товарам кустарно-ремісничого виробництва і продуктам сільського господарства. Експорт машин невеликий. 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95812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Word файли\Індія\Фотографії для презентації\indiy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6012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Культура Індії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84976" cy="5832648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Індійськ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життя нерозривно пов'язане з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релігією. Основна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релігія Індії - індуїзм, який сповідає близько 80% населення. Це найбільш масова і стародавня релігія в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Азії.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Індії більше 100 мільйонів мусульман, і вони утворюють найбільше мусульманське співтовариство в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світі.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Мусульманський вплив особливий сильно виявляється в сферах архітектури, мистецтва і кухні.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Тут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немає індійської мови як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такої, а англійська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тут широко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поширена,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хоча британці пішли з Індії майже 50 років тому. Вісімнадцять мов за конституцією мають офіційний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статус. У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Індії існують такі види мистецтва як: класичний індійський танець, храмова архітектура і скульптура, військова і міська архітектура </a:t>
            </a:r>
            <a:r>
              <a:rPr lang="uk-UA" sz="1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Мугхаль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мініатюрний живопис і </a:t>
            </a:r>
            <a:r>
              <a:rPr lang="uk-UA" sz="1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гіпнотизуюча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індійська музика. </a:t>
            </a:r>
            <a:b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Індійці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люблять кіно і індійська кіноіндустрія з центром в Бомбеї одна з найбільших у світі. Основна маса фільмів, що випускаються тут, це мелодрами, що мають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основі романтику, насильство і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музику. </a:t>
            </a:r>
          </a:p>
          <a:p>
            <a:pPr marL="0" indent="0">
              <a:buNone/>
            </a:pP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Всупереч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загальній думці, зовсім не всі індуси вегетаріанці. Хоча ви їх, звичайно ж, зустрінете скрізь, але строге вегетаріанство існує на півдні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країни і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співтоваристві </a:t>
            </a:r>
            <a:r>
              <a:rPr lang="uk-UA" sz="1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Гуджарат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Акцент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тут робиться більше на спеції, чим на перець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Чилі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а злаки і хліб тут популярніше, ніж рис. Н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айпоширенішою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приправою є </a:t>
            </a:r>
            <a:r>
              <a:rPr lang="uk-UA" sz="1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каррі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Крім того, для вегетаріанських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страв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 використовується посуд, і їдять жителі півдня тільки лівою рукою.</a:t>
            </a:r>
          </a:p>
        </p:txBody>
      </p:sp>
    </p:spTree>
    <p:extLst>
      <p:ext uri="{BB962C8B-B14F-4D97-AF65-F5344CB8AC3E}">
        <p14:creationId xmlns:p14="http://schemas.microsoft.com/office/powerpoint/2010/main" val="11514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C_RU-RU_MS_BrawnSimpl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New_Simple01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hueMod val="105000"/>
                <a:satMod val="250000"/>
              </a:schemeClr>
            </a:gs>
            <a:gs pos="100000">
              <a:schemeClr val="phClr">
                <a:tint val="95000"/>
                <a:shade val="100000"/>
                <a:satMod val="200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4000"/>
                <a:satMod val="20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path path="circle">
            <a:fillToRect l="40000" r="40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MSC_RU-RU_MS_BrawnSimple</Template>
  <TotalTime>249</TotalTime>
  <Words>629</Words>
  <Application>Microsoft Office PowerPoint</Application>
  <PresentationFormat>Экран (4:3)</PresentationFormat>
  <Paragraphs>38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MSC_RU-RU_MS_BrawnSimple</vt:lpstr>
      <vt:lpstr>Індія</vt:lpstr>
      <vt:lpstr>Презентация PowerPoint</vt:lpstr>
      <vt:lpstr>Розташування</vt:lpstr>
      <vt:lpstr>Клімат</vt:lpstr>
      <vt:lpstr>Флора</vt:lpstr>
      <vt:lpstr>Фауна</vt:lpstr>
      <vt:lpstr>Ресурси</vt:lpstr>
      <vt:lpstr>Господарство</vt:lpstr>
      <vt:lpstr>Культура Індії</vt:lpstr>
      <vt:lpstr>Цікаві факти про Індію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Індія</dc:title>
  <dc:creator>Настя</dc:creator>
  <cp:lastModifiedBy>Настя</cp:lastModifiedBy>
  <cp:revision>25</cp:revision>
  <dcterms:created xsi:type="dcterms:W3CDTF">2012-11-28T20:42:38Z</dcterms:created>
  <dcterms:modified xsi:type="dcterms:W3CDTF">2012-12-03T23:21:49Z</dcterms:modified>
</cp:coreProperties>
</file>