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8"/>
  </p:notesMasterIdLst>
  <p:sldIdLst>
    <p:sldId id="256" r:id="rId3"/>
    <p:sldId id="257" r:id="rId4"/>
    <p:sldId id="272" r:id="rId5"/>
    <p:sldId id="276" r:id="rId6"/>
    <p:sldId id="277" r:id="rId7"/>
    <p:sldId id="278" r:id="rId8"/>
    <p:sldId id="269" r:id="rId9"/>
    <p:sldId id="26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75" r:id="rId19"/>
    <p:sldId id="274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B22"/>
    <a:srgbClr val="FF66FF"/>
    <a:srgbClr val="757A3A"/>
    <a:srgbClr val="1A9667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9E3E5-2389-4114-9523-95E29966FBA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87767-BD6B-445E-A09D-86A67264B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7767-BD6B-445E-A09D-86A67264BE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7767-BD6B-445E-A09D-86A67264BE4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41460-4520-49C0-9666-1F8A079338D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4CAD-E03A-4B0B-880F-0D0DC66D4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Sample%20Music\&#1056;&#1086;&#1089;&#1083;&#1080;&#1085;&#1085;&#1080;&#1081;%20&#1089;&#1074;&#1110;&#1090;256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62.wa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63.wa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64.wa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65.wa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66.wa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67.wa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57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69.wav" TargetMode="External"/><Relationship Id="rId6" Type="http://schemas.openxmlformats.org/officeDocument/2006/relationships/image" Target="../media/image13.png"/><Relationship Id="rId5" Type="http://schemas.openxmlformats.org/officeDocument/2006/relationships/image" Target="http://i1.imageban.ru/out/2010/12/07/fbcfaa20b46068a9c4cef3f9d02bce4a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68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mple%20Music\&#1056;&#1086;&#1089;&#1083;&#1080;&#1085;&#1085;&#1080;&#1081;%20&#1089;&#1074;&#1110;&#1090;261.wa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Интересные факты об Украине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6286544" cy="3000396"/>
          </a:xfrm>
        </p:spPr>
        <p:txBody>
          <a:bodyPr>
            <a:normAutofit/>
          </a:bodyPr>
          <a:lstStyle/>
          <a:p>
            <a:pPr algn="just"/>
            <a:r>
              <a:rPr lang="uk-UA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Рослинний світ</a:t>
            </a:r>
            <a:br>
              <a:rPr lang="uk-UA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uk-UA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     України  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4714876" y="4143380"/>
            <a:ext cx="4214842" cy="2428892"/>
          </a:xfr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0070C0"/>
                </a:solidFill>
              </a:rPr>
              <a:t>Презентація       8-Б класу</a:t>
            </a:r>
          </a:p>
        </p:txBody>
      </p:sp>
      <p:pic>
        <p:nvPicPr>
          <p:cNvPr id="5" name="Рослинний світ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R4uwiV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240px-Klu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3917950" cy="4751388"/>
          </a:xfrm>
          <a:prstGeom prst="rect">
            <a:avLst/>
          </a:prstGeom>
          <a:noFill/>
        </p:spPr>
      </p:pic>
      <p:sp>
        <p:nvSpPr>
          <p:cNvPr id="4" name="Блок-схема: документ 3"/>
          <p:cNvSpPr/>
          <p:nvPr/>
        </p:nvSpPr>
        <p:spPr bwMode="auto">
          <a:xfrm>
            <a:off x="306387" y="317500"/>
            <a:ext cx="4267200" cy="5078412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Чисельність скорочується через вирубування лісів, господарську діяльність людини, збирання на букети і викопування рослин, витоптування худобою.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Треба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ятати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зацвітає ця чарівна орхідея лише на 16-17-й рік, і як буває прикро, коли її квітку зриває байдужа рука.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Охороняється в природних заповідниках: Кримському і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Медобори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Шацькому та Карпатському національних природних парках, у заказнику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Совий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Яр. Вирощується у Національному ботанічному саду.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ослинний світ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32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R4uwiV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187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 bwMode="auto">
          <a:xfrm>
            <a:off x="522287" y="386372"/>
            <a:ext cx="3276600" cy="4525352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Горицвіт – важлива лікарська рослина, чудова декоративна рослина і гарний медонос. Поновлюється дуже поволі. З насіння розвивається протягом десяти і більше років!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Потреба у сировині цієї лікарської рослини величезна, а природні запаси її, внаслідок надмірної заготівлі, значно зменшилися. Тому горицвіт розводять на спеціальних плантаціях.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goricvi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3468688" cy="5256212"/>
          </a:xfrm>
          <a:prstGeom prst="rect">
            <a:avLst/>
          </a:prstGeom>
          <a:noFill/>
        </p:spPr>
      </p:pic>
      <p:pic>
        <p:nvPicPr>
          <p:cNvPr id="6" name="Рослинний світ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22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R4uwiV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сохраненные данные 2"/>
          <p:cNvSpPr/>
          <p:nvPr/>
        </p:nvSpPr>
        <p:spPr bwMode="auto">
          <a:xfrm>
            <a:off x="214282" y="714356"/>
            <a:ext cx="4267200" cy="4114801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Чисельність вовчих ягід пахучих скорочується через надмірну кількість відпочиваючих, вирубування лісів, зривання на букети для продажу.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Ця рослина охороняється в Русько-Полянському заказнику (Черкаська обл.) та на деяких інших територіях природно-заповідного фонду. Вирощується в ботанічних садах.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20713"/>
            <a:ext cx="4216400" cy="4271962"/>
          </a:xfrm>
          <a:prstGeom prst="rect">
            <a:avLst/>
          </a:prstGeom>
          <a:noFill/>
        </p:spPr>
      </p:pic>
      <p:pic>
        <p:nvPicPr>
          <p:cNvPr id="5" name="Рослинний світ26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33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R4uwiV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b534ecec363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401955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258762" y="588962"/>
            <a:ext cx="4419600" cy="3505200"/>
          </a:xfrm>
          <a:prstGeom prst="snip2DiagRect">
            <a:avLst/>
          </a:prstGeom>
          <a:solidFill>
            <a:srgbClr val="F06510"/>
          </a:solidFill>
          <a:ln w="28575" cap="flat" cmpd="sng" algn="ctr">
            <a:solidFill>
              <a:srgbClr val="830B5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/>
              <a:t>Занесено до </a:t>
            </a:r>
            <a:r>
              <a:rPr lang="ru-RU" b="1" dirty="0" err="1"/>
              <a:t>Червоної</a:t>
            </a:r>
            <a:r>
              <a:rPr lang="ru-RU" b="1" dirty="0"/>
              <a:t> книги </a:t>
            </a:r>
            <a:r>
              <a:rPr lang="ru-RU" b="1" dirty="0" err="1"/>
              <a:t>Української</a:t>
            </a:r>
            <a:r>
              <a:rPr lang="ru-RU" b="1" dirty="0"/>
              <a:t> РСР (1980). </a:t>
            </a:r>
            <a:r>
              <a:rPr lang="ru-RU" b="1" dirty="0" err="1"/>
              <a:t>Охороняється</a:t>
            </a:r>
            <a:r>
              <a:rPr lang="ru-RU" b="1" dirty="0"/>
              <a:t> у заказниках </a:t>
            </a:r>
            <a:r>
              <a:rPr lang="ru-RU" b="1" dirty="0" err="1"/>
              <a:t>загальнодержавного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uk-UA" b="1" dirty="0"/>
              <a:t>.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вивчити</a:t>
            </a:r>
            <a:r>
              <a:rPr lang="ru-RU" dirty="0"/>
              <a:t> стан </a:t>
            </a:r>
            <a:r>
              <a:rPr lang="ru-RU" dirty="0" err="1"/>
              <a:t>популяцій</a:t>
            </a:r>
            <a:r>
              <a:rPr lang="ru-RU" dirty="0"/>
              <a:t>, </a:t>
            </a:r>
            <a:r>
              <a:rPr lang="ru-RU" dirty="0" err="1"/>
              <a:t>створити</a:t>
            </a:r>
            <a:r>
              <a:rPr lang="ru-RU" dirty="0"/>
              <a:t> заказники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та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 виду у </a:t>
            </a:r>
            <a:r>
              <a:rPr lang="ru-RU" dirty="0" err="1"/>
              <a:t>ботанічних</a:t>
            </a:r>
            <a:r>
              <a:rPr lang="ru-RU" dirty="0"/>
              <a:t> садах.</a:t>
            </a:r>
          </a:p>
        </p:txBody>
      </p:sp>
      <p:pic>
        <p:nvPicPr>
          <p:cNvPr id="5" name="Рослинний світ26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3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R4uwiV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документ 1"/>
          <p:cNvSpPr>
            <a:spLocks noChangeArrowheads="1"/>
          </p:cNvSpPr>
          <p:nvPr/>
        </p:nvSpPr>
        <p:spPr bwMode="auto">
          <a:xfrm>
            <a:off x="571472" y="357166"/>
            <a:ext cx="3185520" cy="4401213"/>
          </a:xfrm>
          <a:prstGeom prst="flowChartDocument">
            <a:avLst/>
          </a:prstGeom>
          <a:solidFill>
            <a:srgbClr val="00B8FF"/>
          </a:solidFill>
          <a:ln w="28575" algn="ctr">
            <a:solidFill>
              <a:srgbClr val="FFFF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err="1"/>
              <a:t>Багаторічна</a:t>
            </a:r>
            <a:r>
              <a:rPr lang="ru-RU" dirty="0"/>
              <a:t> </a:t>
            </a:r>
            <a:r>
              <a:rPr lang="ru-RU" dirty="0" err="1"/>
              <a:t>трав`яниста</a:t>
            </a:r>
            <a:r>
              <a:rPr lang="ru-RU" dirty="0"/>
              <a:t> </a:t>
            </a:r>
            <a:r>
              <a:rPr lang="ru-RU" dirty="0" err="1"/>
              <a:t>рослина</a:t>
            </a:r>
            <a:r>
              <a:rPr lang="ru-RU" dirty="0"/>
              <a:t> </a:t>
            </a:r>
            <a:r>
              <a:rPr lang="ru-RU" dirty="0" err="1"/>
              <a:t>заввишки</a:t>
            </a:r>
            <a:r>
              <a:rPr lang="ru-RU" dirty="0"/>
              <a:t> 40-70 см,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бульбовидним</a:t>
            </a:r>
            <a:r>
              <a:rPr lang="ru-RU" dirty="0"/>
              <a:t> </a:t>
            </a:r>
            <a:r>
              <a:rPr lang="ru-RU" dirty="0" err="1"/>
              <a:t>коренем</a:t>
            </a:r>
            <a:r>
              <a:rPr lang="ru-RU" dirty="0"/>
              <a:t>. Занесено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Української</a:t>
            </a:r>
            <a:r>
              <a:rPr lang="ru-RU" dirty="0"/>
              <a:t> РСР (1980). </a:t>
            </a:r>
            <a:r>
              <a:rPr lang="ru-RU" dirty="0" err="1"/>
              <a:t>Охороняється</a:t>
            </a:r>
            <a:endParaRPr lang="ru-RU" dirty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/>
              <a:t> у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заповідниках</a:t>
            </a:r>
            <a:r>
              <a:rPr lang="ru-RU" dirty="0"/>
              <a:t> . </a:t>
            </a:r>
            <a:r>
              <a:rPr lang="ru-RU" dirty="0" err="1"/>
              <a:t>Вирощують</a:t>
            </a:r>
            <a:r>
              <a:rPr lang="ru-RU" dirty="0"/>
              <a:t> у </a:t>
            </a:r>
            <a:r>
              <a:rPr lang="ru-RU" dirty="0" err="1"/>
              <a:t>ботанічних</a:t>
            </a:r>
            <a:r>
              <a:rPr lang="ru-RU" dirty="0"/>
              <a:t> садах.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. Росте </a:t>
            </a:r>
            <a:r>
              <a:rPr lang="ru-RU" dirty="0" err="1"/>
              <a:t>поодинці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невеликими </a:t>
            </a:r>
            <a:r>
              <a:rPr lang="ru-RU" dirty="0" err="1"/>
              <a:t>групами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</a:t>
            </a:r>
          </a:p>
        </p:txBody>
      </p:sp>
      <p:pic>
        <p:nvPicPr>
          <p:cNvPr id="4" name="Picture 8" descr="Ribyan_clip_image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33375"/>
            <a:ext cx="39592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ослинний світ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69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R4uwiV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galanthus-nival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052513"/>
            <a:ext cx="44640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285720" y="285728"/>
            <a:ext cx="3810000" cy="5029201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/>
          <a:lstStyle/>
          <a:p>
            <a:r>
              <a:rPr lang="uk-UA" sz="1600" dirty="0"/>
              <a:t>Підсніжник білосніжний – найбільш поширений в Україні вид роду Підсніжник.</a:t>
            </a:r>
            <a:r>
              <a:rPr lang="ru-RU" sz="1600" dirty="0"/>
              <a:t> </a:t>
            </a:r>
            <a:r>
              <a:rPr lang="uk-UA" sz="1600" dirty="0"/>
              <a:t>Основними причинами зменшення чисельності виду є масове зривання на букети, викопування цибулин, рекреаційне навантаження. ІІ категорія охорони у Червоній книзі України. </a:t>
            </a:r>
          </a:p>
          <a:p>
            <a:r>
              <a:rPr lang="uk-UA" sz="1600" dirty="0"/>
              <a:t>Бережіть природу України! Не знищуйте даремно її красу і неповторність! Світ такий чарівний і загадковий. Залиште його таким для майбутніх поколінь.</a:t>
            </a:r>
            <a:endParaRPr lang="ru-RU" sz="1600" dirty="0"/>
          </a:p>
        </p:txBody>
      </p:sp>
      <p:pic>
        <p:nvPicPr>
          <p:cNvPr id="5" name="Рослинний світ26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89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s622824.vk.me/v622824844/7e4a/kAxvaPJrS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81439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cs typeface="Aharoni" pitchFamily="2" charset="-79"/>
              </a:rPr>
              <a:t>Топ 8 </a:t>
            </a:r>
            <a:r>
              <a:rPr lang="ru-RU" sz="8000" b="1" i="1" dirty="0" err="1" smtClean="0">
                <a:solidFill>
                  <a:srgbClr val="FFFF00"/>
                </a:solidFill>
                <a:cs typeface="Aharoni" pitchFamily="2" charset="-79"/>
              </a:rPr>
              <a:t>найкрасивіших</a:t>
            </a:r>
            <a:r>
              <a:rPr lang="ru-RU" sz="8000" b="1" i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8000" b="1" i="1" dirty="0" err="1" smtClean="0">
                <a:solidFill>
                  <a:srgbClr val="FFFF00"/>
                </a:solidFill>
                <a:cs typeface="Aharoni" pitchFamily="2" charset="-79"/>
              </a:rPr>
              <a:t>квітів</a:t>
            </a:r>
            <a:r>
              <a:rPr lang="ru-RU" sz="8000" b="1" i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8000" b="1" i="1" dirty="0" err="1" smtClean="0">
                <a:solidFill>
                  <a:srgbClr val="FFFF00"/>
                </a:solidFill>
                <a:cs typeface="Aharoni" pitchFamily="2" charset="-79"/>
              </a:rPr>
              <a:t>України</a:t>
            </a:r>
            <a:endParaRPr lang="ru-RU" sz="8000" b="1" i="1" dirty="0">
              <a:solidFill>
                <a:srgbClr val="FFFF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advTm="419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8/80/%D0%A7%D1%91%D1%80%D0%BD%D1%8B%D0%B9_%D0%BA%D1%80%D0%B5%D1%81%D1%82.png/594px-%D0%A7%D1%91%D1%80%D0%BD%D1%8B%D0%B9_%D0%BA%D1%80%D0%B5%D1%81%D1%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деревья, сад, цветы, растения, цветут, яркие, цвета, акце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71934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500306"/>
            <a:ext cx="29675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500" b="1" dirty="0" smtClean="0"/>
              <a:t>Магнолия </a:t>
            </a:r>
            <a:r>
              <a:rPr lang="ru-RU" sz="2500" b="1" dirty="0" err="1" smtClean="0"/>
              <a:t>Суланжа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8131" name="Picture 3" descr="C:\Users\Asus M4ALX\Desktop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213" y="0"/>
            <a:ext cx="4014787" cy="29384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2357430"/>
            <a:ext cx="16125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/>
              <a:t>Глоксиния</a:t>
            </a:r>
            <a:endParaRPr lang="ru-RU" sz="2500" b="1" dirty="0"/>
          </a:p>
        </p:txBody>
      </p:sp>
      <p:pic>
        <p:nvPicPr>
          <p:cNvPr id="48133" name="Picture 5" descr="Гарде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929066"/>
            <a:ext cx="4000496" cy="292893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57818" y="5929330"/>
            <a:ext cx="17145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Гардения</a:t>
            </a:r>
            <a:endParaRPr lang="ru-RU" sz="2500" b="1" dirty="0"/>
          </a:p>
        </p:txBody>
      </p:sp>
      <p:pic>
        <p:nvPicPr>
          <p:cNvPr id="48136" name="Picture 8" descr="C:\Users\Asus M4ALX\Desktop\Рисунок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57650"/>
            <a:ext cx="4090987" cy="28003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3108" y="6143644"/>
            <a:ext cx="16209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dirty="0" smtClean="0"/>
              <a:t>О</a:t>
            </a:r>
            <a:r>
              <a:rPr lang="uk-UA" sz="2500" b="1" dirty="0" smtClean="0"/>
              <a:t>рхідея</a:t>
            </a:r>
            <a:endParaRPr lang="ru-RU" sz="2500" b="1" dirty="0"/>
          </a:p>
        </p:txBody>
      </p:sp>
    </p:spTree>
  </p:cSld>
  <p:clrMapOvr>
    <a:masterClrMapping/>
  </p:clrMapOvr>
  <p:transition advTm="61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thumb/8/80/%D0%A7%D1%91%D1%80%D0%BD%D1%8B%D0%B9_%D0%BA%D1%80%D0%B5%D1%81%D1%82.png/594px-%D0%A7%D1%91%D1%80%D0%BD%D1%8B%D0%B9_%D0%BA%D1%80%D0%B5%D1%81%D1%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7" name="Picture 3" descr="C:\Users\Asus M4ALX\Desktop\P101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9810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6000768"/>
            <a:ext cx="22890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cs typeface="Aharoni" pitchFamily="2" charset="-79"/>
              </a:rPr>
              <a:t>й</a:t>
            </a:r>
            <a:endParaRPr lang="ru-RU" sz="2000" b="1" dirty="0" smtClean="0">
              <a:cs typeface="Aharoni" pitchFamily="2" charset="-79"/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7111" name="Picture 7" descr="C:\Users\Asus M4ALX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86213"/>
            <a:ext cx="4000496" cy="28717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6072206"/>
            <a:ext cx="3104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Церцис</a:t>
            </a:r>
            <a:r>
              <a:rPr lang="ru-RU" sz="2800" b="1" dirty="0" smtClean="0"/>
              <a:t> китайский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2143108" y="2285992"/>
            <a:ext cx="16907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Настурция</a:t>
            </a:r>
            <a:endParaRPr lang="ru-RU" sz="2500" b="1" dirty="0"/>
          </a:p>
        </p:txBody>
      </p:sp>
      <p:pic>
        <p:nvPicPr>
          <p:cNvPr id="2050" name="Picture 2" descr="http://pti.kiev.ua/uploads/posts/2010-04/1271434727_barvin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0"/>
            <a:ext cx="3857620" cy="29289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86380" y="2285992"/>
            <a:ext cx="14318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500" dirty="0" smtClean="0"/>
              <a:t>Б</a:t>
            </a:r>
            <a:r>
              <a:rPr lang="uk-UA" sz="2500" b="1" dirty="0" smtClean="0"/>
              <a:t>арвінок</a:t>
            </a:r>
            <a:endParaRPr lang="ru-RU" b="1" dirty="0"/>
          </a:p>
        </p:txBody>
      </p:sp>
      <p:pic>
        <p:nvPicPr>
          <p:cNvPr id="2052" name="Picture 4" descr="http://supersadovod.ru/wp-content/uploads/2013/03/Rastenie-medonos-shafran-krok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929042"/>
            <a:ext cx="3857620" cy="29289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643570" y="6143644"/>
            <a:ext cx="13516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500" b="1" u="sng" dirty="0" smtClean="0"/>
              <a:t>Шафран</a:t>
            </a:r>
            <a:endParaRPr lang="ru-RU" b="1" dirty="0"/>
          </a:p>
        </p:txBody>
      </p:sp>
    </p:spTree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www.krasivyeoboi.com/save.php?id=1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dirty="0" smtClean="0">
                <a:solidFill>
                  <a:srgbClr val="000B22"/>
                </a:solidFill>
              </a:rPr>
              <a:t>Лікарські рослини України</a:t>
            </a:r>
            <a:endParaRPr lang="ru-RU" dirty="0">
              <a:solidFill>
                <a:srgbClr val="000B2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28802"/>
            <a:ext cx="4643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err="1" smtClean="0">
                <a:solidFill>
                  <a:srgbClr val="000B22"/>
                </a:solidFill>
              </a:rPr>
              <a:t>Лікарські</a:t>
            </a:r>
            <a:r>
              <a:rPr lang="ru-RU" sz="2500" b="1" dirty="0" smtClean="0">
                <a:solidFill>
                  <a:srgbClr val="000B22"/>
                </a:solidFill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</a:rPr>
              <a:t>рослини</a:t>
            </a:r>
            <a:r>
              <a:rPr lang="ru-RU" sz="2500" b="1" dirty="0" smtClean="0">
                <a:solidFill>
                  <a:srgbClr val="000B22"/>
                </a:solidFill>
              </a:rPr>
              <a:t> - </a:t>
            </a:r>
            <a:r>
              <a:rPr lang="ru-RU" sz="2500" b="1" dirty="0" err="1" smtClean="0">
                <a:solidFill>
                  <a:srgbClr val="000B22"/>
                </a:solidFill>
              </a:rPr>
              <a:t>найбільше</a:t>
            </a:r>
            <a:r>
              <a:rPr lang="ru-RU" sz="2500" b="1" dirty="0" smtClean="0">
                <a:solidFill>
                  <a:srgbClr val="000B22"/>
                </a:solidFill>
              </a:rPr>
              <a:t> диво </a:t>
            </a:r>
            <a:r>
              <a:rPr lang="ru-RU" sz="2500" b="1" dirty="0" err="1" smtClean="0">
                <a:solidFill>
                  <a:srgbClr val="000B22"/>
                </a:solidFill>
              </a:rPr>
              <a:t>природи</a:t>
            </a:r>
            <a:r>
              <a:rPr lang="ru-RU" sz="2500" dirty="0" smtClean="0">
                <a:solidFill>
                  <a:srgbClr val="000B22"/>
                </a:solidFill>
              </a:rPr>
              <a:t>, царство </a:t>
            </a:r>
            <a:r>
              <a:rPr lang="ru-RU" sz="2500" dirty="0" err="1" smtClean="0">
                <a:solidFill>
                  <a:srgbClr val="000B22"/>
                </a:solidFill>
              </a:rPr>
              <a:t>краси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і</a:t>
            </a:r>
            <a:r>
              <a:rPr lang="ru-RU" sz="2500" dirty="0" smtClean="0">
                <a:solidFill>
                  <a:srgbClr val="000B22"/>
                </a:solidFill>
              </a:rPr>
              <a:t> наше </a:t>
            </a:r>
            <a:r>
              <a:rPr lang="ru-RU" sz="2500" dirty="0" err="1" smtClean="0">
                <a:solidFill>
                  <a:srgbClr val="000B22"/>
                </a:solidFill>
              </a:rPr>
              <a:t>цілюще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багатство</a:t>
            </a:r>
            <a:r>
              <a:rPr lang="ru-RU" sz="2500" dirty="0" smtClean="0">
                <a:solidFill>
                  <a:srgbClr val="000B22"/>
                </a:solidFill>
              </a:rPr>
              <a:t>.  З </a:t>
            </a:r>
            <a:r>
              <a:rPr lang="ru-RU" sz="2500" dirty="0" err="1" smtClean="0">
                <a:solidFill>
                  <a:srgbClr val="000B22"/>
                </a:solidFill>
              </a:rPr>
              <a:t>незапам'ятних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часів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людина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використовувала</a:t>
            </a:r>
            <a:r>
              <a:rPr lang="ru-RU" sz="2500" dirty="0" smtClean="0">
                <a:solidFill>
                  <a:srgbClr val="000B22"/>
                </a:solidFill>
              </a:rPr>
              <a:t> </a:t>
            </a:r>
            <a:r>
              <a:rPr lang="ru-RU" sz="2500" b="1" dirty="0" err="1" smtClean="0">
                <a:solidFill>
                  <a:srgbClr val="000B22"/>
                </a:solidFill>
              </a:rPr>
              <a:t>лікарські</a:t>
            </a:r>
            <a:r>
              <a:rPr lang="ru-RU" sz="2500" b="1" dirty="0" smtClean="0">
                <a:solidFill>
                  <a:srgbClr val="000B22"/>
                </a:solidFill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</a:rPr>
              <a:t>рослини</a:t>
            </a:r>
            <a:r>
              <a:rPr lang="ru-RU" sz="2500" b="1" dirty="0" smtClean="0">
                <a:solidFill>
                  <a:srgbClr val="000B22"/>
                </a:solidFill>
              </a:rPr>
              <a:t> в </a:t>
            </a:r>
            <a:r>
              <a:rPr lang="ru-RU" sz="2500" b="1" dirty="0" err="1" smtClean="0">
                <a:solidFill>
                  <a:srgbClr val="000B22"/>
                </a:solidFill>
              </a:rPr>
              <a:t>народній</a:t>
            </a:r>
            <a:r>
              <a:rPr lang="ru-RU" sz="2500" b="1" dirty="0" smtClean="0">
                <a:solidFill>
                  <a:srgbClr val="000B22"/>
                </a:solidFill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</a:rPr>
              <a:t>медицині</a:t>
            </a:r>
            <a:r>
              <a:rPr lang="ru-RU" sz="2500" dirty="0" smtClean="0">
                <a:solidFill>
                  <a:srgbClr val="000B22"/>
                </a:solidFill>
              </a:rPr>
              <a:t> для </a:t>
            </a:r>
            <a:r>
              <a:rPr lang="ru-RU" sz="2500" dirty="0" err="1" smtClean="0">
                <a:solidFill>
                  <a:srgbClr val="000B22"/>
                </a:solidFill>
              </a:rPr>
              <a:t>лікування</a:t>
            </a:r>
            <a:r>
              <a:rPr lang="ru-RU" sz="2500" dirty="0" smtClean="0">
                <a:solidFill>
                  <a:srgbClr val="000B22"/>
                </a:solidFill>
              </a:rPr>
              <a:t> самих </a:t>
            </a:r>
            <a:r>
              <a:rPr lang="ru-RU" sz="2500" dirty="0" err="1" smtClean="0">
                <a:solidFill>
                  <a:srgbClr val="000B22"/>
                </a:solidFill>
              </a:rPr>
              <a:t>різних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захворювань</a:t>
            </a:r>
            <a:r>
              <a:rPr lang="ru-RU" sz="2500" dirty="0" smtClean="0">
                <a:solidFill>
                  <a:srgbClr val="000B22"/>
                </a:solidFill>
              </a:rPr>
              <a:t>.</a:t>
            </a:r>
            <a:endParaRPr lang="ru-RU" sz="2500" dirty="0">
              <a:solidFill>
                <a:srgbClr val="000B22"/>
              </a:solidFill>
            </a:endParaRPr>
          </a:p>
        </p:txBody>
      </p:sp>
      <p:pic>
        <p:nvPicPr>
          <p:cNvPr id="51224" name="Picture 24" descr="http://2.bp.blogspot.com/-aWINeEyqbc0/UWcOxuslLMI/AAAAAAAAAME/VOOdxoRmUbE/s1600/61b14059b9581abc3e80c2ae376e7bff_600x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8244">
            <a:off x="4882973" y="4400566"/>
            <a:ext cx="2806596" cy="2104947"/>
          </a:xfrm>
          <a:prstGeom prst="rect">
            <a:avLst/>
          </a:prstGeom>
          <a:noFill/>
        </p:spPr>
      </p:pic>
      <p:pic>
        <p:nvPicPr>
          <p:cNvPr id="51220" name="Picture 20" descr="http://900igr.net/datai/tsvet-i-forma/TSveta-sinij.files/0012-011-Fial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1616">
            <a:off x="5912850" y="1441175"/>
            <a:ext cx="2892023" cy="2714644"/>
          </a:xfrm>
          <a:prstGeom prst="rect">
            <a:avLst/>
          </a:prstGeom>
          <a:noFill/>
        </p:spPr>
      </p:pic>
    </p:spTree>
  </p:cSld>
  <p:clrMapOvr>
    <a:masterClrMapping/>
  </p:clrMapOvr>
  <p:transition advTm="1979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.log-in.ru/i/magikkvadra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://www.fotokonkurs.ru/uploads/photos/contests/2010/11/11/1/8114fbc54a9b73423575501c746dacb1/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714356"/>
            <a:ext cx="7105432" cy="55007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928670"/>
            <a:ext cx="7143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000B22"/>
                </a:solidFill>
                <a:latin typeface="Arial Black" pitchFamily="34" charset="0"/>
              </a:rPr>
              <a:t>Загальна</a:t>
            </a:r>
            <a:r>
              <a:rPr lang="en-US" sz="3600" b="1" i="1" dirty="0" smtClean="0">
                <a:solidFill>
                  <a:srgbClr val="000B22"/>
                </a:solidFill>
                <a:latin typeface="Arial Black" pitchFamily="34" charset="0"/>
              </a:rPr>
              <a:t> </a:t>
            </a:r>
            <a:r>
              <a:rPr lang="uk-UA" sz="3600" b="1" i="1" dirty="0" smtClean="0">
                <a:solidFill>
                  <a:srgbClr val="000B22"/>
                </a:solidFill>
                <a:latin typeface="Arial Black" pitchFamily="34" charset="0"/>
              </a:rPr>
              <a:t>характеристика</a:t>
            </a:r>
          </a:p>
          <a:p>
            <a:r>
              <a:rPr lang="uk-UA" sz="3600" b="1" i="1" dirty="0" smtClean="0">
                <a:solidFill>
                  <a:srgbClr val="000B22"/>
                </a:solidFill>
                <a:latin typeface="Arial Black" pitchFamily="34" charset="0"/>
              </a:rPr>
              <a:t>   рослинності України</a:t>
            </a:r>
          </a:p>
          <a:p>
            <a:endParaRPr lang="uk-UA" sz="3600" b="1" i="1" dirty="0" smtClean="0">
              <a:solidFill>
                <a:srgbClr val="000B22"/>
              </a:solidFill>
              <a:latin typeface="Arial Black" pitchFamily="34" charset="0"/>
            </a:endParaRPr>
          </a:p>
          <a:p>
            <a:r>
              <a:rPr lang="uk-UA" sz="3600" b="1" i="1" dirty="0" smtClean="0">
                <a:solidFill>
                  <a:srgbClr val="000B22"/>
                </a:solidFill>
                <a:latin typeface="Arial Black" pitchFamily="34" charset="0"/>
              </a:rPr>
              <a:t>    </a:t>
            </a:r>
          </a:p>
          <a:p>
            <a:endParaRPr lang="uk-UA" sz="3600" b="1" i="1" dirty="0" smtClean="0">
              <a:solidFill>
                <a:srgbClr val="000B22"/>
              </a:solidFill>
              <a:latin typeface="Arial Black" pitchFamily="34" charset="0"/>
            </a:endParaRPr>
          </a:p>
          <a:p>
            <a:endParaRPr lang="uk-UA" sz="3600" b="1" i="1" dirty="0" smtClean="0">
              <a:solidFill>
                <a:srgbClr val="000B22"/>
              </a:solidFill>
              <a:latin typeface="Arial Black" pitchFamily="34" charset="0"/>
            </a:endParaRPr>
          </a:p>
          <a:p>
            <a:endParaRPr lang="uk-UA" sz="3600" b="1" i="1" dirty="0" smtClean="0">
              <a:solidFill>
                <a:srgbClr val="000B22"/>
              </a:solidFill>
              <a:latin typeface="Arial Black" pitchFamily="34" charset="0"/>
            </a:endParaRPr>
          </a:p>
          <a:p>
            <a:endParaRPr lang="uk-UA" sz="3600" b="1" i="1" dirty="0" smtClean="0">
              <a:solidFill>
                <a:srgbClr val="000B22"/>
              </a:solidFill>
              <a:latin typeface="Arial Black" pitchFamily="34" charset="0"/>
            </a:endParaRPr>
          </a:p>
          <a:p>
            <a:endParaRPr lang="uk-UA" sz="3600" b="1" i="1" dirty="0" smtClean="0">
              <a:solidFill>
                <a:srgbClr val="000B22"/>
              </a:solidFill>
              <a:latin typeface="Arial Black" pitchFamily="34" charset="0"/>
            </a:endParaRPr>
          </a:p>
          <a:p>
            <a:endParaRPr lang="uk-UA" sz="3600" b="1" i="1" dirty="0" smtClean="0">
              <a:solidFill>
                <a:srgbClr val="000B22"/>
              </a:solidFill>
              <a:latin typeface="Arial Black" pitchFamily="34" charset="0"/>
            </a:endParaRPr>
          </a:p>
          <a:p>
            <a:endParaRPr lang="en-US" sz="3600" b="1" i="1" dirty="0" smtClean="0">
              <a:solidFill>
                <a:srgbClr val="000B22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285992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B22"/>
                </a:solidFill>
              </a:rPr>
              <a:t>Рослинний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світ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України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багатий</a:t>
            </a:r>
            <a:r>
              <a:rPr lang="ru-RU" sz="2400" dirty="0" smtClean="0">
                <a:solidFill>
                  <a:srgbClr val="000B22"/>
                </a:solidFill>
              </a:rPr>
              <a:t> та </a:t>
            </a:r>
            <a:r>
              <a:rPr lang="ru-RU" sz="2400" dirty="0" err="1" smtClean="0">
                <a:solidFill>
                  <a:srgbClr val="000B22"/>
                </a:solidFill>
              </a:rPr>
              <a:t>різноманітний</a:t>
            </a:r>
            <a:r>
              <a:rPr lang="ru-RU" sz="2400" dirty="0" smtClean="0">
                <a:solidFill>
                  <a:srgbClr val="000B22"/>
                </a:solidFill>
              </a:rPr>
              <a:t>; </a:t>
            </a:r>
            <a:r>
              <a:rPr lang="ru-RU" sz="2400" dirty="0" err="1" smtClean="0">
                <a:solidFill>
                  <a:srgbClr val="000B22"/>
                </a:solidFill>
              </a:rPr>
              <a:t>характеризується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певним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флористичним</a:t>
            </a:r>
            <a:r>
              <a:rPr lang="ru-RU" sz="2400" dirty="0" smtClean="0">
                <a:solidFill>
                  <a:srgbClr val="000B22"/>
                </a:solidFill>
              </a:rPr>
              <a:t> складом та </a:t>
            </a:r>
            <a:r>
              <a:rPr lang="ru-RU" sz="2400" dirty="0" err="1" smtClean="0">
                <a:solidFill>
                  <a:srgbClr val="000B22"/>
                </a:solidFill>
              </a:rPr>
              <a:t>будовою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рослинного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покриву</a:t>
            </a:r>
            <a:r>
              <a:rPr lang="ru-RU" sz="2400" dirty="0" smtClean="0">
                <a:solidFill>
                  <a:srgbClr val="000B22"/>
                </a:solidFill>
              </a:rPr>
              <a:t>. </a:t>
            </a:r>
            <a:r>
              <a:rPr lang="ru-RU" sz="2400" dirty="0" err="1" smtClean="0">
                <a:solidFill>
                  <a:srgbClr val="000B22"/>
                </a:solidFill>
              </a:rPr>
              <a:t>Природна</a:t>
            </a:r>
            <a:r>
              <a:rPr lang="ru-RU" sz="2400" dirty="0" smtClean="0">
                <a:solidFill>
                  <a:srgbClr val="000B22"/>
                </a:solidFill>
              </a:rPr>
              <a:t> флора </a:t>
            </a:r>
            <a:r>
              <a:rPr lang="ru-RU" sz="2400" dirty="0" err="1" smtClean="0">
                <a:solidFill>
                  <a:srgbClr val="000B22"/>
                </a:solidFill>
              </a:rPr>
              <a:t>України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налічує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близько</a:t>
            </a:r>
            <a:r>
              <a:rPr lang="ru-RU" sz="2400" dirty="0" smtClean="0">
                <a:solidFill>
                  <a:srgbClr val="000B22"/>
                </a:solidFill>
              </a:rPr>
              <a:t> 30тисяч </a:t>
            </a:r>
            <a:r>
              <a:rPr lang="ru-RU" sz="2400" dirty="0" err="1" smtClean="0">
                <a:solidFill>
                  <a:srgbClr val="000B22"/>
                </a:solidFill>
              </a:rPr>
              <a:t>видів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нижчих</a:t>
            </a:r>
            <a:r>
              <a:rPr lang="ru-RU" sz="2400" dirty="0" smtClean="0">
                <a:solidFill>
                  <a:srgbClr val="000B22"/>
                </a:solidFill>
              </a:rPr>
              <a:t> та </a:t>
            </a:r>
            <a:r>
              <a:rPr lang="ru-RU" sz="2400" dirty="0" err="1" smtClean="0">
                <a:solidFill>
                  <a:srgbClr val="000B22"/>
                </a:solidFill>
              </a:rPr>
              <a:t>вищих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рослин</a:t>
            </a:r>
            <a:r>
              <a:rPr lang="ru-RU" dirty="0" smtClean="0">
                <a:solidFill>
                  <a:srgbClr val="000B22"/>
                </a:solidFill>
              </a:rPr>
              <a:t>. </a:t>
            </a:r>
            <a:endParaRPr lang="ru-RU" dirty="0">
              <a:solidFill>
                <a:srgbClr val="000B2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929198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B22"/>
                </a:solidFill>
              </a:rPr>
              <a:t>Основними</a:t>
            </a:r>
            <a:r>
              <a:rPr lang="ru-RU" sz="2400" dirty="0" smtClean="0">
                <a:solidFill>
                  <a:srgbClr val="000B22"/>
                </a:solidFill>
              </a:rPr>
              <a:t> типами </a:t>
            </a:r>
            <a:r>
              <a:rPr lang="ru-RU" sz="2400" dirty="0" err="1" smtClean="0">
                <a:solidFill>
                  <a:srgbClr val="000B22"/>
                </a:solidFill>
              </a:rPr>
              <a:t>рослинності</a:t>
            </a:r>
            <a:r>
              <a:rPr lang="ru-RU" sz="2400" dirty="0" smtClean="0">
                <a:solidFill>
                  <a:srgbClr val="000B22"/>
                </a:solidFill>
              </a:rPr>
              <a:t> в </a:t>
            </a:r>
            <a:r>
              <a:rPr lang="ru-RU" sz="2400" dirty="0" err="1" smtClean="0">
                <a:solidFill>
                  <a:srgbClr val="000B22"/>
                </a:solidFill>
              </a:rPr>
              <a:t>нашій</a:t>
            </a:r>
            <a:r>
              <a:rPr lang="ru-RU" sz="2400" dirty="0" smtClean="0">
                <a:solidFill>
                  <a:srgbClr val="000B22"/>
                </a:solidFill>
              </a:rPr>
              <a:t> </a:t>
            </a:r>
            <a:r>
              <a:rPr lang="ru-RU" sz="2400" dirty="0" err="1" smtClean="0">
                <a:solidFill>
                  <a:srgbClr val="000B22"/>
                </a:solidFill>
              </a:rPr>
              <a:t>країні</a:t>
            </a:r>
            <a:r>
              <a:rPr lang="ru-RU" sz="2400" dirty="0" smtClean="0">
                <a:solidFill>
                  <a:srgbClr val="000B22"/>
                </a:solidFill>
              </a:rPr>
              <a:t> є: </a:t>
            </a:r>
            <a:r>
              <a:rPr lang="ru-RU" sz="2400" dirty="0" err="1" smtClean="0">
                <a:solidFill>
                  <a:srgbClr val="000B22"/>
                </a:solidFill>
              </a:rPr>
              <a:t>ліси,болота</a:t>
            </a:r>
            <a:r>
              <a:rPr lang="ru-RU" sz="2400" dirty="0" smtClean="0">
                <a:solidFill>
                  <a:srgbClr val="000B22"/>
                </a:solidFill>
              </a:rPr>
              <a:t>, луки, степи.</a:t>
            </a:r>
            <a:endParaRPr lang="ru-RU" sz="2400" dirty="0">
              <a:solidFill>
                <a:srgbClr val="000B22"/>
              </a:solidFill>
            </a:endParaRPr>
          </a:p>
        </p:txBody>
      </p:sp>
      <p:pic>
        <p:nvPicPr>
          <p:cNvPr id="8" name="Рослинний світ25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0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 descr="http://ditina.com.ua/02-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302" name="Picture 6" descr="http://ua.textreferat.com/images/referats/3669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1714512" cy="3727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5008" y="4143380"/>
            <a:ext cx="2893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0B22"/>
                </a:solidFill>
              </a:rPr>
              <a:t>Валеріана</a:t>
            </a:r>
            <a:r>
              <a:rPr lang="ru-RU" sz="2400" b="1" dirty="0" smtClean="0">
                <a:solidFill>
                  <a:srgbClr val="000B22"/>
                </a:solidFill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</a:rPr>
              <a:t>лікарська</a:t>
            </a:r>
            <a:endParaRPr lang="ru-RU" sz="2400" dirty="0">
              <a:solidFill>
                <a:srgbClr val="000B2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0042"/>
            <a:ext cx="27090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0B22"/>
                </a:solidFill>
              </a:rPr>
              <a:t>ЗВІРОБІЙ ЗВИЧАЙНИЙ</a:t>
            </a:r>
            <a:endParaRPr lang="ru-RU" sz="2500" dirty="0">
              <a:solidFill>
                <a:srgbClr val="000B2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4857760"/>
            <a:ext cx="5214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 smtClean="0">
                <a:solidFill>
                  <a:srgbClr val="000B22"/>
                </a:solidFill>
              </a:rPr>
              <a:t>Препарати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валеріани</a:t>
            </a:r>
            <a:r>
              <a:rPr lang="ru-RU" sz="2500" dirty="0" smtClean="0">
                <a:solidFill>
                  <a:srgbClr val="000B22"/>
                </a:solidFill>
              </a:rPr>
              <a:t> часто </a:t>
            </a:r>
            <a:r>
              <a:rPr lang="ru-RU" sz="2500" dirty="0" err="1" smtClean="0">
                <a:solidFill>
                  <a:srgbClr val="000B22"/>
                </a:solidFill>
              </a:rPr>
              <a:t>призначають</a:t>
            </a:r>
            <a:r>
              <a:rPr lang="ru-RU" sz="2500" dirty="0" smtClean="0">
                <a:solidFill>
                  <a:srgbClr val="000B22"/>
                </a:solidFill>
              </a:rPr>
              <a:t> у </a:t>
            </a:r>
            <a:r>
              <a:rPr lang="ru-RU" sz="2500" dirty="0" err="1" smtClean="0">
                <a:solidFill>
                  <a:srgbClr val="000B22"/>
                </a:solidFill>
              </a:rPr>
              <a:t>поєднанні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з</a:t>
            </a:r>
            <a:r>
              <a:rPr lang="ru-RU" sz="2500" dirty="0" smtClean="0">
                <a:solidFill>
                  <a:srgbClr val="000B22"/>
                </a:solidFill>
              </a:rPr>
              <a:t> бромом та </a:t>
            </a:r>
            <a:r>
              <a:rPr lang="ru-RU" sz="2500" dirty="0" err="1" smtClean="0">
                <a:solidFill>
                  <a:srgbClr val="000B22"/>
                </a:solidFill>
              </a:rPr>
              <a:t>іншими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заспокійливими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засобами</a:t>
            </a:r>
            <a:r>
              <a:rPr lang="ru-RU" sz="2500" dirty="0" smtClean="0">
                <a:solidFill>
                  <a:srgbClr val="000B22"/>
                </a:solidFill>
              </a:rPr>
              <a:t>. </a:t>
            </a:r>
            <a:endParaRPr lang="ru-RU" sz="2500" dirty="0">
              <a:solidFill>
                <a:srgbClr val="000B22"/>
              </a:solidFill>
            </a:endParaRPr>
          </a:p>
        </p:txBody>
      </p:sp>
      <p:pic>
        <p:nvPicPr>
          <p:cNvPr id="55308" name="Picture 12" descr="http://ua.textreferat.com/images/referats/3669/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2193519" cy="30181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1472" y="2690336"/>
            <a:ext cx="628652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 smtClean="0">
                <a:solidFill>
                  <a:srgbClr val="000B22"/>
                </a:solidFill>
              </a:rPr>
              <a:t>Це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лікарська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рослина</a:t>
            </a:r>
            <a:r>
              <a:rPr lang="ru-RU" sz="2500" dirty="0" smtClean="0">
                <a:solidFill>
                  <a:srgbClr val="000B22"/>
                </a:solidFill>
              </a:rPr>
              <a:t>.  </a:t>
            </a:r>
            <a:r>
              <a:rPr lang="ru-RU" sz="2500" dirty="0" err="1" smtClean="0">
                <a:solidFill>
                  <a:srgbClr val="000B22"/>
                </a:solidFill>
              </a:rPr>
              <a:t>Препарати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з</a:t>
            </a:r>
            <a:r>
              <a:rPr lang="ru-RU" sz="2500" dirty="0" smtClean="0">
                <a:solidFill>
                  <a:srgbClr val="000B22"/>
                </a:solidFill>
              </a:rPr>
              <a:t> них </a:t>
            </a:r>
            <a:r>
              <a:rPr lang="ru-RU" sz="2500" dirty="0" err="1" smtClean="0">
                <a:solidFill>
                  <a:srgbClr val="000B22"/>
                </a:solidFill>
              </a:rPr>
              <a:t>використовують</a:t>
            </a:r>
            <a:r>
              <a:rPr lang="ru-RU" sz="2500" dirty="0" smtClean="0">
                <a:solidFill>
                  <a:srgbClr val="000B22"/>
                </a:solidFill>
              </a:rPr>
              <a:t> у </a:t>
            </a:r>
            <a:r>
              <a:rPr lang="ru-RU" sz="2500" dirty="0" err="1" smtClean="0">
                <a:solidFill>
                  <a:srgbClr val="000B22"/>
                </a:solidFill>
              </a:rPr>
              <a:t>медицині</a:t>
            </a:r>
            <a:r>
              <a:rPr lang="ru-RU" sz="2500" dirty="0" smtClean="0">
                <a:solidFill>
                  <a:srgbClr val="000B22"/>
                </a:solidFill>
              </a:rPr>
              <a:t> як </a:t>
            </a:r>
            <a:r>
              <a:rPr lang="ru-RU" sz="2500" dirty="0" err="1" smtClean="0">
                <a:solidFill>
                  <a:srgbClr val="000B22"/>
                </a:solidFill>
              </a:rPr>
              <a:t>в'яжучий</a:t>
            </a:r>
            <a:r>
              <a:rPr lang="ru-RU" sz="2500" dirty="0" smtClean="0">
                <a:solidFill>
                  <a:srgbClr val="000B22"/>
                </a:solidFill>
              </a:rPr>
              <a:t>, </a:t>
            </a:r>
            <a:r>
              <a:rPr lang="ru-RU" sz="2500" dirty="0" err="1" smtClean="0">
                <a:solidFill>
                  <a:srgbClr val="000B22"/>
                </a:solidFill>
              </a:rPr>
              <a:t>антибактеріальний</a:t>
            </a:r>
            <a:r>
              <a:rPr lang="ru-RU" sz="2500" dirty="0" smtClean="0">
                <a:solidFill>
                  <a:srgbClr val="000B22"/>
                </a:solidFill>
              </a:rPr>
              <a:t>, </a:t>
            </a:r>
            <a:r>
              <a:rPr lang="ru-RU" sz="2500" dirty="0" err="1" smtClean="0">
                <a:solidFill>
                  <a:srgbClr val="000B22"/>
                </a:solidFill>
              </a:rPr>
              <a:t>протизапальний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і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тонізуючий</a:t>
            </a:r>
            <a:r>
              <a:rPr lang="ru-RU" sz="2500" dirty="0" smtClean="0">
                <a:solidFill>
                  <a:srgbClr val="000B22"/>
                </a:solidFill>
              </a:rPr>
              <a:t> </a:t>
            </a:r>
            <a:r>
              <a:rPr lang="ru-RU" sz="2500" dirty="0" err="1" smtClean="0">
                <a:solidFill>
                  <a:srgbClr val="000B22"/>
                </a:solidFill>
              </a:rPr>
              <a:t>засіб</a:t>
            </a:r>
            <a:r>
              <a:rPr lang="ru-RU" sz="2500" dirty="0" smtClean="0">
                <a:solidFill>
                  <a:srgbClr val="000B22"/>
                </a:solidFill>
              </a:rPr>
              <a:t>. </a:t>
            </a:r>
          </a:p>
          <a:p>
            <a:endParaRPr lang="ru-RU" sz="2500" dirty="0">
              <a:solidFill>
                <a:srgbClr val="000B22"/>
              </a:solidFill>
            </a:endParaRPr>
          </a:p>
        </p:txBody>
      </p:sp>
    </p:spTree>
  </p:cSld>
  <p:clrMapOvr>
    <a:masterClrMapping/>
  </p:clrMapOvr>
  <p:transition advTm="794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ramki-vsem.ru/fon/zelenyj-fon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86"/>
            <a:ext cx="9144000" cy="6929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229710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0B22"/>
                </a:solidFill>
              </a:rPr>
              <a:t>Раз - ромашка, два - ромашка,</a:t>
            </a:r>
            <a:br>
              <a:rPr lang="ru-RU" sz="3000" dirty="0" smtClean="0">
                <a:solidFill>
                  <a:srgbClr val="000B22"/>
                </a:solidFill>
              </a:rPr>
            </a:br>
            <a:r>
              <a:rPr lang="ru-RU" sz="3000" dirty="0" smtClean="0">
                <a:solidFill>
                  <a:srgbClr val="000B22"/>
                </a:solidFill>
              </a:rPr>
              <a:t>Вся в цветах большая чашка.</a:t>
            </a:r>
            <a:br>
              <a:rPr lang="ru-RU" sz="3000" dirty="0" smtClean="0">
                <a:solidFill>
                  <a:srgbClr val="000B22"/>
                </a:solidFill>
              </a:rPr>
            </a:br>
            <a:r>
              <a:rPr lang="ru-RU" sz="3000" dirty="0" smtClean="0">
                <a:solidFill>
                  <a:srgbClr val="000B22"/>
                </a:solidFill>
              </a:rPr>
              <a:t>И на чайнике цветок.</a:t>
            </a:r>
            <a:br>
              <a:rPr lang="ru-RU" sz="3000" dirty="0" smtClean="0">
                <a:solidFill>
                  <a:srgbClr val="000B22"/>
                </a:solidFill>
              </a:rPr>
            </a:br>
            <a:r>
              <a:rPr lang="ru-RU" sz="3000" dirty="0" smtClean="0">
                <a:solidFill>
                  <a:srgbClr val="000B22"/>
                </a:solidFill>
              </a:rPr>
              <a:t>       Ох и вкусный мой чаёк.</a:t>
            </a:r>
            <a:endParaRPr lang="ru-RU" sz="3000" dirty="0"/>
          </a:p>
        </p:txBody>
      </p:sp>
      <p:pic>
        <p:nvPicPr>
          <p:cNvPr id="4" name="Picture 23" descr="images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15888"/>
            <a:ext cx="2276475" cy="2009775"/>
          </a:xfrm>
          <a:prstGeom prst="rect">
            <a:avLst/>
          </a:prstGeom>
          <a:noFill/>
        </p:spPr>
      </p:pic>
      <p:pic>
        <p:nvPicPr>
          <p:cNvPr id="5" name="Picture 6" descr="i?id=14384859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205038"/>
            <a:ext cx="2057400" cy="1428750"/>
          </a:xfrm>
          <a:prstGeom prst="rect">
            <a:avLst/>
          </a:prstGeom>
          <a:noFill/>
        </p:spPr>
      </p:pic>
      <p:pic>
        <p:nvPicPr>
          <p:cNvPr id="6" name="Picture 8" descr="i?id=557519947-3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2276475"/>
            <a:ext cx="1428750" cy="1428750"/>
          </a:xfrm>
          <a:prstGeom prst="rect">
            <a:avLst/>
          </a:prstGeom>
          <a:noFill/>
        </p:spPr>
      </p:pic>
      <p:pic>
        <p:nvPicPr>
          <p:cNvPr id="7" name="Picture 14" descr="i?id=78080742-4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714620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12" descr="i?id=43828166-2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3643314"/>
            <a:ext cx="1428750" cy="1428750"/>
          </a:xfrm>
          <a:prstGeom prst="rect">
            <a:avLst/>
          </a:prstGeom>
          <a:noFill/>
        </p:spPr>
      </p:pic>
      <p:pic>
        <p:nvPicPr>
          <p:cNvPr id="9" name="Picture 16" descr="i?id=451331471-41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5013325"/>
            <a:ext cx="1428750" cy="1428750"/>
          </a:xfrm>
          <a:prstGeom prst="rect">
            <a:avLst/>
          </a:prstGeom>
          <a:noFill/>
        </p:spPr>
      </p:pic>
      <p:pic>
        <p:nvPicPr>
          <p:cNvPr id="10" name="Picture 20" descr="i?id=48897722-66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4868863"/>
            <a:ext cx="1190625" cy="1428750"/>
          </a:xfrm>
          <a:prstGeom prst="rect">
            <a:avLst/>
          </a:prstGeom>
          <a:noFill/>
        </p:spPr>
      </p:pic>
      <p:pic>
        <p:nvPicPr>
          <p:cNvPr id="2050" name="Picture 2" descr="http://fivobio.com/uploads/images/otvar-romashki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4357694"/>
            <a:ext cx="2883116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encrypted-tbn1.gstatic.com/images?q=tbn:ANd9GcRCtN7baUgbJ-kkPYhOhvRUv2bfNrL8kHXd-p0mZXFykHoh1-8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FF00"/>
                </a:solidFill>
                <a:cs typeface="Kartika" pitchFamily="18" charset="0"/>
              </a:rPr>
              <a:t>Ромашка. Та її використання у косметиці та медицині</a:t>
            </a:r>
            <a:endParaRPr lang="ru-RU" i="1" dirty="0">
              <a:solidFill>
                <a:srgbClr val="FFFF00"/>
              </a:solidFill>
              <a:cs typeface="Kartika" pitchFamily="18" charset="0"/>
            </a:endParaRPr>
          </a:p>
        </p:txBody>
      </p:sp>
      <p:pic>
        <p:nvPicPr>
          <p:cNvPr id="4" name="Picture 12" descr="i?id=122237964-2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2276475" cy="1428750"/>
          </a:xfrm>
          <a:prstGeom prst="rect">
            <a:avLst/>
          </a:prstGeom>
          <a:noFill/>
        </p:spPr>
      </p:pic>
      <p:pic>
        <p:nvPicPr>
          <p:cNvPr id="5" name="Picture 28" descr="i?id=432995805-3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844675"/>
            <a:ext cx="2143125" cy="1428750"/>
          </a:xfrm>
          <a:prstGeom prst="rect">
            <a:avLst/>
          </a:prstGeom>
          <a:noFill/>
        </p:spPr>
      </p:pic>
      <p:pic>
        <p:nvPicPr>
          <p:cNvPr id="6" name="Picture 14" descr="i?id=59223840-1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844675"/>
            <a:ext cx="1600200" cy="1428750"/>
          </a:xfrm>
          <a:prstGeom prst="rect">
            <a:avLst/>
          </a:prstGeom>
          <a:noFill/>
        </p:spPr>
      </p:pic>
      <p:pic>
        <p:nvPicPr>
          <p:cNvPr id="7" name="Picture 16" descr="i?id=166928105-5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1916113"/>
            <a:ext cx="1447800" cy="1428750"/>
          </a:xfrm>
          <a:prstGeom prst="rect">
            <a:avLst/>
          </a:prstGeom>
          <a:noFill/>
        </p:spPr>
      </p:pic>
      <p:pic>
        <p:nvPicPr>
          <p:cNvPr id="8" name="Picture 32" descr="i?id=421292415-3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0438"/>
            <a:ext cx="1428750" cy="1428750"/>
          </a:xfrm>
          <a:prstGeom prst="rect">
            <a:avLst/>
          </a:prstGeom>
          <a:noFill/>
        </p:spPr>
      </p:pic>
      <p:pic>
        <p:nvPicPr>
          <p:cNvPr id="9" name="Picture 22" descr="i?id=618586076-0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3573463"/>
            <a:ext cx="1428750" cy="1428750"/>
          </a:xfrm>
          <a:prstGeom prst="rect">
            <a:avLst/>
          </a:prstGeom>
          <a:noFill/>
        </p:spPr>
      </p:pic>
      <p:pic>
        <p:nvPicPr>
          <p:cNvPr id="10" name="Picture 20" descr="i?id=96680362-45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3573463"/>
            <a:ext cx="847725" cy="1428750"/>
          </a:xfrm>
          <a:prstGeom prst="rect">
            <a:avLst/>
          </a:prstGeom>
          <a:noFill/>
        </p:spPr>
      </p:pic>
      <p:pic>
        <p:nvPicPr>
          <p:cNvPr id="11" name="Picture 30" descr="i?id=183761564-56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5600" y="350043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18" descr="i?id=81416096-06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08850" y="3573463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6" descr="i?id=420615234-07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084763"/>
            <a:ext cx="2143125" cy="1428750"/>
          </a:xfrm>
          <a:prstGeom prst="rect">
            <a:avLst/>
          </a:prstGeom>
          <a:noFill/>
        </p:spPr>
      </p:pic>
      <p:pic>
        <p:nvPicPr>
          <p:cNvPr id="14" name="Picture 8" descr="i?id=129039080-26-72&amp;n=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39975" y="5157788"/>
            <a:ext cx="1428750" cy="1428750"/>
          </a:xfrm>
          <a:prstGeom prst="rect">
            <a:avLst/>
          </a:prstGeom>
          <a:noFill/>
        </p:spPr>
      </p:pic>
      <p:pic>
        <p:nvPicPr>
          <p:cNvPr id="15" name="Picture 10" descr="i?id=579981545-06-72&amp;n=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95738" y="5229225"/>
            <a:ext cx="1533525" cy="1428750"/>
          </a:xfrm>
          <a:prstGeom prst="rect">
            <a:avLst/>
          </a:prstGeom>
          <a:noFill/>
        </p:spPr>
      </p:pic>
      <p:pic>
        <p:nvPicPr>
          <p:cNvPr id="16" name="Picture 26" descr="i?id=11873381-05-72&amp;n=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5229225"/>
            <a:ext cx="1133475" cy="1428750"/>
          </a:xfrm>
          <a:prstGeom prst="rect">
            <a:avLst/>
          </a:prstGeom>
          <a:noFill/>
        </p:spPr>
      </p:pic>
      <p:pic>
        <p:nvPicPr>
          <p:cNvPr id="17" name="Picture 24" descr="i?id=151747283-04-72&amp;n=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24750" y="5229225"/>
            <a:ext cx="12477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www.art-oboi.com.ua/img/gallery/5/thumbs/thumb_m_4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24"/>
            <a:ext cx="9144000" cy="70009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92880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0B22"/>
                </a:solidFill>
              </a:rPr>
              <a:t>М</a:t>
            </a:r>
            <a:r>
              <a:rPr lang="en-US" b="1" i="1" dirty="0" smtClean="0">
                <a:solidFill>
                  <a:srgbClr val="000B22"/>
                </a:solidFill>
              </a:rPr>
              <a:t>’</a:t>
            </a:r>
            <a:r>
              <a:rPr lang="uk-UA" b="1" i="1" dirty="0" err="1" smtClean="0">
                <a:solidFill>
                  <a:srgbClr val="000B22"/>
                </a:solidFill>
              </a:rPr>
              <a:t>ята</a:t>
            </a:r>
            <a:r>
              <a:rPr lang="uk-UA" b="1" i="1" dirty="0" smtClean="0">
                <a:solidFill>
                  <a:srgbClr val="000B22"/>
                </a:solidFill>
              </a:rPr>
              <a:t>, материнка, чабрець, звіробій </a:t>
            </a:r>
            <a:r>
              <a:rPr lang="uk-UA" b="1" i="1" dirty="0" err="1" smtClean="0">
                <a:solidFill>
                  <a:srgbClr val="000B22"/>
                </a:solidFill>
              </a:rPr>
              <a:t>-назбирай</a:t>
            </a:r>
            <a:r>
              <a:rPr lang="uk-UA" b="1" i="1" dirty="0" smtClean="0">
                <a:solidFill>
                  <a:srgbClr val="000B22"/>
                </a:solidFill>
              </a:rPr>
              <a:t> рослини ці і чай  цілющий пий!</a:t>
            </a:r>
            <a:endParaRPr lang="ru-RU" b="1" i="1" dirty="0">
              <a:solidFill>
                <a:srgbClr val="000B22"/>
              </a:solidFill>
            </a:endParaRPr>
          </a:p>
        </p:txBody>
      </p:sp>
      <p:pic>
        <p:nvPicPr>
          <p:cNvPr id="3" name="Picture 6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2192061" cy="3214686"/>
          </a:xfrm>
          <a:prstGeom prst="rect">
            <a:avLst/>
          </a:prstGeom>
          <a:noFill/>
        </p:spPr>
      </p:pic>
      <p:pic>
        <p:nvPicPr>
          <p:cNvPr id="4" name="Picture 22" descr="61812656_dysh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071678"/>
            <a:ext cx="1857388" cy="2785385"/>
          </a:xfrm>
          <a:prstGeom prst="rect">
            <a:avLst/>
          </a:prstGeom>
          <a:noFill/>
        </p:spPr>
      </p:pic>
      <p:pic>
        <p:nvPicPr>
          <p:cNvPr id="5" name="Picture 20" descr="medherb1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928802"/>
            <a:ext cx="1928794" cy="2925431"/>
          </a:xfrm>
          <a:prstGeom prst="rect">
            <a:avLst/>
          </a:prstGeom>
          <a:noFill/>
        </p:spPr>
      </p:pic>
      <p:pic>
        <p:nvPicPr>
          <p:cNvPr id="6" name="Picture 16" descr="i?id=147383022-2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5000636"/>
            <a:ext cx="2357454" cy="1857364"/>
          </a:xfrm>
          <a:prstGeom prst="rect">
            <a:avLst/>
          </a:prstGeom>
          <a:noFill/>
        </p:spPr>
      </p:pic>
      <p:pic>
        <p:nvPicPr>
          <p:cNvPr id="8" name="Picture 18" descr="37-300x2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4891088"/>
            <a:ext cx="2447925" cy="1966912"/>
          </a:xfrm>
          <a:prstGeom prst="rect">
            <a:avLst/>
          </a:prstGeom>
          <a:noFill/>
        </p:spPr>
      </p:pic>
      <p:pic>
        <p:nvPicPr>
          <p:cNvPr id="9" name="Picture 19" descr="800xzvirobij_cv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571744"/>
            <a:ext cx="2266950" cy="1744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 descr="http://static.gazeta.ua/img/cache/preview/440/440059_a_100_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Символ України – червона калина,</a:t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лікує хвороби дорослого й дитини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Picture 5" descr="1287245284_58111345_e67d3bc52d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14818"/>
            <a:ext cx="3311525" cy="2422525"/>
          </a:xfrm>
          <a:prstGeom prst="rect">
            <a:avLst/>
          </a:prstGeom>
          <a:noFill/>
        </p:spPr>
      </p:pic>
      <p:pic>
        <p:nvPicPr>
          <p:cNvPr id="54276" name="Picture 4" descr="http://o-chae.com/uploads/posts/2014-01/1389530404_kalina-chay-s-kalino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818039" cy="3214686"/>
          </a:xfrm>
          <a:prstGeom prst="rect">
            <a:avLst/>
          </a:prstGeom>
          <a:noFill/>
        </p:spPr>
      </p:pic>
      <p:pic>
        <p:nvPicPr>
          <p:cNvPr id="54278" name="Picture 6" descr="http://yznavaika.com/wp-content/uploads/2014/07/%D0%BA%D0%B0%D0%BB%D0%B8%D0%BD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500174"/>
            <a:ext cx="3571900" cy="2434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233752326_frames258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20" y="0"/>
            <a:ext cx="9429720" cy="70722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714356"/>
            <a:ext cx="6154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000B22"/>
                </a:solidFill>
              </a:rPr>
              <a:t>Використана література</a:t>
            </a:r>
            <a:endParaRPr lang="ru-RU" sz="4000" b="1" i="1" dirty="0">
              <a:solidFill>
                <a:srgbClr val="000B2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9019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2000" b="1" i="1" dirty="0" smtClean="0">
              <a:solidFill>
                <a:srgbClr val="000B22"/>
              </a:solidFill>
            </a:endParaRPr>
          </a:p>
          <a:p>
            <a:endParaRPr lang="uk-UA" sz="2000" b="1" i="1" dirty="0" smtClean="0">
              <a:solidFill>
                <a:srgbClr val="000B2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857364"/>
            <a:ext cx="6928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000B22"/>
                </a:solidFill>
              </a:rPr>
              <a:t>Інформація з підручника 8 класу фізичної географії України </a:t>
            </a:r>
            <a:endParaRPr lang="ru-RU" sz="2000" b="1" i="1" dirty="0" smtClean="0">
              <a:solidFill>
                <a:srgbClr val="000B2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357430"/>
            <a:ext cx="4114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000B22"/>
                </a:solidFill>
              </a:rPr>
              <a:t>А також інформація з </a:t>
            </a:r>
            <a:r>
              <a:rPr lang="uk-UA" sz="2000" b="1" i="1" dirty="0" err="1" smtClean="0">
                <a:solidFill>
                  <a:srgbClr val="000B22"/>
                </a:solidFill>
              </a:rPr>
              <a:t>інтернету</a:t>
            </a:r>
            <a:r>
              <a:rPr lang="uk-UA" sz="2000" b="1" i="1" dirty="0" smtClean="0">
                <a:solidFill>
                  <a:srgbClr val="000B22"/>
                </a:solidFill>
              </a:rPr>
              <a:t> </a:t>
            </a:r>
            <a:endParaRPr lang="ru-RU" sz="2000" b="1" i="1" dirty="0">
              <a:solidFill>
                <a:srgbClr val="000B2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upload.wikimedia.org/wikipedia/commons/e/e3/%D0%A7%D1%91%D1%80%D0%BD%D1%8B%D0%B9_%D0%BA%D0%B2%D0%B0%D0%B4%D1%80%D0%B0%D1%82._%D0%9E%D0%BA.1923._%D0%93%D0%A0%D0%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B22"/>
          </a:solidFill>
        </p:spPr>
        <p:txBody>
          <a:bodyPr>
            <a:noAutofit/>
          </a:bodyPr>
          <a:lstStyle/>
          <a:p>
            <a:r>
              <a:rPr lang="uk-UA" sz="1700" dirty="0" smtClean="0">
                <a:solidFill>
                  <a:schemeClr val="bg1"/>
                </a:solidFill>
              </a:rPr>
              <a:t>В українських лісах на площі 10 </a:t>
            </a:r>
            <a:r>
              <a:rPr lang="uk-UA" sz="1700" dirty="0" err="1" smtClean="0">
                <a:solidFill>
                  <a:schemeClr val="bg1"/>
                </a:solidFill>
              </a:rPr>
              <a:t>млн</a:t>
            </a:r>
            <a:r>
              <a:rPr lang="uk-UA" sz="1700" dirty="0" smtClean="0">
                <a:solidFill>
                  <a:schemeClr val="bg1"/>
                </a:solidFill>
              </a:rPr>
              <a:t> га зростає понад 25 листяних і хвойних порід, найпоширенішими з яких є : сосна, дуб, ялина, бук, береза, вільха і граб. Різноманітними є й лісові угрупування. Найбільшу частку рівнинних лісів охоплюють соснові, сосново-дубові, дубові, дубово-грабові та вільхові угрупування 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://image.tsn.ua/media/images2/original/Oct2011/383497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7286676" cy="4737590"/>
          </a:xfrm>
          <a:prstGeom prst="rect">
            <a:avLst/>
          </a:prstGeom>
          <a:noFill/>
        </p:spPr>
      </p:pic>
    </p:spTree>
  </p:cSld>
  <p:clrMapOvr>
    <a:masterClrMapping/>
  </p:clrMapOvr>
  <p:transition advTm="247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pload.wikimedia.org/wikipedia/commons/e/e3/%D0%A7%D1%91%D1%80%D0%BD%D1%8B%D0%B9_%D0%BA%D0%B2%D0%B0%D0%B4%D1%80%D0%B0%D1%82._%D0%9E%D0%BA.1923._%D0%93%D0%A0%D0%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B22"/>
          </a:solidFill>
        </p:spPr>
        <p:txBody>
          <a:bodyPr>
            <a:normAutofit/>
          </a:bodyPr>
          <a:lstStyle/>
          <a:p>
            <a:r>
              <a:rPr lang="ru-RU" sz="1700" dirty="0" smtClean="0"/>
              <a:t>В </a:t>
            </a:r>
            <a:r>
              <a:rPr lang="ru-RU" sz="1700" dirty="0" err="1" smtClean="0"/>
              <a:t>Україні</a:t>
            </a:r>
            <a:r>
              <a:rPr lang="ru-RU" sz="1700" dirty="0" smtClean="0"/>
              <a:t> болота </a:t>
            </a:r>
            <a:r>
              <a:rPr lang="ru-RU" sz="1700" dirty="0" err="1" smtClean="0"/>
              <a:t>займають</a:t>
            </a:r>
            <a:r>
              <a:rPr lang="ru-RU" sz="1700" dirty="0" smtClean="0"/>
              <a:t> </a:t>
            </a:r>
            <a:r>
              <a:rPr lang="ru-RU" sz="1700" dirty="0" err="1" smtClean="0"/>
              <a:t>понад</a:t>
            </a:r>
            <a:r>
              <a:rPr lang="ru-RU" sz="1700" dirty="0" smtClean="0"/>
              <a:t> 1 200 тис. Га</a:t>
            </a:r>
            <a:r>
              <a:rPr lang="en-US" sz="1700" dirty="0" smtClean="0"/>
              <a:t> </a:t>
            </a:r>
            <a:r>
              <a:rPr lang="uk-UA" sz="1700" dirty="0" smtClean="0"/>
              <a:t>. Болота  поділяються на 3 типи :</a:t>
            </a:r>
            <a:r>
              <a:rPr lang="ru-RU" sz="1700" dirty="0" smtClean="0"/>
              <a:t> </a:t>
            </a:r>
            <a:r>
              <a:rPr lang="ru-RU" sz="1700" dirty="0" err="1" smtClean="0"/>
              <a:t>Низинні</a:t>
            </a:r>
            <a:r>
              <a:rPr lang="ru-RU" sz="1700" dirty="0" smtClean="0"/>
              <a:t> болота :</a:t>
            </a:r>
            <a:r>
              <a:rPr lang="ru-RU" sz="1700" dirty="0" err="1" smtClean="0"/>
              <a:t>утворюються</a:t>
            </a:r>
            <a:r>
              <a:rPr lang="ru-RU" sz="1700" dirty="0" smtClean="0"/>
              <a:t> в низинах, де </a:t>
            </a:r>
            <a:r>
              <a:rPr lang="ru-RU" sz="1700" dirty="0" err="1" smtClean="0"/>
              <a:t>збираються</a:t>
            </a:r>
            <a:r>
              <a:rPr lang="ru-RU" sz="1700" dirty="0" smtClean="0"/>
              <a:t> </a:t>
            </a:r>
            <a:r>
              <a:rPr lang="ru-RU" sz="1700" dirty="0" err="1" smtClean="0"/>
              <a:t>ґрунтові</a:t>
            </a:r>
            <a:r>
              <a:rPr lang="ru-RU" sz="1700" dirty="0" smtClean="0"/>
              <a:t> води. </a:t>
            </a:r>
            <a:r>
              <a:rPr lang="ru-RU" sz="1700" dirty="0" err="1" smtClean="0"/>
              <a:t>Верхові</a:t>
            </a:r>
            <a:r>
              <a:rPr lang="ru-RU" sz="1700" dirty="0" smtClean="0"/>
              <a:t> болота: </a:t>
            </a:r>
            <a:r>
              <a:rPr lang="ru-RU" sz="1700" dirty="0" err="1" smtClean="0"/>
              <a:t>живляться</a:t>
            </a:r>
            <a:r>
              <a:rPr lang="ru-RU" sz="1700" dirty="0" smtClean="0"/>
              <a:t> </a:t>
            </a:r>
            <a:r>
              <a:rPr lang="ru-RU" sz="1700" dirty="0" err="1" smtClean="0"/>
              <a:t>лише</a:t>
            </a:r>
            <a:r>
              <a:rPr lang="ru-RU" sz="1700" dirty="0" smtClean="0"/>
              <a:t> за </a:t>
            </a:r>
            <a:r>
              <a:rPr lang="ru-RU" sz="1700" dirty="0" err="1" smtClean="0"/>
              <a:t>рахунок</a:t>
            </a:r>
            <a:r>
              <a:rPr lang="ru-RU" sz="1700" dirty="0" smtClean="0"/>
              <a:t> </a:t>
            </a:r>
            <a:r>
              <a:rPr lang="ru-RU" sz="1700" dirty="0" err="1" smtClean="0"/>
              <a:t>опадів</a:t>
            </a:r>
            <a:r>
              <a:rPr lang="ru-RU" sz="1700" dirty="0" smtClean="0"/>
              <a:t>. </a:t>
            </a:r>
            <a:r>
              <a:rPr lang="ru-RU" sz="1700" dirty="0" err="1" smtClean="0"/>
              <a:t>Перехідні</a:t>
            </a:r>
            <a:r>
              <a:rPr lang="ru-RU" sz="1700" dirty="0" smtClean="0"/>
              <a:t> болота </a:t>
            </a:r>
            <a:r>
              <a:rPr lang="ru-RU" sz="1700" dirty="0" err="1" smtClean="0"/>
              <a:t>мають</a:t>
            </a:r>
            <a:r>
              <a:rPr lang="ru-RU" sz="1700" dirty="0" smtClean="0"/>
              <a:t> добре </a:t>
            </a:r>
            <a:r>
              <a:rPr lang="ru-RU" sz="1700" dirty="0" err="1" smtClean="0"/>
              <a:t>виражені</a:t>
            </a:r>
            <a:r>
              <a:rPr lang="ru-RU" sz="1700" dirty="0" smtClean="0"/>
              <a:t> </a:t>
            </a:r>
            <a:r>
              <a:rPr lang="ru-RU" sz="1700" dirty="0" err="1" smtClean="0"/>
              <a:t>ознаки</a:t>
            </a:r>
            <a:r>
              <a:rPr lang="ru-RU" sz="1700" dirty="0" smtClean="0"/>
              <a:t> як низинного, так </a:t>
            </a:r>
            <a:r>
              <a:rPr lang="ru-RU" sz="1700" dirty="0" err="1" smtClean="0"/>
              <a:t>і</a:t>
            </a:r>
            <a:r>
              <a:rPr lang="ru-RU" sz="1700" dirty="0" smtClean="0"/>
              <a:t> верхового </a:t>
            </a:r>
            <a:r>
              <a:rPr lang="ru-RU" sz="1700" dirty="0" err="1" smtClean="0"/>
              <a:t>боліт</a:t>
            </a:r>
            <a:r>
              <a:rPr lang="ru-RU" sz="1700" dirty="0" smtClean="0"/>
              <a:t>. </a:t>
            </a:r>
            <a:endParaRPr lang="ru-RU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7772400" cy="48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21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pload.wikimedia.org/wikipedia/commons/e/e3/%D0%A7%D1%91%D1%80%D0%BD%D1%8B%D0%B9_%D0%BA%D0%B2%D0%B0%D0%B4%D1%80%D0%B0%D1%82._%D0%9E%D0%BA.1923._%D0%93%D0%A0%D0%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B22"/>
          </a:solidFill>
        </p:spPr>
        <p:txBody>
          <a:bodyPr>
            <a:normAutofit/>
          </a:bodyPr>
          <a:lstStyle/>
          <a:p>
            <a:r>
              <a:rPr lang="uk-UA" sz="1700" dirty="0" smtClean="0"/>
              <a:t>Луки використовують як природні пасовища і сіножаті. В Україні лучна рослинність охоплює </a:t>
            </a:r>
            <a:r>
              <a:rPr lang="uk-UA" sz="1700" dirty="0" err="1" smtClean="0"/>
              <a:t>площю</a:t>
            </a:r>
            <a:r>
              <a:rPr lang="uk-UA" sz="1700" dirty="0" smtClean="0"/>
              <a:t> близько 7 </a:t>
            </a:r>
            <a:r>
              <a:rPr lang="uk-UA" sz="1700" dirty="0" err="1" smtClean="0"/>
              <a:t>млн</a:t>
            </a:r>
            <a:r>
              <a:rPr lang="uk-UA" sz="1700" dirty="0" smtClean="0"/>
              <a:t> га.</a:t>
            </a:r>
            <a:r>
              <a:rPr lang="ru-RU" sz="1800" b="1" dirty="0" smtClean="0"/>
              <a:t> </a:t>
            </a:r>
            <a:r>
              <a:rPr lang="ru-RU" sz="1800" dirty="0" smtClean="0"/>
              <a:t>Луки </a:t>
            </a:r>
            <a:r>
              <a:rPr lang="ru-RU" sz="1800" dirty="0" err="1" smtClean="0"/>
              <a:t>залежно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умов </a:t>
            </a:r>
            <a:r>
              <a:rPr lang="ru-RU" sz="1800" dirty="0" err="1" smtClean="0"/>
              <a:t>розміщення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поділяються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заплавні</a:t>
            </a:r>
            <a:r>
              <a:rPr lang="ru-RU" sz="1800" dirty="0" smtClean="0"/>
              <a:t>, </a:t>
            </a:r>
            <a:r>
              <a:rPr lang="ru-RU" sz="1800" dirty="0" err="1" smtClean="0"/>
              <a:t>суходільні</a:t>
            </a:r>
            <a:r>
              <a:rPr lang="ru-RU" sz="1800" dirty="0" smtClean="0"/>
              <a:t>, </a:t>
            </a:r>
            <a:r>
              <a:rPr lang="ru-RU" sz="1800" dirty="0" err="1" smtClean="0"/>
              <a:t>низинні</a:t>
            </a:r>
            <a:r>
              <a:rPr lang="ru-RU" sz="1800" dirty="0" smtClean="0"/>
              <a:t>, </a:t>
            </a:r>
            <a:r>
              <a:rPr lang="ru-RU" sz="1800" dirty="0" err="1" smtClean="0"/>
              <a:t>гірські</a:t>
            </a:r>
            <a:r>
              <a:rPr lang="ru-RU" sz="1800" dirty="0" smtClean="0"/>
              <a:t>. 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http://for-ua.com/files/2012_w02/24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1664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pload.wikimedia.org/wikipedia/commons/e/e3/%D0%A7%D1%91%D1%80%D0%BD%D1%8B%D0%B9_%D0%BA%D0%B2%D0%B0%D0%B4%D1%80%D0%B0%D1%82._%D0%9E%D0%BA.1923._%D0%93%D0%A0%D0%9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  <a:solidFill>
            <a:srgbClr val="000B22"/>
          </a:solidFill>
        </p:spPr>
        <p:txBody>
          <a:bodyPr>
            <a:normAutofit/>
          </a:bodyPr>
          <a:lstStyle/>
          <a:p>
            <a:r>
              <a:rPr lang="uk-UA" sz="1700" dirty="0" smtClean="0"/>
              <a:t>Степ формується на чорноземних і каштанових </a:t>
            </a:r>
            <a:r>
              <a:rPr lang="uk-UA" sz="1700" dirty="0" err="1" smtClean="0"/>
              <a:t>грунтах</a:t>
            </a:r>
            <a:r>
              <a:rPr lang="uk-UA" sz="1700" dirty="0" smtClean="0"/>
              <a:t> в умовах рівнинного рельєфу на півдні України.</a:t>
            </a:r>
            <a:r>
              <a:rPr lang="ru-RU" sz="1700" dirty="0" smtClean="0"/>
              <a:t> Степ </a:t>
            </a:r>
            <a:r>
              <a:rPr lang="ru-RU" sz="1700" dirty="0" err="1" smtClean="0"/>
              <a:t>займає</a:t>
            </a:r>
            <a:r>
              <a:rPr lang="ru-RU" sz="1700" dirty="0" smtClean="0"/>
              <a:t> </a:t>
            </a:r>
            <a:r>
              <a:rPr lang="ru-RU" sz="1700" dirty="0" err="1" smtClean="0"/>
              <a:t>майже</a:t>
            </a:r>
            <a:r>
              <a:rPr lang="ru-RU" sz="1700" dirty="0" smtClean="0"/>
              <a:t> 300 000 км² (40%) </a:t>
            </a:r>
            <a:r>
              <a:rPr lang="ru-RU" sz="1700" dirty="0" err="1" smtClean="0"/>
              <a:t>території</a:t>
            </a:r>
            <a:r>
              <a:rPr lang="ru-RU" sz="1700" dirty="0" smtClean="0"/>
              <a:t> </a:t>
            </a:r>
            <a:r>
              <a:rPr lang="ru-RU" sz="1700" dirty="0" err="1" smtClean="0"/>
              <a:t>України</a:t>
            </a:r>
            <a:r>
              <a:rPr lang="ru-RU" sz="1700" dirty="0" smtClean="0"/>
              <a:t>. За </a:t>
            </a:r>
            <a:r>
              <a:rPr lang="ru-RU" sz="1700" dirty="0" err="1" smtClean="0"/>
              <a:t>панівними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рослинами</a:t>
            </a:r>
            <a:r>
              <a:rPr lang="ru-RU" sz="1700" dirty="0" smtClean="0"/>
              <a:t> </a:t>
            </a:r>
            <a:r>
              <a:rPr lang="ru-RU" sz="1700" dirty="0" err="1" smtClean="0"/>
              <a:t>розрізняють</a:t>
            </a:r>
            <a:r>
              <a:rPr lang="ru-RU" sz="1700" dirty="0" smtClean="0"/>
              <a:t> степи </a:t>
            </a:r>
            <a:r>
              <a:rPr lang="ru-RU" sz="1700" dirty="0" err="1" smtClean="0"/>
              <a:t>типові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справжні</a:t>
            </a:r>
            <a:r>
              <a:rPr lang="ru-RU" sz="1700" dirty="0" smtClean="0"/>
              <a:t>, </a:t>
            </a:r>
            <a:r>
              <a:rPr lang="ru-RU" sz="1700" dirty="0" err="1" smtClean="0"/>
              <a:t>лучні</a:t>
            </a:r>
            <a:r>
              <a:rPr lang="ru-RU" sz="1700" dirty="0" smtClean="0"/>
              <a:t> , </a:t>
            </a:r>
            <a:r>
              <a:rPr lang="ru-RU" sz="1700" dirty="0" err="1" smtClean="0"/>
              <a:t>чагарникові</a:t>
            </a:r>
            <a:r>
              <a:rPr lang="ru-RU" sz="1700" dirty="0" smtClean="0"/>
              <a:t> та </a:t>
            </a:r>
            <a:r>
              <a:rPr lang="ru-RU" sz="1700" dirty="0" err="1" smtClean="0"/>
              <a:t>пустельні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47106" name="Picture 2" descr="http://www.photoukraine.com/i/articles/Zapovedniki%20Photos/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7858180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Tm="2090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R4uwiV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0" descr="http://i1.imageban.ru/out/2010/12/07/fbcfaa20b46068a9c4cef3f9d02bce4a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14282" y="357166"/>
            <a:ext cx="1885950" cy="2565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214686"/>
            <a:ext cx="6929470" cy="10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1980р. – видано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Червону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книгу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4400" b="1" dirty="0" smtClean="0">
              <a:solidFill>
                <a:srgbClr val="000B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57166"/>
            <a:ext cx="5643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Червона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книга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 —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основний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документ, в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узагальнено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матеріали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сучасний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стан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рідкісних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таких,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знаходяться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загрозою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зникнення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4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2400" b="1" dirty="0">
              <a:solidFill>
                <a:srgbClr val="000B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457342"/>
            <a:ext cx="7215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Червоної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книги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заносяться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види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постійно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тимчасово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перебувають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зростають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умовах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500" b="1" dirty="0" smtClean="0">
                <a:solidFill>
                  <a:srgbClr val="000B2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solidFill>
                <a:srgbClr val="000B2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ослинний світ2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86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5852" y="214290"/>
            <a:ext cx="664373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MR4uwiV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285728"/>
            <a:ext cx="8143932" cy="106554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 smtClean="0">
              <a:solidFill>
                <a:srgbClr val="00FF99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У 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Червоній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книзі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різні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сторінки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чорні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червоні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жовті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білі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сірі</a:t>
            </a:r>
            <a:r>
              <a:rPr lang="ru-RU" sz="2500" b="1" dirty="0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b="1" dirty="0" err="1" smtClean="0">
                <a:solidFill>
                  <a:srgbClr val="00FF99"/>
                </a:solidFill>
                <a:latin typeface="Arial" pitchFamily="34" charset="0"/>
                <a:cs typeface="Arial" pitchFamily="34" charset="0"/>
              </a:rPr>
              <a:t>зелені</a:t>
            </a:r>
            <a:r>
              <a:rPr lang="ru-RU" sz="2500" b="1" dirty="0" smtClean="0">
                <a:solidFill>
                  <a:srgbClr val="00FF99"/>
                </a:solidFill>
              </a:rPr>
              <a:t>.</a:t>
            </a:r>
            <a:r>
              <a:rPr lang="ru-RU" sz="2500" b="1" dirty="0" smtClean="0">
                <a:solidFill>
                  <a:srgbClr val="7030A0"/>
                </a:solidFill>
              </a:rPr>
              <a:t> </a:t>
            </a:r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4" name="Стрелка влево 23"/>
          <p:cNvSpPr>
            <a:spLocks noChangeArrowheads="1"/>
          </p:cNvSpPr>
          <p:nvPr/>
        </p:nvSpPr>
        <p:spPr bwMode="auto">
          <a:xfrm>
            <a:off x="1258888" y="1916113"/>
            <a:ext cx="7297737" cy="649287"/>
          </a:xfrm>
          <a:prstGeom prst="leftArrow">
            <a:avLst>
              <a:gd name="adj1" fmla="val 50000"/>
              <a:gd name="adj2" fmla="val 43606"/>
            </a:avLst>
          </a:prstGeom>
          <a:solidFill>
            <a:srgbClr val="000B2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dirty="0">
                <a:solidFill>
                  <a:srgbClr val="F2F2F2"/>
                </a:solidFill>
              </a:rPr>
              <a:t>  </a:t>
            </a:r>
            <a:r>
              <a:rPr lang="uk-UA" sz="1600" b="1" dirty="0">
                <a:solidFill>
                  <a:srgbClr val="F2F2F2"/>
                </a:solidFill>
              </a:rPr>
              <a:t>Рослини </a:t>
            </a:r>
            <a:r>
              <a:rPr lang="uk-UA" sz="1600" b="1" dirty="0" smtClean="0">
                <a:solidFill>
                  <a:srgbClr val="F2F2F2"/>
                </a:solidFill>
              </a:rPr>
              <a:t> </a:t>
            </a:r>
            <a:r>
              <a:rPr lang="uk-UA" sz="1600" b="1" dirty="0">
                <a:solidFill>
                  <a:srgbClr val="F2F2F2"/>
                </a:solidFill>
              </a:rPr>
              <a:t>яких ми вже ніколи не побачимо.</a:t>
            </a:r>
            <a:r>
              <a:rPr lang="uk-UA" sz="1600" dirty="0"/>
              <a:t>.</a:t>
            </a:r>
            <a:endParaRPr lang="ru-RU" sz="1600" dirty="0"/>
          </a:p>
        </p:txBody>
      </p:sp>
      <p:sp>
        <p:nvSpPr>
          <p:cNvPr id="7" name="Стрелка влево 6"/>
          <p:cNvSpPr>
            <a:spLocks noChangeArrowheads="1"/>
          </p:cNvSpPr>
          <p:nvPr/>
        </p:nvSpPr>
        <p:spPr bwMode="auto">
          <a:xfrm>
            <a:off x="1285852" y="2643182"/>
            <a:ext cx="7313640" cy="714380"/>
          </a:xfrm>
          <a:prstGeom prst="leftArrow">
            <a:avLst>
              <a:gd name="adj1" fmla="val 50000"/>
              <a:gd name="adj2" fmla="val 3284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dirty="0"/>
              <a:t> </a:t>
            </a:r>
            <a:r>
              <a:rPr lang="uk-UA" sz="1600" b="1" dirty="0"/>
              <a:t>Рідкісні рослини </a:t>
            </a:r>
            <a:r>
              <a:rPr lang="uk-UA" sz="1600" b="1" dirty="0" smtClean="0"/>
              <a:t>. </a:t>
            </a:r>
            <a:r>
              <a:rPr lang="uk-UA" sz="1600" b="1" dirty="0"/>
              <a:t>Їх можна ще побачити, але дуже мало.</a:t>
            </a:r>
            <a:endParaRPr lang="ru-RU" sz="16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lum bright="10000" contrast="6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86058"/>
            <a:ext cx="5159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лево 19"/>
          <p:cNvSpPr>
            <a:spLocks noChangeArrowheads="1"/>
          </p:cNvSpPr>
          <p:nvPr/>
        </p:nvSpPr>
        <p:spPr bwMode="auto">
          <a:xfrm>
            <a:off x="1285852" y="3500438"/>
            <a:ext cx="7286676" cy="649287"/>
          </a:xfrm>
          <a:prstGeom prst="leftArrow">
            <a:avLst>
              <a:gd name="adj1" fmla="val 50000"/>
              <a:gd name="adj2" fmla="val 4389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dirty="0">
                <a:solidFill>
                  <a:srgbClr val="000B22"/>
                </a:solidFill>
              </a:rPr>
              <a:t>  </a:t>
            </a:r>
            <a:r>
              <a:rPr lang="uk-UA" sz="1600" b="1" dirty="0">
                <a:solidFill>
                  <a:srgbClr val="000B22"/>
                </a:solidFill>
              </a:rPr>
              <a:t>Рослини </a:t>
            </a:r>
            <a:r>
              <a:rPr lang="uk-UA" sz="1600" b="1" dirty="0" smtClean="0">
                <a:solidFill>
                  <a:srgbClr val="000B22"/>
                </a:solidFill>
              </a:rPr>
              <a:t>, </a:t>
            </a:r>
            <a:r>
              <a:rPr lang="uk-UA" sz="1600" b="1" dirty="0">
                <a:solidFill>
                  <a:srgbClr val="000B22"/>
                </a:solidFill>
              </a:rPr>
              <a:t>кількість яких швидко зменшується</a:t>
            </a:r>
            <a:r>
              <a:rPr lang="uk-UA" sz="1600" b="1" dirty="0"/>
              <a:t>.</a:t>
            </a:r>
            <a:endParaRPr lang="ru-RU" sz="16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A3">
                <a:tint val="45000"/>
                <a:satMod val="400000"/>
              </a:srgbClr>
            </a:duotone>
            <a:lum bright="-82000"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517256" cy="57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bright="8000" contrast="10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5159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лево 20"/>
          <p:cNvSpPr>
            <a:spLocks noChangeArrowheads="1"/>
          </p:cNvSpPr>
          <p:nvPr/>
        </p:nvSpPr>
        <p:spPr bwMode="auto">
          <a:xfrm>
            <a:off x="1285852" y="4357694"/>
            <a:ext cx="7286676" cy="658813"/>
          </a:xfrm>
          <a:prstGeom prst="leftArrow">
            <a:avLst>
              <a:gd name="adj1" fmla="val 50000"/>
              <a:gd name="adj2" fmla="val 4292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dirty="0"/>
              <a:t>  </a:t>
            </a:r>
            <a:r>
              <a:rPr lang="uk-UA" sz="1600" b="1" dirty="0">
                <a:solidFill>
                  <a:srgbClr val="000B22"/>
                </a:solidFill>
              </a:rPr>
              <a:t>Численність цих рослин </a:t>
            </a:r>
            <a:r>
              <a:rPr lang="uk-UA" sz="1600" b="1" dirty="0" smtClean="0">
                <a:solidFill>
                  <a:srgbClr val="000B22"/>
                </a:solidFill>
              </a:rPr>
              <a:t>невелика</a:t>
            </a:r>
            <a:r>
              <a:rPr lang="uk-UA" sz="1600" dirty="0">
                <a:solidFill>
                  <a:srgbClr val="000B22"/>
                </a:solidFill>
              </a:rPr>
              <a:t>.</a:t>
            </a:r>
            <a:endParaRPr lang="ru-RU" sz="1600" dirty="0">
              <a:solidFill>
                <a:srgbClr val="000B22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468313" y="4437063"/>
            <a:ext cx="515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трелка влево 16"/>
          <p:cNvSpPr/>
          <p:nvPr/>
        </p:nvSpPr>
        <p:spPr bwMode="auto">
          <a:xfrm>
            <a:off x="1285852" y="5286388"/>
            <a:ext cx="7289800" cy="587375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dirty="0"/>
              <a:t>  </a:t>
            </a:r>
            <a:r>
              <a:rPr lang="uk-UA" sz="1600" b="1" dirty="0"/>
              <a:t>Рослини </a:t>
            </a:r>
            <a:r>
              <a:rPr lang="uk-UA" sz="1600" b="1" dirty="0" smtClean="0"/>
              <a:t> </a:t>
            </a:r>
            <a:r>
              <a:rPr lang="uk-UA" sz="1600" b="1" dirty="0"/>
              <a:t>маловивчені, місця їх життя малодоступні</a:t>
            </a:r>
            <a:r>
              <a:rPr lang="uk-UA" sz="1600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bright="-14000" contrast="-5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5298025"/>
            <a:ext cx="517525" cy="57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лево 22"/>
          <p:cNvSpPr>
            <a:spLocks noChangeArrowheads="1"/>
          </p:cNvSpPr>
          <p:nvPr/>
        </p:nvSpPr>
        <p:spPr bwMode="auto">
          <a:xfrm>
            <a:off x="1285852" y="6213475"/>
            <a:ext cx="7286676" cy="644525"/>
          </a:xfrm>
          <a:prstGeom prst="leftArrow">
            <a:avLst>
              <a:gd name="adj1" fmla="val 50000"/>
              <a:gd name="adj2" fmla="val 45505"/>
            </a:avLst>
          </a:prstGeom>
          <a:solidFill>
            <a:srgbClr val="757A3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uk-UA" sz="1600" b="1" dirty="0"/>
              <a:t>Рослини </a:t>
            </a:r>
            <a:r>
              <a:rPr lang="uk-UA" sz="1600" b="1" dirty="0" smtClean="0"/>
              <a:t> </a:t>
            </a:r>
            <a:r>
              <a:rPr lang="uk-UA" sz="1600" b="1" dirty="0"/>
              <a:t>яких вдалося зберегти, врятувати від вимирання</a:t>
            </a:r>
            <a:r>
              <a:rPr lang="uk-UA" sz="1600" dirty="0"/>
              <a:t>.</a:t>
            </a:r>
            <a:endParaRPr lang="ru-RU" sz="16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bright="-15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8" y="6161518"/>
            <a:ext cx="452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ослинний світ26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5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R4uwiVx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714876" y="1071546"/>
            <a:ext cx="3963908" cy="3366122"/>
          </a:xfrm>
          <a:prstGeom prst="roundRect">
            <a:avLst/>
          </a:prstGeom>
          <a:solidFill>
            <a:srgbClr val="00B0F0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smtClean="0">
                <a:solidFill>
                  <a:srgbClr val="000B22"/>
                </a:solidFill>
              </a:rPr>
              <a:t>Вид </a:t>
            </a:r>
            <a:r>
              <a:rPr lang="ru-RU" dirty="0" err="1" smtClean="0">
                <a:solidFill>
                  <a:srgbClr val="000B22"/>
                </a:solidFill>
              </a:rPr>
              <a:t>з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диз’юнктивним</a:t>
            </a:r>
            <a:r>
              <a:rPr lang="ru-RU" dirty="0" smtClean="0">
                <a:solidFill>
                  <a:srgbClr val="000B22"/>
                </a:solidFill>
              </a:rPr>
              <a:t> ареалом, </a:t>
            </a:r>
            <a:r>
              <a:rPr lang="ru-RU" dirty="0" err="1" smtClean="0">
                <a:solidFill>
                  <a:srgbClr val="000B22"/>
                </a:solidFill>
              </a:rPr>
              <a:t>єдиний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дикорослий</a:t>
            </a:r>
            <a:r>
              <a:rPr lang="ru-RU" dirty="0" smtClean="0">
                <a:solidFill>
                  <a:srgbClr val="000B22"/>
                </a:solidFill>
              </a:rPr>
              <a:t> вид роду </a:t>
            </a:r>
            <a:r>
              <a:rPr lang="ru-RU" dirty="0" err="1" smtClean="0">
                <a:solidFill>
                  <a:srgbClr val="000B22"/>
                </a:solidFill>
              </a:rPr>
              <a:t>Lilium</a:t>
            </a:r>
            <a:r>
              <a:rPr lang="ru-RU" dirty="0" smtClean="0">
                <a:solidFill>
                  <a:srgbClr val="000B22"/>
                </a:solidFill>
              </a:rPr>
              <a:t> L. в </a:t>
            </a:r>
            <a:r>
              <a:rPr lang="ru-RU" dirty="0" err="1" smtClean="0">
                <a:solidFill>
                  <a:srgbClr val="000B22"/>
                </a:solidFill>
              </a:rPr>
              <a:t>Україні</a:t>
            </a:r>
            <a:r>
              <a:rPr lang="ru-RU" dirty="0" smtClean="0">
                <a:solidFill>
                  <a:srgbClr val="000B22"/>
                </a:solidFill>
              </a:rPr>
              <a:t>, </a:t>
            </a:r>
            <a:r>
              <a:rPr lang="ru-RU" dirty="0" err="1" smtClean="0">
                <a:solidFill>
                  <a:srgbClr val="000B22"/>
                </a:solidFill>
              </a:rPr>
              <a:t>який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скорочує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своє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поширення</a:t>
            </a:r>
            <a:r>
              <a:rPr lang="ru-RU" dirty="0" smtClean="0">
                <a:solidFill>
                  <a:srgbClr val="000B22"/>
                </a:solidFill>
              </a:rPr>
              <a:t>. </a:t>
            </a:r>
            <a:r>
              <a:rPr lang="ru-RU" dirty="0" err="1" smtClean="0">
                <a:solidFill>
                  <a:srgbClr val="000B22"/>
                </a:solidFill>
              </a:rPr>
              <a:t>Популяції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містять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від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декількох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одиниць</a:t>
            </a:r>
            <a:r>
              <a:rPr lang="ru-RU" dirty="0" smtClean="0">
                <a:solidFill>
                  <a:srgbClr val="000B22"/>
                </a:solidFill>
              </a:rPr>
              <a:t> до </a:t>
            </a:r>
            <a:r>
              <a:rPr lang="ru-RU" dirty="0" err="1" smtClean="0">
                <a:solidFill>
                  <a:srgbClr val="000B22"/>
                </a:solidFill>
              </a:rPr>
              <a:t>декількох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десятків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особин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різного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віку</a:t>
            </a:r>
            <a:r>
              <a:rPr lang="ru-RU" dirty="0" smtClean="0">
                <a:solidFill>
                  <a:srgbClr val="000B22"/>
                </a:solidFill>
              </a:rPr>
              <a:t>, </a:t>
            </a:r>
            <a:r>
              <a:rPr lang="ru-RU" dirty="0" err="1" smtClean="0">
                <a:solidFill>
                  <a:srgbClr val="000B22"/>
                </a:solidFill>
              </a:rPr>
              <a:t>які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зростають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групами</a:t>
            </a:r>
            <a:r>
              <a:rPr lang="ru-RU" dirty="0" smtClean="0">
                <a:solidFill>
                  <a:srgbClr val="000B22"/>
                </a:solidFill>
              </a:rPr>
              <a:t>. </a:t>
            </a:r>
            <a:r>
              <a:rPr lang="ru-RU" dirty="0" err="1" smtClean="0">
                <a:solidFill>
                  <a:srgbClr val="000B22"/>
                </a:solidFill>
              </a:rPr>
              <a:t>Інколи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трапляються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популяції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з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декількох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сотень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особин</a:t>
            </a:r>
            <a:r>
              <a:rPr lang="ru-RU" dirty="0" smtClean="0">
                <a:solidFill>
                  <a:srgbClr val="000B22"/>
                </a:solidFill>
              </a:rPr>
              <a:t>, </a:t>
            </a:r>
            <a:r>
              <a:rPr lang="ru-RU" dirty="0" err="1" smtClean="0">
                <a:solidFill>
                  <a:srgbClr val="000B22"/>
                </a:solidFill>
              </a:rPr>
              <a:t>зазвичай</a:t>
            </a:r>
            <a:r>
              <a:rPr lang="ru-RU" dirty="0" smtClean="0">
                <a:solidFill>
                  <a:srgbClr val="000B22"/>
                </a:solidFill>
              </a:rPr>
              <a:t> на </a:t>
            </a:r>
            <a:r>
              <a:rPr lang="ru-RU" dirty="0" err="1" smtClean="0">
                <a:solidFill>
                  <a:srgbClr val="000B22"/>
                </a:solidFill>
              </a:rPr>
              <a:t>освітлених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місцях</a:t>
            </a:r>
            <a:r>
              <a:rPr lang="ru-RU" dirty="0" smtClean="0">
                <a:solidFill>
                  <a:srgbClr val="000B22"/>
                </a:solidFill>
              </a:rPr>
              <a:t> у </a:t>
            </a:r>
            <a:r>
              <a:rPr lang="ru-RU" dirty="0" err="1" smtClean="0">
                <a:solidFill>
                  <a:srgbClr val="000B22"/>
                </a:solidFill>
              </a:rPr>
              <a:t>рівнинних</a:t>
            </a:r>
            <a:r>
              <a:rPr lang="ru-RU" dirty="0" smtClean="0">
                <a:solidFill>
                  <a:srgbClr val="000B22"/>
                </a:solidFill>
              </a:rPr>
              <a:t> </a:t>
            </a:r>
            <a:r>
              <a:rPr lang="ru-RU" dirty="0" err="1" smtClean="0">
                <a:solidFill>
                  <a:srgbClr val="000B22"/>
                </a:solidFill>
              </a:rPr>
              <a:t>лісах</a:t>
            </a:r>
            <a:r>
              <a:rPr lang="ru-RU" dirty="0" smtClean="0">
                <a:solidFill>
                  <a:srgbClr val="000B22"/>
                </a:solidFill>
              </a:rPr>
              <a:t>. </a:t>
            </a:r>
            <a:endParaRPr lang="uk-UA" b="1" dirty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ослинний світ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11266" name="Picture 2" descr="Лілія лісова (Lilium martagon L.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857232"/>
            <a:ext cx="4572032" cy="3640232"/>
          </a:xfrm>
          <a:prstGeom prst="rect">
            <a:avLst/>
          </a:prstGeom>
          <a:noFill/>
        </p:spPr>
      </p:pic>
    </p:spTree>
  </p:cSld>
  <p:clrMapOvr>
    <a:masterClrMapping/>
  </p:clrMapOvr>
  <p:transition advTm="2527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4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798</Words>
  <Application>Microsoft Office PowerPoint</Application>
  <PresentationFormat>Экран (4:3)</PresentationFormat>
  <Paragraphs>68</Paragraphs>
  <Slides>25</Slides>
  <Notes>2</Notes>
  <HiddenSlides>0</HiddenSlides>
  <MMClips>11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1_Тема Office</vt:lpstr>
      <vt:lpstr>Рослинний світ        України  </vt:lpstr>
      <vt:lpstr>Слайд 2</vt:lpstr>
      <vt:lpstr>В українських лісах на площі 10 млн га зростає понад 25 листяних і хвойних порід, найпоширенішими з яких є : сосна, дуб, ялина, бук, береза, вільха і граб. Різноманітними є й лісові угрупування. Найбільшу частку рівнинних лісів охоплюють соснові, сосново-дубові, дубові, дубово-грабові та вільхові угрупування </vt:lpstr>
      <vt:lpstr>В Україні болота займають понад 1 200 тис. Га . Болота  поділяються на 3 типи : Низинні болота :утворюються в низинах, де збираються ґрунтові води. Верхові болота: живляться лише за рахунок опадів. Перехідні болота мають добре виражені ознаки як низинного, так і верхового боліт. </vt:lpstr>
      <vt:lpstr>Луки використовують як природні пасовища і сіножаті. В Україні лучна рослинність охоплює площю близько 7 млн га. Луки залежно від умов розміщення поділяються на заплавні, суходільні, низинні, гірські. </vt:lpstr>
      <vt:lpstr>Степ формується на чорноземних і каштанових грунтах в умовах рівнинного рельєфу на півдні України. Степ займає майже 300 000 км² (40%) території України. За панівними рослинами розрізняють степи типові або справжні, лучні , чагарникові та пустельні.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Лікарські рослини України</vt:lpstr>
      <vt:lpstr>Слайд 20</vt:lpstr>
      <vt:lpstr>Раз - ромашка, два - ромашка, Вся в цветах большая чашка. И на чайнике цветок.        Ох и вкусный мой чаёк.</vt:lpstr>
      <vt:lpstr>Ромашка. Та її використання у косметиці та медицині</vt:lpstr>
      <vt:lpstr>М’ята, материнка, чабрець, звіробій -назбирай рослини ці і чай  цілющий пий!</vt:lpstr>
      <vt:lpstr>Символ України – червона калина, лікує хвороби дорослого й дитини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  ослинний світ України</dc:title>
  <dc:creator>Asus M4ALX</dc:creator>
  <cp:lastModifiedBy>Asus M4ALX</cp:lastModifiedBy>
  <cp:revision>61</cp:revision>
  <dcterms:created xsi:type="dcterms:W3CDTF">2015-01-17T11:48:32Z</dcterms:created>
  <dcterms:modified xsi:type="dcterms:W3CDTF">2015-02-16T11:55:49Z</dcterms:modified>
</cp:coreProperties>
</file>