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80" r:id="rId8"/>
    <p:sldMasterId id="2147483792" r:id="rId9"/>
    <p:sldMasterId id="2147483804" r:id="rId10"/>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2" r:id="rId26"/>
    <p:sldId id="273" r:id="rId27"/>
    <p:sldId id="274" r:id="rId28"/>
    <p:sldId id="275" r:id="rId29"/>
    <p:sldId id="276" r:id="rId30"/>
    <p:sldId id="271" r:id="rId31"/>
    <p:sldId id="277" r:id="rId32"/>
    <p:sldId id="278" r:id="rId33"/>
    <p:sldId id="279" r:id="rId34"/>
    <p:sldId id="280" r:id="rId35"/>
    <p:sldId id="281" r:id="rId3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316" autoAdjust="0"/>
    <p:restoredTop sz="94660"/>
  </p:normalViewPr>
  <p:slideViewPr>
    <p:cSldViewPr>
      <p:cViewPr varScale="1">
        <p:scale>
          <a:sx n="110" d="100"/>
          <a:sy n="110" d="100"/>
        </p:scale>
        <p:origin x="-16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48A4CF73-C4CF-4B67-8E6E-5307FC8787BC}" type="datetimeFigureOut">
              <a:rPr lang="uk-UA" smtClean="0"/>
              <a:t>24.04.2014</a:t>
            </a:fld>
            <a:endParaRPr lang="uk-UA"/>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uk-UA"/>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84801239-8ECA-4A16-B184-F091FA88B95A}"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8A4CF73-C4CF-4B67-8E6E-5307FC8787BC}" type="datetimeFigureOut">
              <a:rPr lang="uk-UA" smtClean="0"/>
              <a:t>24.04.2014</a:t>
            </a:fld>
            <a:endParaRPr lang="uk-UA"/>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uk-UA"/>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84801239-8ECA-4A16-B184-F091FA88B95A}"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84801239-8ECA-4A16-B184-F091FA88B95A}" type="slidenum">
              <a:rPr lang="uk-UA" smtClean="0"/>
              <a:t>‹#›</a:t>
            </a:fld>
            <a:endParaRPr lang="uk-UA"/>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8A4CF73-C4CF-4B67-8E6E-5307FC8787BC}" type="datetimeFigureOut">
              <a:rPr lang="uk-UA" smtClean="0"/>
              <a:t>24.04.2014</a:t>
            </a:fld>
            <a:endParaRPr lang="uk-UA"/>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4801239-8ECA-4A16-B184-F091FA88B95A}" type="slidenum">
              <a:rPr lang="uk-UA" smtClean="0"/>
              <a:t>‹#›</a:t>
            </a:fld>
            <a:endParaRPr lang="uk-UA"/>
          </a:p>
        </p:txBody>
      </p:sp>
      <p:sp>
        <p:nvSpPr>
          <p:cNvPr id="14" name="Нижний колонтитул 13"/>
          <p:cNvSpPr>
            <a:spLocks noGrp="1"/>
          </p:cNvSpPr>
          <p:nvPr>
            <p:ph type="ftr" sz="quarter" idx="12"/>
          </p:nvPr>
        </p:nvSpPr>
        <p:spPr/>
        <p:txBody>
          <a:bodyPr/>
          <a:lstStyle/>
          <a:p>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48A4CF73-C4CF-4B67-8E6E-5307FC8787BC}" type="datetimeFigureOut">
              <a:rPr lang="uk-UA" smtClean="0"/>
              <a:t>24.04.2014</a:t>
            </a:fld>
            <a:endParaRPr lang="uk-UA"/>
          </a:p>
        </p:txBody>
      </p:sp>
      <p:sp>
        <p:nvSpPr>
          <p:cNvPr id="10" name="Номер слайда 9"/>
          <p:cNvSpPr>
            <a:spLocks noGrp="1"/>
          </p:cNvSpPr>
          <p:nvPr>
            <p:ph type="sldNum" sz="quarter" idx="16"/>
          </p:nvPr>
        </p:nvSpPr>
        <p:spPr/>
        <p:txBody>
          <a:bodyPr rtlCol="0"/>
          <a:lstStyle/>
          <a:p>
            <a:fld id="{84801239-8ECA-4A16-B184-F091FA88B95A}" type="slidenum">
              <a:rPr lang="uk-UA" smtClean="0"/>
              <a:t>‹#›</a:t>
            </a:fld>
            <a:endParaRPr lang="uk-UA"/>
          </a:p>
        </p:txBody>
      </p:sp>
      <p:sp>
        <p:nvSpPr>
          <p:cNvPr id="12" name="Нижний колонтитул 11"/>
          <p:cNvSpPr>
            <a:spLocks noGrp="1"/>
          </p:cNvSpPr>
          <p:nvPr>
            <p:ph type="ftr" sz="quarter" idx="17"/>
          </p:nvPr>
        </p:nvSpPr>
        <p:spPr/>
        <p:txBody>
          <a:bodyPr rtlCol="0"/>
          <a:lstStyle/>
          <a:p>
            <a:endParaRPr lang="uk-UA"/>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48A4CF73-C4CF-4B67-8E6E-5307FC8787BC}" type="datetimeFigureOut">
              <a:rPr lang="uk-UA" smtClean="0"/>
              <a:t>24.04.2014</a:t>
            </a:fld>
            <a:endParaRPr lang="uk-UA"/>
          </a:p>
        </p:txBody>
      </p:sp>
      <p:sp>
        <p:nvSpPr>
          <p:cNvPr id="12" name="Номер слайда 11"/>
          <p:cNvSpPr>
            <a:spLocks noGrp="1"/>
          </p:cNvSpPr>
          <p:nvPr>
            <p:ph type="sldNum" sz="quarter" idx="16"/>
          </p:nvPr>
        </p:nvSpPr>
        <p:spPr/>
        <p:txBody>
          <a:bodyPr rtlCol="0"/>
          <a:lstStyle/>
          <a:p>
            <a:fld id="{84801239-8ECA-4A16-B184-F091FA88B95A}" type="slidenum">
              <a:rPr lang="uk-UA" smtClean="0"/>
              <a:t>‹#›</a:t>
            </a:fld>
            <a:endParaRPr lang="uk-UA"/>
          </a:p>
        </p:txBody>
      </p:sp>
      <p:sp>
        <p:nvSpPr>
          <p:cNvPr id="14" name="Нижний колонтитул 13"/>
          <p:cNvSpPr>
            <a:spLocks noGrp="1"/>
          </p:cNvSpPr>
          <p:nvPr>
            <p:ph type="ftr" sz="quarter" idx="17"/>
          </p:nvPr>
        </p:nvSpPr>
        <p:spPr/>
        <p:txBody>
          <a:bodyPr rtlCol="0"/>
          <a:lstStyle/>
          <a:p>
            <a:endParaRPr lang="uk-UA"/>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8A4CF73-C4CF-4B67-8E6E-5307FC8787BC}" type="datetimeFigureOut">
              <a:rPr lang="uk-UA" smtClean="0"/>
              <a:t>24.04.2014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84801239-8ECA-4A16-B184-F091FA88B95A}" type="slidenum">
              <a:rPr lang="uk-UA" smtClean="0"/>
              <a:t>‹#›</a:t>
            </a:fld>
            <a:endParaRPr lang="uk-UA"/>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84801239-8ECA-4A16-B184-F091FA88B95A}" type="slidenum">
              <a:rPr lang="uk-UA" smtClean="0"/>
              <a:t>‹#›</a:t>
            </a:fld>
            <a:endParaRPr lang="uk-UA"/>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84801239-8ECA-4A16-B184-F091FA88B95A}" type="slidenum">
              <a:rPr lang="uk-UA" smtClean="0"/>
              <a:t>‹#›</a:t>
            </a:fld>
            <a:endParaRPr lang="uk-UA"/>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48A4CF73-C4CF-4B67-8E6E-5307FC8787BC}" type="datetimeFigureOut">
              <a:rPr lang="uk-UA" smtClean="0"/>
              <a:t>24.04.2014</a:t>
            </a:fld>
            <a:endParaRPr lang="uk-UA"/>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84801239-8ECA-4A16-B184-F091FA88B95A}" type="slidenum">
              <a:rPr lang="uk-UA" smtClean="0"/>
              <a:t>‹#›</a:t>
            </a:fld>
            <a:endParaRPr lang="uk-UA"/>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uk-UA"/>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a:xfrm>
            <a:off x="457201" y="6248207"/>
            <a:ext cx="5573483" cy="365125"/>
          </a:xfrm>
        </p:spPr>
        <p:txBody>
          <a:bodyPr/>
          <a:lstStyle/>
          <a:p>
            <a:endParaRPr lang="uk-UA"/>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84801239-8ECA-4A16-B184-F091FA88B95A}"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11" name="Номер слайда 10"/>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84801239-8ECA-4A16-B184-F091FA88B95A}" type="slidenum">
              <a:rPr lang="uk-UA" smtClean="0"/>
              <a:t>‹#›</a:t>
            </a:fld>
            <a:endParaRPr lang="uk-UA"/>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11" name="Номер слайда 10"/>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84801239-8ECA-4A16-B184-F091FA88B95A}" type="slidenum">
              <a:rPr lang="uk-UA" smtClean="0"/>
              <a:t>‹#›</a:t>
            </a:fld>
            <a:endParaRPr lang="uk-UA"/>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8A4CF73-C4CF-4B67-8E6E-5307FC8787BC}" type="datetimeFigureOut">
              <a:rPr lang="uk-UA" smtClean="0"/>
              <a:t>24.04.2014</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29" name="Номер слайда 28"/>
          <p:cNvSpPr>
            <a:spLocks noGrp="1"/>
          </p:cNvSpPr>
          <p:nvPr>
            <p:ph type="sldNum" sz="quarter" idx="12"/>
          </p:nvPr>
        </p:nvSpPr>
        <p:spPr/>
        <p:txBody>
          <a:bodyPr/>
          <a:lstStyle/>
          <a:p>
            <a:fld id="{84801239-8ECA-4A16-B184-F091FA88B95A}" type="slidenum">
              <a:rPr lang="uk-UA" smtClean="0"/>
              <a:t>‹#›</a:t>
            </a:fld>
            <a:endParaRPr lang="uk-UA"/>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7924800" y="6416675"/>
            <a:ext cx="762000" cy="365125"/>
          </a:xfrm>
        </p:spPr>
        <p:txBody>
          <a:bodyPr/>
          <a:lstStyle/>
          <a:p>
            <a:fld id="{84801239-8ECA-4A16-B184-F091FA88B95A}"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8A4CF73-C4CF-4B67-8E6E-5307FC8787BC}" type="datetimeFigureOut">
              <a:rPr lang="uk-UA" smtClean="0"/>
              <a:t>24.04.2014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8A4CF73-C4CF-4B67-8E6E-5307FC8787BC}" type="datetimeFigureOut">
              <a:rPr lang="uk-UA" smtClean="0"/>
              <a:t>24.04.2014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84801239-8ECA-4A16-B184-F091FA88B95A}" type="slidenum">
              <a:rPr lang="uk-UA" smtClean="0"/>
              <a:t>‹#›</a:t>
            </a:fld>
            <a:endParaRPr lang="uk-UA"/>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48A4CF73-C4CF-4B67-8E6E-5307FC8787BC}" type="datetimeFigureOut">
              <a:rPr lang="uk-UA" smtClean="0"/>
              <a:t>24.04.2014</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801239-8ECA-4A16-B184-F091FA88B95A}" type="slidenum">
              <a:rPr lang="uk-UA" smtClean="0"/>
              <a:t>‹#›</a:t>
            </a:fld>
            <a:endParaRPr lang="uk-UA"/>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4361688" y="1026372"/>
            <a:ext cx="457200" cy="441325"/>
          </a:xfrm>
        </p:spPr>
        <p:txBody>
          <a:bodyPr/>
          <a:lstStyle/>
          <a:p>
            <a:fld id="{84801239-8ECA-4A16-B184-F091FA88B95A}" type="slidenum">
              <a:rPr lang="uk-UA" smtClean="0"/>
              <a:t>‹#›</a:t>
            </a:fld>
            <a:endParaRPr lang="uk-UA"/>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uk-UA"/>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801239-8ECA-4A16-B184-F091FA88B95A}" type="slidenum">
              <a:rPr lang="uk-UA" smtClean="0"/>
              <a:t>‹#›</a:t>
            </a:fld>
            <a:endParaRPr lang="uk-UA"/>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801239-8ECA-4A16-B184-F091FA88B95A}" type="slidenum">
              <a:rPr lang="uk-UA" smtClean="0"/>
              <a:t>‹#›</a:t>
            </a:fld>
            <a:endParaRPr lang="uk-UA"/>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48A4CF73-C4CF-4B67-8E6E-5307FC8787BC}" type="datetimeFigureOut">
              <a:rPr lang="uk-UA" smtClean="0"/>
              <a:t>24.04.2014</a:t>
            </a:fld>
            <a:endParaRPr lang="uk-UA"/>
          </a:p>
        </p:txBody>
      </p:sp>
      <p:sp>
        <p:nvSpPr>
          <p:cNvPr id="8" name="Нижний колонтитул 7"/>
          <p:cNvSpPr>
            <a:spLocks noGrp="1"/>
          </p:cNvSpPr>
          <p:nvPr>
            <p:ph type="ftr" sz="quarter" idx="11"/>
          </p:nvPr>
        </p:nvSpPr>
        <p:spPr>
          <a:xfrm>
            <a:off x="304800" y="6409944"/>
            <a:ext cx="3581400" cy="365760"/>
          </a:xfrm>
        </p:spPr>
        <p:txBody>
          <a:bodyPr/>
          <a:lstStyle/>
          <a:p>
            <a:endParaRPr lang="uk-UA"/>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84801239-8ECA-4A16-B184-F091FA88B95A}" type="slidenum">
              <a:rPr lang="uk-UA" smtClean="0"/>
              <a:t>‹#›</a:t>
            </a:fld>
            <a:endParaRPr lang="uk-UA"/>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8A4CF73-C4CF-4B67-8E6E-5307FC8787BC}" type="datetimeFigureOut">
              <a:rPr lang="uk-UA" smtClean="0"/>
              <a:t>24.04.2014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a:xfrm>
            <a:off x="4343400" y="1036020"/>
            <a:ext cx="457200" cy="441325"/>
          </a:xfrm>
        </p:spPr>
        <p:txBody>
          <a:bodyPr/>
          <a:lstStyle/>
          <a:p>
            <a:fld id="{84801239-8ECA-4A16-B184-F091FA88B95A}" type="slidenum">
              <a:rPr lang="uk-UA" smtClean="0"/>
              <a:t>‹#›</a:t>
            </a:fld>
            <a:endParaRPr lang="uk-U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4801239-8ECA-4A16-B184-F091FA88B95A}" type="slidenum">
              <a:rPr lang="uk-UA" smtClean="0"/>
              <a:t>‹#›</a:t>
            </a:fld>
            <a:endParaRPr lang="uk-U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4801239-8ECA-4A16-B184-F091FA88B95A}" type="slidenum">
              <a:rPr lang="uk-UA" smtClean="0"/>
              <a:t>‹#›</a:t>
            </a:fld>
            <a:endParaRPr lang="uk-UA"/>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a:xfrm>
            <a:off x="301752" y="6410848"/>
            <a:ext cx="3383280" cy="365760"/>
          </a:xfrm>
        </p:spPr>
        <p:txBody>
          <a:bodyPr/>
          <a:lstStyle/>
          <a:p>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84801239-8ECA-4A16-B184-F091FA88B95A}" type="slidenum">
              <a:rPr lang="uk-UA" smtClean="0"/>
              <a:t>‹#›</a:t>
            </a:fld>
            <a:endParaRPr lang="uk-UA"/>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a:xfrm>
            <a:off x="301752" y="6410848"/>
            <a:ext cx="3584448" cy="365760"/>
          </a:xfrm>
        </p:spPr>
        <p:txBody>
          <a:bodyPr/>
          <a:lstStyle/>
          <a:p>
            <a:endParaRPr lang="uk-UA"/>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801239-8ECA-4A16-B184-F091FA88B95A}"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84801239-8ECA-4A16-B184-F091FA88B95A}" type="slidenum">
              <a:rPr lang="uk-UA" smtClean="0"/>
              <a:t>‹#›</a:t>
            </a:fld>
            <a:endParaRPr lang="uk-UA"/>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8A4CF73-C4CF-4B67-8E6E-5307FC8787BC}" type="datetimeFigureOut">
              <a:rPr lang="uk-UA" smtClean="0"/>
              <a:t>24.04.2014</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29" name="Номер слайда 28"/>
          <p:cNvSpPr>
            <a:spLocks noGrp="1"/>
          </p:cNvSpPr>
          <p:nvPr>
            <p:ph type="sldNum" sz="quarter" idx="12"/>
          </p:nvPr>
        </p:nvSpPr>
        <p:spPr/>
        <p:txBody>
          <a:bodyPr/>
          <a:lstStyle/>
          <a:p>
            <a:fld id="{84801239-8ECA-4A16-B184-F091FA88B95A}" type="slidenum">
              <a:rPr lang="uk-UA" smtClean="0"/>
              <a:t>‹#›</a:t>
            </a:fld>
            <a:endParaRPr lang="uk-UA"/>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7924800" y="6416675"/>
            <a:ext cx="762000" cy="365125"/>
          </a:xfrm>
        </p:spPr>
        <p:txBody>
          <a:bodyPr/>
          <a:lstStyle/>
          <a:p>
            <a:fld id="{84801239-8ECA-4A16-B184-F091FA88B95A}"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84801239-8ECA-4A16-B184-F091FA88B95A}" type="slidenum">
              <a:rPr lang="uk-UA" smtClean="0"/>
              <a:t>‹#›</a:t>
            </a:fld>
            <a:endParaRPr lang="uk-UA"/>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8A4CF73-C4CF-4B67-8E6E-5307FC8787BC}" type="datetimeFigureOut">
              <a:rPr lang="uk-UA" smtClean="0"/>
              <a:t>24.04.2014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8A4CF73-C4CF-4B67-8E6E-5307FC8787BC}" type="datetimeFigureOut">
              <a:rPr lang="uk-UA" smtClean="0"/>
              <a:t>24.04.2014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17" name="Нижний колонтитул 16"/>
          <p:cNvSpPr>
            <a:spLocks noGrp="1"/>
          </p:cNvSpPr>
          <p:nvPr>
            <p:ph type="ftr" sz="quarter" idx="11"/>
          </p:nvPr>
        </p:nvSpPr>
        <p:spPr/>
        <p:txBody>
          <a:bodyPr/>
          <a:lstStyle>
            <a:extLst/>
          </a:lstStyle>
          <a:p>
            <a:endParaRPr lang="uk-UA"/>
          </a:p>
        </p:txBody>
      </p:sp>
      <p:sp>
        <p:nvSpPr>
          <p:cNvPr id="29" name="Номер слайда 28"/>
          <p:cNvSpPr>
            <a:spLocks noGrp="1"/>
          </p:cNvSpPr>
          <p:nvPr>
            <p:ph type="sldNum" sz="quarter" idx="12"/>
          </p:nvPr>
        </p:nvSpPr>
        <p:spPr/>
        <p:txBody>
          <a:bodyPr/>
          <a:lstStyle>
            <a:extLst/>
          </a:lstStyle>
          <a:p>
            <a:fld id="{84801239-8ECA-4A16-B184-F091FA88B95A}" type="slidenum">
              <a:rPr lang="uk-UA" smtClean="0"/>
              <a:t>‹#›</a:t>
            </a:fld>
            <a:endParaRPr lang="uk-UA"/>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84801239-8ECA-4A16-B184-F091FA88B95A}" type="slidenum">
              <a:rPr lang="uk-UA" smtClean="0"/>
              <a:t>‹#›</a:t>
            </a:fld>
            <a:endParaRPr lang="uk-UA"/>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uk-UA"/>
          </a:p>
        </p:txBody>
      </p:sp>
      <p:sp>
        <p:nvSpPr>
          <p:cNvPr id="7" name="Номер слайда 6"/>
          <p:cNvSpPr>
            <a:spLocks noGrp="1"/>
          </p:cNvSpPr>
          <p:nvPr>
            <p:ph type="sldNum" sz="quarter" idx="12"/>
          </p:nvPr>
        </p:nvSpPr>
        <p:spPr>
          <a:xfrm>
            <a:off x="8610600" y="55499"/>
            <a:ext cx="457200" cy="365125"/>
          </a:xfrm>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48A4CF73-C4CF-4B67-8E6E-5307FC8787BC}" type="datetimeFigureOut">
              <a:rPr lang="uk-UA" smtClean="0"/>
              <a:t>24.04.2014</a:t>
            </a:fld>
            <a:endParaRPr lang="uk-UA"/>
          </a:p>
        </p:txBody>
      </p:sp>
      <p:sp>
        <p:nvSpPr>
          <p:cNvPr id="16" name="Номер слайда 15"/>
          <p:cNvSpPr>
            <a:spLocks noGrp="1"/>
          </p:cNvSpPr>
          <p:nvPr>
            <p:ph type="sldNum" sz="quarter" idx="11"/>
          </p:nvPr>
        </p:nvSpPr>
        <p:spPr/>
        <p:txBody>
          <a:bodyPr/>
          <a:lstStyle/>
          <a:p>
            <a:fld id="{84801239-8ECA-4A16-B184-F091FA88B95A}" type="slidenum">
              <a:rPr lang="uk-UA" smtClean="0"/>
              <a:t>‹#›</a:t>
            </a:fld>
            <a:endParaRPr lang="uk-UA"/>
          </a:p>
        </p:txBody>
      </p:sp>
      <p:sp>
        <p:nvSpPr>
          <p:cNvPr id="17" name="Нижний колонтитул 16"/>
          <p:cNvSpPr>
            <a:spLocks noGrp="1"/>
          </p:cNvSpPr>
          <p:nvPr>
            <p:ph type="ftr" sz="quarter" idx="12"/>
          </p:nvPr>
        </p:nvSpPr>
        <p:spPr/>
        <p:txBody>
          <a:bodyPr/>
          <a:lstStyle/>
          <a:p>
            <a:endParaRPr lang="uk-UA"/>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48A4CF73-C4CF-4B67-8E6E-5307FC8787BC}" type="datetimeFigureOut">
              <a:rPr lang="uk-UA" smtClean="0"/>
              <a:t>24.04.2014</a:t>
            </a:fld>
            <a:endParaRPr lang="uk-UA"/>
          </a:p>
        </p:txBody>
      </p:sp>
      <p:sp>
        <p:nvSpPr>
          <p:cNvPr id="15" name="Номер слайда 14"/>
          <p:cNvSpPr>
            <a:spLocks noGrp="1"/>
          </p:cNvSpPr>
          <p:nvPr>
            <p:ph type="sldNum" sz="quarter" idx="15"/>
          </p:nvPr>
        </p:nvSpPr>
        <p:spPr/>
        <p:txBody>
          <a:bodyPr/>
          <a:lstStyle>
            <a:lvl1pPr algn="ctr">
              <a:defRPr/>
            </a:lvl1pPr>
          </a:lstStyle>
          <a:p>
            <a:fld id="{84801239-8ECA-4A16-B184-F091FA88B95A}" type="slidenum">
              <a:rPr lang="uk-UA" smtClean="0"/>
              <a:t>‹#›</a:t>
            </a:fld>
            <a:endParaRPr lang="uk-UA"/>
          </a:p>
        </p:txBody>
      </p:sp>
      <p:sp>
        <p:nvSpPr>
          <p:cNvPr id="16" name="Нижний колонтитул 15"/>
          <p:cNvSpPr>
            <a:spLocks noGrp="1"/>
          </p:cNvSpPr>
          <p:nvPr>
            <p:ph type="ftr" sz="quarter" idx="16"/>
          </p:nvPr>
        </p:nvSpPr>
        <p:spPr/>
        <p:txBody>
          <a:bodyPr/>
          <a:lstStyle/>
          <a:p>
            <a:endParaRPr lang="uk-UA"/>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801239-8ECA-4A16-B184-F091FA88B95A}" type="slidenum">
              <a:rPr lang="uk-UA" smtClean="0"/>
              <a:t>‹#›</a:t>
            </a:fld>
            <a:endParaRPr lang="uk-UA"/>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801239-8ECA-4A16-B184-F091FA88B95A}" type="slidenum">
              <a:rPr lang="uk-UA" smtClean="0"/>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84801239-8ECA-4A16-B184-F091FA88B95A}" type="slidenum">
              <a:rPr lang="uk-UA" smtClean="0"/>
              <a:t>‹#›</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7" name="Дата 6"/>
          <p:cNvSpPr>
            <a:spLocks noGrp="1"/>
          </p:cNvSpPr>
          <p:nvPr>
            <p:ph type="dt" sz="half" idx="10"/>
          </p:nvPr>
        </p:nvSpPr>
        <p:spPr/>
        <p:txBody>
          <a:bodyPr/>
          <a:lstStyle/>
          <a:p>
            <a:fld id="{48A4CF73-C4CF-4B67-8E6E-5307FC8787BC}" type="datetimeFigureOut">
              <a:rPr lang="uk-UA" smtClean="0"/>
              <a:t>24.04.2014</a:t>
            </a:fld>
            <a:endParaRPr lang="uk-UA"/>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8A4CF73-C4CF-4B67-8E6E-5307FC8787BC}" type="datetimeFigureOut">
              <a:rPr lang="uk-UA" smtClean="0"/>
              <a:t>24.04.2014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4801239-8ECA-4A16-B184-F091FA88B95A}" type="slidenum">
              <a:rPr lang="uk-UA" smtClean="0"/>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48A4CF73-C4CF-4B67-8E6E-5307FC8787BC}" type="datetimeFigureOut">
              <a:rPr lang="uk-UA" smtClean="0"/>
              <a:t>24.04.2014</a:t>
            </a:fld>
            <a:endParaRPr lang="uk-UA"/>
          </a:p>
        </p:txBody>
      </p:sp>
      <p:sp>
        <p:nvSpPr>
          <p:cNvPr id="9" name="Номер слайда 8"/>
          <p:cNvSpPr>
            <a:spLocks noGrp="1"/>
          </p:cNvSpPr>
          <p:nvPr>
            <p:ph type="sldNum" sz="quarter" idx="15"/>
          </p:nvPr>
        </p:nvSpPr>
        <p:spPr/>
        <p:txBody>
          <a:bodyPr/>
          <a:lstStyle/>
          <a:p>
            <a:fld id="{84801239-8ECA-4A16-B184-F091FA88B95A}" type="slidenum">
              <a:rPr lang="uk-UA" smtClean="0"/>
              <a:t>‹#›</a:t>
            </a:fld>
            <a:endParaRPr lang="uk-UA"/>
          </a:p>
        </p:txBody>
      </p:sp>
      <p:sp>
        <p:nvSpPr>
          <p:cNvPr id="10" name="Нижний колонтитул 9"/>
          <p:cNvSpPr>
            <a:spLocks noGrp="1"/>
          </p:cNvSpPr>
          <p:nvPr>
            <p:ph type="ftr" sz="quarter" idx="16"/>
          </p:nvPr>
        </p:nvSpPr>
        <p:spPr/>
        <p:txBody>
          <a:bodyPr/>
          <a:lstStyle/>
          <a:p>
            <a:endParaRPr lang="uk-UA"/>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48A4CF73-C4CF-4B67-8E6E-5307FC8787BC}" type="datetimeFigureOut">
              <a:rPr lang="uk-UA" smtClean="0"/>
              <a:t>24.04.2014</a:t>
            </a:fld>
            <a:endParaRPr lang="uk-UA"/>
          </a:p>
        </p:txBody>
      </p:sp>
      <p:sp>
        <p:nvSpPr>
          <p:cNvPr id="9" name="Номер слайда 8"/>
          <p:cNvSpPr>
            <a:spLocks noGrp="1"/>
          </p:cNvSpPr>
          <p:nvPr>
            <p:ph type="sldNum" sz="quarter" idx="11"/>
          </p:nvPr>
        </p:nvSpPr>
        <p:spPr/>
        <p:txBody>
          <a:bodyPr/>
          <a:lstStyle/>
          <a:p>
            <a:fld id="{84801239-8ECA-4A16-B184-F091FA88B95A}" type="slidenum">
              <a:rPr lang="uk-UA" smtClean="0"/>
              <a:t>‹#›</a:t>
            </a:fld>
            <a:endParaRPr lang="uk-UA"/>
          </a:p>
        </p:txBody>
      </p:sp>
      <p:sp>
        <p:nvSpPr>
          <p:cNvPr id="10" name="Нижний колонтитул 9"/>
          <p:cNvSpPr>
            <a:spLocks noGrp="1"/>
          </p:cNvSpPr>
          <p:nvPr>
            <p:ph type="ftr" sz="quarter" idx="12"/>
          </p:nvPr>
        </p:nvSpPr>
        <p:spPr/>
        <p:txBody>
          <a:bodyPr/>
          <a:lstStyle/>
          <a:p>
            <a:endParaRPr lang="uk-UA"/>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801239-8ECA-4A16-B184-F091FA88B95A}" type="slidenum">
              <a:rPr lang="uk-UA" smtClean="0"/>
              <a:t>‹#›</a:t>
            </a:fld>
            <a:endParaRPr lang="uk-UA"/>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8A4CF73-C4CF-4B67-8E6E-5307FC8787BC}" type="datetimeFigureOut">
              <a:rPr lang="uk-UA" smtClean="0"/>
              <a:t>24.04.2014</a:t>
            </a:fld>
            <a:endParaRPr lang="uk-UA"/>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uk-UA"/>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4801239-8ECA-4A16-B184-F091FA88B95A}"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uk-UA"/>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84801239-8ECA-4A16-B184-F091FA88B95A}" type="slidenum">
              <a:rPr lang="uk-UA" smtClean="0"/>
              <a:t>‹#›</a:t>
            </a:fld>
            <a:endParaRPr lang="uk-UA"/>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uk-UA"/>
          </a:p>
        </p:txBody>
      </p:sp>
      <p:sp>
        <p:nvSpPr>
          <p:cNvPr id="6" name="Номер слайда 5"/>
          <p:cNvSpPr>
            <a:spLocks noGrp="1"/>
          </p:cNvSpPr>
          <p:nvPr>
            <p:ph type="sldNum" sz="quarter" idx="12"/>
          </p:nvPr>
        </p:nvSpPr>
        <p:spPr>
          <a:xfrm>
            <a:off x="6733952" y="6555112"/>
            <a:ext cx="588336" cy="228600"/>
          </a:xfrm>
        </p:spPr>
        <p:txBody>
          <a:bodyPr/>
          <a:lstStyle>
            <a:extLst/>
          </a:lstStyle>
          <a:p>
            <a:fld id="{84801239-8ECA-4A16-B184-F091FA88B95A}"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uk-UA"/>
          </a:p>
        </p:txBody>
      </p:sp>
      <p:sp>
        <p:nvSpPr>
          <p:cNvPr id="4" name="Номер слайда 3"/>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84801239-8ECA-4A16-B184-F091FA88B95A}" type="slidenum">
              <a:rPr lang="uk-UA" smtClean="0"/>
              <a:t>‹#›</a:t>
            </a:fld>
            <a:endParaRPr lang="uk-UA"/>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84801239-8ECA-4A16-B184-F091FA88B95A}" type="slidenum">
              <a:rPr lang="uk-UA" smtClean="0"/>
              <a:t>‹#›</a:t>
            </a:fld>
            <a:endParaRPr lang="uk-UA"/>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48A4CF73-C4CF-4B67-8E6E-5307FC8787BC}" type="datetimeFigureOut">
              <a:rPr lang="uk-UA" smtClean="0"/>
              <a:t>24.04.2014</a:t>
            </a:fld>
            <a:endParaRPr lang="uk-UA"/>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uk-UA"/>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4801239-8ECA-4A16-B184-F091FA88B95A}"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8A4CF73-C4CF-4B67-8E6E-5307FC8787BC}" type="datetimeFigureOut">
              <a:rPr lang="uk-UA" smtClean="0"/>
              <a:t>24.04.2014</a:t>
            </a:fld>
            <a:endParaRPr lang="uk-UA"/>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uk-UA"/>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4801239-8ECA-4A16-B184-F091FA88B95A}"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uk-UA"/>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4801239-8ECA-4A16-B184-F091FA88B95A}"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8A4CF73-C4CF-4B67-8E6E-5307FC8787BC}" type="datetimeFigureOut">
              <a:rPr lang="uk-UA" smtClean="0"/>
              <a:t>24.04.2014</a:t>
            </a:fld>
            <a:endParaRPr lang="uk-UA"/>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4801239-8ECA-4A16-B184-F091FA88B95A}"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8A4CF73-C4CF-4B67-8E6E-5307FC8787BC}" type="datetimeFigureOut">
              <a:rPr lang="uk-UA" smtClean="0"/>
              <a:t>24.04.2014</a:t>
            </a:fld>
            <a:endParaRPr lang="uk-UA"/>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4801239-8ECA-4A16-B184-F091FA88B95A}"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4801239-8ECA-4A16-B184-F091FA88B95A}"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uk-UA"/>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4801239-8ECA-4A16-B184-F091FA88B95A}" type="slidenum">
              <a:rPr lang="uk-UA" smtClean="0"/>
              <a:t>‹#›</a:t>
            </a:fld>
            <a:endParaRPr lang="uk-UA"/>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4801239-8ECA-4A16-B184-F091FA88B95A}"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8A4CF73-C4CF-4B67-8E6E-5307FC8787BC}" type="datetimeFigureOut">
              <a:rPr lang="uk-UA" smtClean="0"/>
              <a:t>24.04.2014</a:t>
            </a:fld>
            <a:endParaRPr lang="uk-UA"/>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uk-UA"/>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4801239-8ECA-4A16-B184-F091FA88B95A}"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A4CF73-C4CF-4B67-8E6E-5307FC8787BC}" type="datetimeFigureOut">
              <a:rPr lang="uk-UA" smtClean="0"/>
              <a:t>24.04.2014</a:t>
            </a:fld>
            <a:endParaRPr lang="uk-UA"/>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uk-UA"/>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4801239-8ECA-4A16-B184-F091FA88B95A}" type="slidenum">
              <a:rPr lang="uk-UA" smtClean="0"/>
              <a:t>‹#›</a:t>
            </a:fld>
            <a:endParaRPr lang="uk-UA"/>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8A4CF73-C4CF-4B67-8E6E-5307FC8787BC}" type="datetimeFigureOut">
              <a:rPr lang="uk-UA" smtClean="0"/>
              <a:t>24.04.2014</a:t>
            </a:fld>
            <a:endParaRPr lang="uk-UA"/>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uk-UA"/>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4801239-8ECA-4A16-B184-F091FA88B95A}"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9.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8.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8.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hyperlink" Target="http://uk.wikipedia.org/wiki/%D0%97%D0%B5%D0%BC%D0%BB%D1%8F" TargetMode="External"/><Relationship Id="rId13" Type="http://schemas.openxmlformats.org/officeDocument/2006/relationships/hyperlink" Target="http://uk.wikipedia.org/wiki/%D0%9E%D1%81%D1%82%D1%80%D1%96%D0%B2" TargetMode="External"/><Relationship Id="rId3" Type="http://schemas.openxmlformats.org/officeDocument/2006/relationships/hyperlink" Target="http://uk.wikipedia.org/wiki/%D0%9A%D0%BE%D0%BD%D1%82%D0%B8%D0%BD%D0%B5%D0%BD%D1%82" TargetMode="External"/><Relationship Id="rId7" Type="http://schemas.openxmlformats.org/officeDocument/2006/relationships/hyperlink" Target="http://uk.wikipedia.org/wiki/%D0%9F%D1%96%D0%B2%D0%BD%D1%96%D1%87%D0%BD%D0%B0_%D0%BF%D1%96%D0%B2%D0%BA%D1%83%D0%BB%D1%8F" TargetMode="External"/><Relationship Id="rId12" Type="http://schemas.openxmlformats.org/officeDocument/2006/relationships/hyperlink" Target="http://uk.wikipedia.org/wiki/%D0%9F%D1%96%D0%B2%D0%BD%D1%96%D1%87%D0%BD%D0%B0_%D0%90%D0%BC%D0%B5%D1%80%D0%B8%D0%BA%D0%B0" TargetMode="External"/><Relationship Id="rId2" Type="http://schemas.openxmlformats.org/officeDocument/2006/relationships/image" Target="../media/image13.png"/><Relationship Id="rId16" Type="http://schemas.openxmlformats.org/officeDocument/2006/relationships/hyperlink" Target="http://uk.wikipedia.org/wiki/%D0%9A%D0%B0%D1%80%D0%B8%D0%B1%D1%81%D1%8C%D0%BA%D0%B5_%D0%BC%D0%BE%D1%80%D0%B5" TargetMode="External"/><Relationship Id="rId1" Type="http://schemas.openxmlformats.org/officeDocument/2006/relationships/slideLayout" Target="../slideLayouts/slideLayout2.xml"/><Relationship Id="rId6" Type="http://schemas.openxmlformats.org/officeDocument/2006/relationships/hyperlink" Target="http://uk.wikipedia.org/wiki/%D0%9F%D1%96%D0%B2%D0%B4%D0%B5%D0%BD%D0%BD%D0%B0_%D0%BF%D1%96%D0%B2%D0%BA%D1%83%D0%BB%D1%8F" TargetMode="External"/><Relationship Id="rId11" Type="http://schemas.openxmlformats.org/officeDocument/2006/relationships/hyperlink" Target="http://uk.wikipedia.org/wiki/%D0%9F%D0%B0%D0%BD%D0%B0%D0%BC%D1%81%D1%8C%D0%BA%D0%B8%D0%B9_%D0%BF%D0%B5%D1%80%D0%B5%D1%88%D0%B8%D0%B9%D0%BE%D0%BA" TargetMode="External"/><Relationship Id="rId5" Type="http://schemas.openxmlformats.org/officeDocument/2006/relationships/hyperlink" Target="http://uk.wikipedia.org/wiki/%D0%97%D0%B0%D1%85%D1%96%D0%B4%D0%BD%D0%B0_%D0%BF%D1%96%D0%B2%D0%BA%D1%83%D0%BB%D1%8F" TargetMode="External"/><Relationship Id="rId15" Type="http://schemas.openxmlformats.org/officeDocument/2006/relationships/hyperlink" Target="http://uk.wikipedia.org/wiki/%D0%9C%D0%B0%D0%BB%D1%96_%D0%90%D0%BD%D1%82%D0%B8%D0%BB%D1%8C%D1%81%D1%8C%D0%BA%D1%96_%D0%BE%D1%81%D1%82%D1%80%D0%BE%D0%B2%D0%B8" TargetMode="External"/><Relationship Id="rId10" Type="http://schemas.openxmlformats.org/officeDocument/2006/relationships/hyperlink" Target="http://uk.wikipedia.org/wiki/%D0%90%D1%82%D0%BB%D0%B0%D0%BD%D1%82%D0%B8%D1%87%D0%BD%D0%B8%D0%B9_%D0%BE%D0%BA%D0%B5%D0%B0%D0%BD" TargetMode="External"/><Relationship Id="rId4" Type="http://schemas.openxmlformats.org/officeDocument/2006/relationships/hyperlink" Target="http://uk.wikipedia.org/wiki/%D0%90%D0%BC%D0%B5%D1%80%D0%B8%D0%BA%D0%B0" TargetMode="External"/><Relationship Id="rId9" Type="http://schemas.openxmlformats.org/officeDocument/2006/relationships/hyperlink" Target="http://uk.wikipedia.org/wiki/%D0%A2%D0%B8%D1%85%D0%B8%D0%B9_%D0%BE%D0%BA%D0%B5%D0%B0%D0%BD" TargetMode="External"/><Relationship Id="rId14" Type="http://schemas.openxmlformats.org/officeDocument/2006/relationships/hyperlink" Target="http://uk.wikipedia.org/wiki/%D0%92%D0%B5%D0%BB%D0%B8%D0%BA%D1%96_%D0%90%D0%BD%D1%82%D0%B8%D0%BB%D1%8C%D1%81%D1%8C%D0%BA%D1%96_%D0%BE%D1%81%D1%82%D1%80%D0%BE%D0%B2%D0%B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90.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hyperlink" Target="http://uk.wikipedia.org/wiki/%D0%90%D0%B7%D0%B1%D0%B5%D1%81%D1%82" TargetMode="External"/><Relationship Id="rId13" Type="http://schemas.openxmlformats.org/officeDocument/2006/relationships/hyperlink" Target="http://uk.wikipedia.org/wiki/%D0%9C%D0%BE%D0%BB%D1%96%D0%B1%D0%B4%D0%B5%D0%BD" TargetMode="External"/><Relationship Id="rId18" Type="http://schemas.openxmlformats.org/officeDocument/2006/relationships/hyperlink" Target="http://uk.wikipedia.org/wiki/1990" TargetMode="External"/><Relationship Id="rId3" Type="http://schemas.openxmlformats.org/officeDocument/2006/relationships/hyperlink" Target="http://uk.wikipedia.org/wiki/%D0%9A%D0%B0%D0%BD%D0%B0%D0%B4%D0%B0" TargetMode="External"/><Relationship Id="rId7" Type="http://schemas.openxmlformats.org/officeDocument/2006/relationships/hyperlink" Target="http://uk.wikipedia.org/wiki/%D0%9A%D0%B0%D0%BB%D1%96%D0%B9" TargetMode="External"/><Relationship Id="rId12" Type="http://schemas.openxmlformats.org/officeDocument/2006/relationships/hyperlink" Target="http://uk.wikipedia.org/wiki/%D0%A1%D1%96%D1%80%D0%BA%D0%B0" TargetMode="External"/><Relationship Id="rId17" Type="http://schemas.openxmlformats.org/officeDocument/2006/relationships/hyperlink" Target="http://uk.wikipedia.org/wiki/%D0%AF%D0%BB%D0%BE%D0%B2%D0%B8%D1%87%D0%B8%D0%BD%D0%B0" TargetMode="External"/><Relationship Id="rId2" Type="http://schemas.openxmlformats.org/officeDocument/2006/relationships/hyperlink" Target="http://uk.wikipedia.org/wiki/%D0%A1%D0%A8%D0%90" TargetMode="External"/><Relationship Id="rId16" Type="http://schemas.openxmlformats.org/officeDocument/2006/relationships/hyperlink" Target="http://uk.wikipedia.org/wiki/%D0%91%D0%B0%D0%B2%D0%BE%D0%B2%D0%BD%D0%B0" TargetMode="External"/><Relationship Id="rId1" Type="http://schemas.openxmlformats.org/officeDocument/2006/relationships/slideLayout" Target="../slideLayouts/slideLayout68.xml"/><Relationship Id="rId6" Type="http://schemas.openxmlformats.org/officeDocument/2006/relationships/hyperlink" Target="http://uk.wikipedia.org/wiki/%D0%A3%D1%80%D0%B0%D0%BD_(%D1%85%D1%96%D0%BC%D1%96%D1%87%D0%BD%D0%B8%D0%B9_%D0%B5%D0%BB%D0%B5%D0%BC%D0%B5%D0%BD%D1%82)" TargetMode="External"/><Relationship Id="rId11" Type="http://schemas.openxmlformats.org/officeDocument/2006/relationships/hyperlink" Target="http://uk.wikipedia.org/wiki/%D0%93%D1%96%D0%BF%D1%81" TargetMode="External"/><Relationship Id="rId5" Type="http://schemas.openxmlformats.org/officeDocument/2006/relationships/hyperlink" Target="http://uk.wikipedia.org/wiki/%D0%A6%D0%B8%D0%BD%D0%BA" TargetMode="External"/><Relationship Id="rId15" Type="http://schemas.openxmlformats.org/officeDocument/2006/relationships/hyperlink" Target="http://uk.wikipedia.org/wiki/%D0%9D%D0%B0%D1%84%D1%82%D0%B0" TargetMode="External"/><Relationship Id="rId10" Type="http://schemas.openxmlformats.org/officeDocument/2006/relationships/hyperlink" Target="http://uk.wikipedia.org/wiki/%D0%A2%D0%B8%D1%82%D0%B0%D0%BD_(%D1%85%D1%96%D0%BC%D1%96%D1%87%D0%BD%D0%B8%D0%B9_%D0%B5%D0%BB%D0%B5%D0%BC%D0%B5%D0%BD%D1%82)" TargetMode="External"/><Relationship Id="rId4" Type="http://schemas.openxmlformats.org/officeDocument/2006/relationships/hyperlink" Target="http://uk.wikipedia.org/wiki/%D0%9D%D1%96%D0%BA%D0%B5%D0%BB%D1%8C" TargetMode="External"/><Relationship Id="rId9" Type="http://schemas.openxmlformats.org/officeDocument/2006/relationships/hyperlink" Target="http://uk.wikipedia.org/wiki/%D0%A1%D1%80%D1%96%D0%B1%D0%BB%D0%BE" TargetMode="External"/><Relationship Id="rId14" Type="http://schemas.openxmlformats.org/officeDocument/2006/relationships/hyperlink" Target="http://uk.wikipedia.org/wiki/%D0%9C%D0%B5%D0%BA%D1%81%D0%B8%D0%BA%D0%B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uk.wikipedia.org/wiki/%D0%90%D0%BC%D0%B5%D1%80%D1%96%D0%B3%D0%BE_%D0%92%D0%B5%D1%81%D0%BF%D1%83%D1%87%D1%87%D1%96" TargetMode="External"/><Relationship Id="rId7" Type="http://schemas.openxmlformats.org/officeDocument/2006/relationships/image" Target="../media/image14.jpeg"/><Relationship Id="rId2" Type="http://schemas.openxmlformats.org/officeDocument/2006/relationships/hyperlink" Target="http://uk.wikipedia.org/wiki/%D0%9C%D0%B0%D1%80%D1%82%D1%96%D0%BD_%D0%92%D0%B0%D0%BB%D1%8C%D0%B4%D0%B7%D0%B5%D0%BC%D1%8E%D0%BB%D0%BB%D0%B5%D1%80" TargetMode="External"/><Relationship Id="rId1" Type="http://schemas.openxmlformats.org/officeDocument/2006/relationships/slideLayout" Target="../slideLayouts/slideLayout13.xml"/><Relationship Id="rId6" Type="http://schemas.openxmlformats.org/officeDocument/2006/relationships/hyperlink" Target="http://uk.wikipedia.org/wiki/%D0%9D%D0%BE%D0%B2%D0%B8%D0%B9_%D0%A1%D0%B2%D1%96%D1%82" TargetMode="External"/><Relationship Id="rId5" Type="http://schemas.openxmlformats.org/officeDocument/2006/relationships/hyperlink" Target="http://uk.wikipedia.org/wiki/%D0%86%D0%BD%D0%B4%D1%96%D1%8F" TargetMode="External"/><Relationship Id="rId4" Type="http://schemas.openxmlformats.org/officeDocument/2006/relationships/hyperlink" Target="http://uk.wikipedia.org/wiki/%D0%A5%D1%80%D0%B8%D1%81%D1%82%D0%BE%D1%84%D0%BE%D1%80_%D0%9A%D0%BE%D0%BB%D1%83%D0%BC%D0%B1" TargetMode="Externa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uk.wikipedia.org/wiki/%D0%9F%D0%B0%D0%BD%D0%B0%D0%BC%D1%81%D1%8C%D0%BA%D0%B8%D0%B9_%D0%BA%D0%B0%D0%BD%D0%B0%D0%BB" TargetMode="External"/><Relationship Id="rId13" Type="http://schemas.openxmlformats.org/officeDocument/2006/relationships/hyperlink" Target="http://uk.wikipedia.org/wiki/%D0%A8%D0%B5%D0%BB%D1%8C%D1%84" TargetMode="External"/><Relationship Id="rId18" Type="http://schemas.openxmlformats.org/officeDocument/2006/relationships/hyperlink" Target="http://uk.wikipedia.org/wiki/%D0%92%D0%BE%D0%B3%D0%BD%D1%8F%D0%BD%D0%B0_%D0%97%D0%B5%D0%BC%D0%BB%D1%8F" TargetMode="External"/><Relationship Id="rId3" Type="http://schemas.openxmlformats.org/officeDocument/2006/relationships/hyperlink" Target="http://uk.wikipedia.org/wiki/%D0%90%D1%82%D0%BB%D0%B0%D0%BD%D1%82%D0%B8%D1%87%D0%BD%D0%B8%D0%B9_%D0%BE%D0%BA%D0%B5%D0%B0%D0%BD" TargetMode="External"/><Relationship Id="rId7" Type="http://schemas.openxmlformats.org/officeDocument/2006/relationships/hyperlink" Target="http://uk.wikipedia.org/wiki/%D0%9F%D0%B0%D0%BD%D0%B0%D0%BC%D1%81%D1%8C%D0%BA%D0%B8%D0%B9_%D0%BF%D0%B5%D1%80%D0%B5%D1%88%D0%B8%D0%B9%D0%BE%D0%BA" TargetMode="External"/><Relationship Id="rId12" Type="http://schemas.openxmlformats.org/officeDocument/2006/relationships/hyperlink" Target="http://uk.wikipedia.org/wiki/%D0%A4%D0%BE%D0%BB%D0%BA%D0%BB%D0%B5%D0%BD%D0%B4%D1%81%D1%8C%D0%BA%D1%96_%D0%BE%D1%81%D1%82%D1%80%D0%BE%D0%B2%D0%B8" TargetMode="External"/><Relationship Id="rId17" Type="http://schemas.openxmlformats.org/officeDocument/2006/relationships/hyperlink" Target="http://uk.wikipedia.org/wiki/%D0%9C%D0%B0%D0%B3%D0%B5%D0%BB%D0%BB%D0%B0%D0%BD%D0%BE%D0%B2%D0%B0_%D0%BF%D1%80%D0%BE%D1%82%D0%BE%D0%BA%D0%B0" TargetMode="External"/><Relationship Id="rId2" Type="http://schemas.openxmlformats.org/officeDocument/2006/relationships/hyperlink" Target="http://uk.wikipedia.org/wiki/%D0%A2%D0%B8%D1%85%D0%B8%D0%B9_%D0%BE%D0%BA%D0%B5%D0%B0%D0%BD" TargetMode="External"/><Relationship Id="rId16" Type="http://schemas.openxmlformats.org/officeDocument/2006/relationships/hyperlink" Target="http://uk.wikipedia.org/wiki/%D0%A7%D0%BE%D0%BD%D0%BE%D1%81_(%D0%B0%D1%80%D1%85%D1%96%D0%BF%D0%B5%D0%BB%D0%B0%D0%B3)" TargetMode="External"/><Relationship Id="rId20" Type="http://schemas.openxmlformats.org/officeDocument/2006/relationships/image" Target="../media/image18.jpeg"/><Relationship Id="rId1" Type="http://schemas.openxmlformats.org/officeDocument/2006/relationships/slideLayout" Target="../slideLayouts/slideLayout24.xml"/><Relationship Id="rId6" Type="http://schemas.openxmlformats.org/officeDocument/2006/relationships/hyperlink" Target="http://uk.wikipedia.org/wiki/%D0%9A%D0%B0%D1%80%D0%B8%D0%B1%D1%81%D1%8C%D0%BA%D0%B5_%D0%BC%D0%BE%D1%80%D0%B5" TargetMode="External"/><Relationship Id="rId11" Type="http://schemas.openxmlformats.org/officeDocument/2006/relationships/hyperlink" Target="http://uk.wikipedia.org/wiki/%D0%90%D0%BA%D0%BE%D0%BD%D0%BA%D0%B0%D2%91%D1%83%D0%B0" TargetMode="External"/><Relationship Id="rId5" Type="http://schemas.openxmlformats.org/officeDocument/2006/relationships/hyperlink" Target="http://uk.wikipedia.org/wiki/%D0%90%D0%BD%D1%82%D0%B0%D1%80%D0%BA%D1%82%D0%B8%D0%B4%D0%B0" TargetMode="External"/><Relationship Id="rId15" Type="http://schemas.openxmlformats.org/officeDocument/2006/relationships/hyperlink" Target="http://uk.wikipedia.org/wiki/%D0%93%D0%B0%D0%BB%D0%B0%D0%BF%D0%B0%D0%B3%D0%BE%D1%81%D1%8C%D0%BA%D1%96_%D0%BE%D1%81%D1%82%D1%80%D0%BE%D0%B2%D0%B8" TargetMode="External"/><Relationship Id="rId10" Type="http://schemas.openxmlformats.org/officeDocument/2006/relationships/hyperlink" Target="http://uk.wikipedia.org/wiki/%D0%90%D0%BD%D0%B4%D0%B8" TargetMode="External"/><Relationship Id="rId19" Type="http://schemas.openxmlformats.org/officeDocument/2006/relationships/image" Target="../media/image17.jpeg"/><Relationship Id="rId4" Type="http://schemas.openxmlformats.org/officeDocument/2006/relationships/hyperlink" Target="http://uk.wikipedia.org/wiki/%D0%9F%D1%80%D0%BE%D1%82%D0%BE%D0%BA%D0%B0_%D0%94%D1%80%D0%B5%D0%B9%D0%BA%D0%B0" TargetMode="External"/><Relationship Id="rId9" Type="http://schemas.openxmlformats.org/officeDocument/2006/relationships/hyperlink" Target="http://uk.wikipedia.org/wiki/%D0%9F%D1%96%D0%B2%D0%B4%D0%B5%D0%BD%D0%BD%D0%B0_%D0%90%D0%BC%D0%B5%D1%80%D0%B8%D0%BA%D0%B0" TargetMode="External"/><Relationship Id="rId14" Type="http://schemas.openxmlformats.org/officeDocument/2006/relationships/hyperlink" Target="http://uk.wikipedia.org/wiki/%D0%A2%D1%80%D0%B8%D0%BD%D1%96%D0%B4%D0%B0%D0%B4_%D1%96_%D0%A2%D0%BE%D0%B1%D0%B0%D0%B3%D0%B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uk.wikipedia.org/wiki/%D0%9B%D0%B0%D0%BF%D0%BB%D0%B0%D1%82%D1%81%D1%8C%D0%BA%D0%B0_%D0%BD%D0%B8%D0%B7%D0%BE%D0%B2%D0%B8%D0%BD%D0%B0" TargetMode="External"/><Relationship Id="rId13" Type="http://schemas.openxmlformats.org/officeDocument/2006/relationships/hyperlink" Target="http://uk.wikipedia.org/wiki/%D0%A3%D0%B0%D1%81%D0%BA%D0%B0%D1%80%D0%B0%D0%BD" TargetMode="External"/><Relationship Id="rId3" Type="http://schemas.openxmlformats.org/officeDocument/2006/relationships/hyperlink" Target="http://uk.wikipedia.org/wiki/%D0%90%D0%BD%D0%B4%D0%B8" TargetMode="External"/><Relationship Id="rId7" Type="http://schemas.openxmlformats.org/officeDocument/2006/relationships/hyperlink" Target="http://uk.wikipedia.org/w/index.php?title=%D0%9E%D1%80%D0%B8%D0%BD%D0%BE%D0%BA%D1%81%D1%8C%D0%BA%D0%B0_%D0%BD%D0%B8%D0%B7%D0%BE%D0%B2%D0%B8%D0%BD%D0%B0&amp;action=edit&amp;redlink=1" TargetMode="External"/><Relationship Id="rId12" Type="http://schemas.openxmlformats.org/officeDocument/2006/relationships/hyperlink" Target="http://uk.wikipedia.org/wiki/%D0%A1%D0%B0%D0%BD%D2%91%D0%B0%D0%B9" TargetMode="External"/><Relationship Id="rId2" Type="http://schemas.openxmlformats.org/officeDocument/2006/relationships/hyperlink" Target="http://uk.wikipedia.org/wiki/%D0%9F%D1%96%D0%B2%D0%B4%D0%B5%D0%BD%D0%BD%D0%BE%D0%B0%D0%BC%D0%B5%D1%80%D0%B8%D0%BA%D0%B0%D0%BD%D1%81%D1%8C%D0%BA%D0%B0_%D0%BF%D0%BB%D0%B8%D1%82%D0%B0" TargetMode="External"/><Relationship Id="rId1" Type="http://schemas.openxmlformats.org/officeDocument/2006/relationships/slideLayout" Target="../slideLayouts/slideLayout2.xml"/><Relationship Id="rId6" Type="http://schemas.openxmlformats.org/officeDocument/2006/relationships/hyperlink" Target="http://uk.wikipedia.org/wiki/%D0%90%D0%BC%D0%B0%D0%B7%D0%BE%D0%BD%D1%81%D1%8C%D0%BA%D0%B0_%D0%BD%D0%B8%D0%B7%D0%BE%D0%B2%D0%B8%D0%BD%D0%B0" TargetMode="External"/><Relationship Id="rId11" Type="http://schemas.openxmlformats.org/officeDocument/2006/relationships/hyperlink" Target="http://uk.wikipedia.org/wiki/%D0%9A%D0%BE%D1%82%D0%BE%D0%BF%D0%B0%D1%85%D1%96" TargetMode="External"/><Relationship Id="rId5" Type="http://schemas.openxmlformats.org/officeDocument/2006/relationships/hyperlink" Target="http://uk.wikipedia.org/wiki/%D0%93%D0%B2%D1%96%D0%B0%D0%BD%D1%81%D1%8C%D0%BA%D0%B5_%D0%BD%D0%B0%D0%B3%D1%96%D1%80%27%D1%8F" TargetMode="External"/><Relationship Id="rId10" Type="http://schemas.openxmlformats.org/officeDocument/2006/relationships/hyperlink" Target="http://uk.wikipedia.org/wiki/%D0%A7%D1%96%D0%BC%D0%B1%D0%BE%D1%80%D0%B0%D1%81%D0%BE" TargetMode="External"/><Relationship Id="rId4" Type="http://schemas.openxmlformats.org/officeDocument/2006/relationships/hyperlink" Target="http://uk.wikipedia.org/wiki/%D0%91%D1%80%D0%B0%D0%B7%D0%B8%D0%BB%D1%8C%D1%81%D1%8C%D0%BA%D0%B5_%D0%BD%D0%B0%D0%B3%D1%96%D1%80%27%D1%8F" TargetMode="External"/><Relationship Id="rId9" Type="http://schemas.openxmlformats.org/officeDocument/2006/relationships/hyperlink" Target="http://uk.wikipedia.org/wiki/%D0%9B%D1%8C%D1%8E%D0%BB%D1%8C%D1%8F%D0%B9%D0%BB%D1%8C%D1%8F%D0%BA%D0%B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uk.wikipedia.org/wiki/%D0%90%D0%BD%D0%B4%D0%B8" TargetMode="External"/><Relationship Id="rId7" Type="http://schemas.openxmlformats.org/officeDocument/2006/relationships/hyperlink" Target="http://uk.wikipedia.org/wiki/%D0%90%D1%82%D0%B0%D0%BA%D0%B0%D0%BC%D0%B0" TargetMode="External"/><Relationship Id="rId2" Type="http://schemas.openxmlformats.org/officeDocument/2006/relationships/hyperlink" Target="http://uk.wikipedia.org/wiki/%D0%90%D1%82%D0%BB%D0%B0%D0%BD%D1%82%D0%B8%D1%87%D0%BD%D0%B8%D0%B9_%D0%BE%D0%BA%D0%B5%D0%B0%D0%BD" TargetMode="External"/><Relationship Id="rId1" Type="http://schemas.openxmlformats.org/officeDocument/2006/relationships/slideLayout" Target="../slideLayouts/slideLayout35.xml"/><Relationship Id="rId6" Type="http://schemas.openxmlformats.org/officeDocument/2006/relationships/hyperlink" Target="http://uk.wikipedia.org/wiki/%D0%9F%D0%B5%D1%80%D1%83%D0%B0%D0%BD%D1%81%D1%8C%D0%BA%D0%B0_%D1%82%D0%B5%D1%87%D1%96%D1%8F" TargetMode="External"/><Relationship Id="rId5" Type="http://schemas.openxmlformats.org/officeDocument/2006/relationships/hyperlink" Target="http://uk.wikipedia.org/wiki/%D0%A2%D0%B8%D1%85%D0%B8%D0%B9_%D0%BE%D0%BA%D0%B5%D0%B0%D0%BD" TargetMode="External"/><Relationship Id="rId4" Type="http://schemas.openxmlformats.org/officeDocument/2006/relationships/hyperlink" Target="http://uk.wikipedia.org/wiki/%D0%9F%D1%96%D0%B2%D0%B4%D0%B5%D0%BD%D0%BD%D0%B0_%D0%90%D0%BC%D0%B5%D1%80%D0%B8%D0%BA%D0%B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hyperlink" Target="http://uk.wikipedia.org/wiki/%D0%93%D1%83%D0%B0%D1%80%D0%B0%D0%BD%D1%96_(%D0%BC%D0%BE%D0%B2%D0%B0)" TargetMode="External"/><Relationship Id="rId2" Type="http://schemas.openxmlformats.org/officeDocument/2006/relationships/hyperlink" Target="http://uk.wikipedia.org/wiki/%D0%9A%D0%B5%D1%87%D1%83%D0%B0" TargetMode="External"/><Relationship Id="rId1" Type="http://schemas.openxmlformats.org/officeDocument/2006/relationships/slideLayout" Target="../slideLayouts/slideLayout46.xml"/><Relationship Id="rId5" Type="http://schemas.openxmlformats.org/officeDocument/2006/relationships/hyperlink" Target="http://uk.wikipedia.org/wiki/%D0%90%D1%80%D0%B0%D1%83%D0%BA%D0%B0%D0%BD%D1%81%D1%8C%D0%BA%D0%B0_%D0%BC%D0%BE%D0%B2%D0%B0" TargetMode="External"/><Relationship Id="rId4" Type="http://schemas.openxmlformats.org/officeDocument/2006/relationships/hyperlink" Target="http://uk.wikipedia.org/wiki/%D0%90%D0%B9%D0%BC%D0%B0%D1%80%D0%B0_(%D0%BC%D0%BE%D0%B2%D0%B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44016_10151334947269736_686058725_n.jpg"/>
          <p:cNvPicPr>
            <a:picLocks noChangeAspect="1"/>
          </p:cNvPicPr>
          <p:nvPr/>
        </p:nvPicPr>
        <p:blipFill>
          <a:blip r:embed="rId2"/>
          <a:stretch>
            <a:fillRect/>
          </a:stretch>
        </p:blipFill>
        <p:spPr>
          <a:xfrm>
            <a:off x="2428860" y="0"/>
            <a:ext cx="6858016" cy="6857999"/>
          </a:xfrm>
          <a:prstGeom prst="rect">
            <a:avLst/>
          </a:prstGeom>
        </p:spPr>
      </p:pic>
      <p:sp>
        <p:nvSpPr>
          <p:cNvPr id="2" name="Заголовок 1"/>
          <p:cNvSpPr>
            <a:spLocks noGrp="1"/>
          </p:cNvSpPr>
          <p:nvPr>
            <p:ph type="ctrTitle"/>
          </p:nvPr>
        </p:nvSpPr>
        <p:spPr>
          <a:xfrm rot="20657686">
            <a:off x="-1612111" y="1946483"/>
            <a:ext cx="7772400" cy="1828800"/>
          </a:xfrm>
        </p:spPr>
        <p:txBody>
          <a:bodyPr/>
          <a:lstStyle/>
          <a:p>
            <a:r>
              <a:rPr lang="uk-UA" b="1" i="1" dirty="0" smtClean="0">
                <a:solidFill>
                  <a:schemeClr val="accent2">
                    <a:lumMod val="75000"/>
                  </a:schemeClr>
                </a:solidFill>
              </a:rPr>
              <a:t>Південна Америка</a:t>
            </a:r>
            <a:endParaRPr lang="uk-UA" b="1" i="1" dirty="0">
              <a:solidFill>
                <a:schemeClr val="accent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t>Країни</a:t>
            </a:r>
            <a:endParaRPr lang="uk-UA" b="1" i="1" dirty="0"/>
          </a:p>
        </p:txBody>
      </p:sp>
      <p:pic>
        <p:nvPicPr>
          <p:cNvPr id="4" name="Содержимое 3" descr="ап.png"/>
          <p:cNvPicPr>
            <a:picLocks noGrp="1" noChangeAspect="1"/>
          </p:cNvPicPr>
          <p:nvPr>
            <p:ph idx="1"/>
          </p:nvPr>
        </p:nvPicPr>
        <p:blipFill>
          <a:blip r:embed="rId2"/>
          <a:stretch>
            <a:fillRect/>
          </a:stretch>
        </p:blipFill>
        <p:spPr>
          <a:xfrm>
            <a:off x="214282" y="1571612"/>
            <a:ext cx="8504238" cy="404963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Мінеральні ресурси</a:t>
            </a:r>
            <a:endParaRPr lang="uk-UA" dirty="0"/>
          </a:p>
        </p:txBody>
      </p:sp>
      <p:sp>
        <p:nvSpPr>
          <p:cNvPr id="3" name="Содержимое 2"/>
          <p:cNvSpPr>
            <a:spLocks noGrp="1"/>
          </p:cNvSpPr>
          <p:nvPr>
            <p:ph idx="1"/>
          </p:nvPr>
        </p:nvSpPr>
        <p:spPr/>
        <p:txBody>
          <a:bodyPr>
            <a:normAutofit fontScale="62500" lnSpcReduction="20000"/>
          </a:bodyPr>
          <a:lstStyle/>
          <a:p>
            <a:pPr>
              <a:buNone/>
            </a:pPr>
            <a:r>
              <a:rPr lang="uk-UA" dirty="0" smtClean="0"/>
              <a:t>   Велику </a:t>
            </a:r>
            <a:r>
              <a:rPr lang="uk-UA" dirty="0" smtClean="0"/>
              <a:t>роль в економіці більшості країн Південної Америки відіграє </a:t>
            </a:r>
            <a:r>
              <a:rPr lang="uk-UA" dirty="0" err="1" smtClean="0"/>
              <a:t>гірничодобувчий</a:t>
            </a:r>
            <a:r>
              <a:rPr lang="uk-UA" dirty="0" smtClean="0"/>
              <a:t> </a:t>
            </a:r>
            <a:r>
              <a:rPr lang="uk-UA" dirty="0" err="1" smtClean="0"/>
              <a:t>пром-сть</a:t>
            </a:r>
            <a:r>
              <a:rPr lang="uk-UA" dirty="0" smtClean="0"/>
              <a:t>. Її частка у ВВП </a:t>
            </a:r>
            <a:r>
              <a:rPr lang="uk-UA" dirty="0" smtClean="0"/>
              <a:t>на </a:t>
            </a:r>
            <a:r>
              <a:rPr lang="uk-UA" dirty="0" smtClean="0"/>
              <a:t>кінці </a:t>
            </a:r>
            <a:r>
              <a:rPr lang="en-US" dirty="0" smtClean="0"/>
              <a:t>XX </a:t>
            </a:r>
            <a:r>
              <a:rPr lang="uk-UA" dirty="0" smtClean="0"/>
              <a:t>ст. коливається від 1% (Бразилія), 1,5% (Колумбія), 2,5% (Аргентина) до 8% (Болівія), 9-10% (</a:t>
            </a:r>
            <a:r>
              <a:rPr lang="uk-UA" dirty="0" err="1" smtClean="0"/>
              <a:t>Сурінам</a:t>
            </a:r>
            <a:r>
              <a:rPr lang="uk-UA" dirty="0" smtClean="0"/>
              <a:t>, Гайана, Чилі, Перу, Еквадор) і 16% (Венесуела). Частка </a:t>
            </a:r>
            <a:r>
              <a:rPr lang="uk-UA" dirty="0" err="1" smtClean="0"/>
              <a:t>гірн</a:t>
            </a:r>
            <a:r>
              <a:rPr lang="uk-UA" dirty="0" smtClean="0"/>
              <a:t>. промисловості в загальному пром. виробництві вища: від 4,5% для Аргентини до 25-30% для Болівії і Венесуели; в Перу і Чилі </a:t>
            </a:r>
            <a:r>
              <a:rPr lang="uk-UA" dirty="0" err="1" smtClean="0"/>
              <a:t>гірн</a:t>
            </a:r>
            <a:r>
              <a:rPr lang="uk-UA" dirty="0" smtClean="0"/>
              <a:t>. </a:t>
            </a:r>
            <a:r>
              <a:rPr lang="uk-UA" dirty="0" err="1" smtClean="0"/>
              <a:t>пром-сть</a:t>
            </a:r>
            <a:r>
              <a:rPr lang="uk-UA" dirty="0" smtClean="0"/>
              <a:t> — </a:t>
            </a:r>
            <a:r>
              <a:rPr lang="uk-UA" dirty="0" err="1" smtClean="0"/>
              <a:t>осн</a:t>
            </a:r>
            <a:r>
              <a:rPr lang="uk-UA" dirty="0" smtClean="0"/>
              <a:t>. галузь пром. виробництва. При цьому Венесуела, Колумбія, Аргентина та Еквадор видобувають </a:t>
            </a:r>
            <a:r>
              <a:rPr lang="uk-UA" dirty="0" err="1" smtClean="0"/>
              <a:t>г.ч</a:t>
            </a:r>
            <a:r>
              <a:rPr lang="uk-UA" dirty="0" smtClean="0"/>
              <a:t>. енергетичну, а Болівія, Гайана, </a:t>
            </a:r>
            <a:r>
              <a:rPr lang="uk-UA" dirty="0" err="1" smtClean="0"/>
              <a:t>Сурінам</a:t>
            </a:r>
            <a:r>
              <a:rPr lang="uk-UA" dirty="0" smtClean="0"/>
              <a:t>, Перу, Чилі, Бразилія — металічну сировину. Значна частина сировини, що добувається і паливо переробляється на місці, в той же час значна частина зал. руди і бокситів експортується в сирому вигляді. Частка внутр. споживання металів відносно невелика. Енергетична сировина, передусім нафта, забезпечує 80-90% загальної вартості експорту сировини і палива, понад 90% експорту гірничо-металургійного виробництва забезпечують мідь, залізо, боксити, олово, свинець і цинк, срібло, вольфрам, молібден і </a:t>
            </a:r>
            <a:r>
              <a:rPr lang="uk-UA" dirty="0" err="1" smtClean="0"/>
              <a:t>стибій</a:t>
            </a:r>
            <a:r>
              <a:rPr lang="uk-UA" dirty="0" smtClean="0"/>
              <a:t>.</a:t>
            </a:r>
          </a:p>
          <a:p>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214554"/>
            <a:ext cx="4729170" cy="914400"/>
          </a:xfrm>
        </p:spPr>
        <p:txBody>
          <a:bodyPr/>
          <a:lstStyle/>
          <a:p>
            <a:r>
              <a:rPr lang="uk-UA" dirty="0" smtClean="0">
                <a:solidFill>
                  <a:schemeClr val="tx1">
                    <a:lumMod val="65000"/>
                  </a:schemeClr>
                </a:solidFill>
              </a:rPr>
              <a:t>Корисні копалини</a:t>
            </a:r>
            <a:endParaRPr lang="uk-UA" dirty="0">
              <a:solidFill>
                <a:schemeClr val="tx1">
                  <a:lumMod val="65000"/>
                </a:schemeClr>
              </a:solidFill>
            </a:endParaRPr>
          </a:p>
        </p:txBody>
      </p:sp>
      <p:pic>
        <p:nvPicPr>
          <p:cNvPr id="4" name="Содержимое 3" descr="44fe8f4dd6c1a2c4be453c5a7a7d6dd1.jpg"/>
          <p:cNvPicPr>
            <a:picLocks noGrp="1" noChangeAspect="1"/>
          </p:cNvPicPr>
          <p:nvPr>
            <p:ph idx="1"/>
          </p:nvPr>
        </p:nvPicPr>
        <p:blipFill>
          <a:blip r:embed="rId2"/>
          <a:stretch>
            <a:fillRect/>
          </a:stretch>
        </p:blipFill>
        <p:spPr>
          <a:xfrm>
            <a:off x="4929190" y="1"/>
            <a:ext cx="4214810"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Економіка</a:t>
            </a:r>
            <a:endParaRPr lang="uk-UA" dirty="0"/>
          </a:p>
        </p:txBody>
      </p:sp>
      <p:sp>
        <p:nvSpPr>
          <p:cNvPr id="3" name="Содержимое 2"/>
          <p:cNvSpPr>
            <a:spLocks noGrp="1"/>
          </p:cNvSpPr>
          <p:nvPr>
            <p:ph idx="1"/>
          </p:nvPr>
        </p:nvSpPr>
        <p:spPr/>
        <p:txBody>
          <a:bodyPr>
            <a:normAutofit fontScale="47500" lnSpcReduction="20000"/>
          </a:bodyPr>
          <a:lstStyle/>
          <a:p>
            <a:r>
              <a:rPr lang="uk-UA" dirty="0" smtClean="0"/>
              <a:t>Серйозні зрушення в економічному розвитку більшості країн </a:t>
            </a:r>
            <a:r>
              <a:rPr lang="uk-UA" dirty="0" err="1" smtClean="0"/>
              <a:t>латино-американського</a:t>
            </a:r>
            <a:r>
              <a:rPr lang="uk-UA" dirty="0" smtClean="0"/>
              <a:t> регіону почались майже зразу після Другої світової війни. Соціальний стан в регіоні — бідність, хронічне безробіття та аграрне перенаселення — потребували прискорення соціально-економічного розвитку на базі індустріалізації. В той же час забезпечення такого росту заважав надто низький рівень внутрішніх нагромаджень. Це пояснювалось недостатністю не тільки іноземних інвестицій, але й експортних доходів через різкі коливання світової кон'юнктури та тенденції до погіршення умов збуту традиційних товарів Латинської Америки в 50-ті </a:t>
            </a:r>
            <a:r>
              <a:rPr lang="en-US" dirty="0" smtClean="0"/>
              <a:t>pp.</a:t>
            </a:r>
          </a:p>
          <a:p>
            <a:r>
              <a:rPr lang="uk-UA" dirty="0" smtClean="0"/>
              <a:t>Стратегією розвитку більшості країн була обрана послідовна індустріалізація з урахуванням національних особливостей.</a:t>
            </a:r>
          </a:p>
          <a:p>
            <a:r>
              <a:rPr lang="uk-UA" dirty="0" smtClean="0"/>
              <a:t>Важливим фактором економічного розвитку Латинської Америки в останні десятиліття стало зростання </a:t>
            </a:r>
            <a:r>
              <a:rPr lang="uk-UA" dirty="0" err="1" smtClean="0"/>
              <a:t>внутрішньорегіональної</a:t>
            </a:r>
            <a:r>
              <a:rPr lang="uk-UA" dirty="0" smtClean="0"/>
              <a:t> співпраці, передусім в рамках інтеграційних об'єднань. Взагалі економічна інтеграція в цьому регіоні у другій половині </a:t>
            </a:r>
            <a:r>
              <a:rPr lang="en-US" dirty="0" smtClean="0"/>
              <a:t>XX </a:t>
            </a:r>
            <a:r>
              <a:rPr lang="uk-UA" dirty="0" smtClean="0"/>
              <a:t>ст. проходила в кілька етапів. У 1960—1970 </a:t>
            </a:r>
            <a:r>
              <a:rPr lang="en-US" dirty="0" smtClean="0"/>
              <a:t>pp. </a:t>
            </a:r>
            <a:r>
              <a:rPr lang="uk-UA" dirty="0" smtClean="0"/>
              <a:t>регіональні об'єднання, що виникали тоді, характеризувалися замкненістю структур та їх прагненням захистити себе високими митами, головним чином від конкуренції високорозвинених індустріальних держав. Вже тоді актуальним було завдання щодо створення окремого латиноамериканського ринку. До таких угруповань варто віднести Центральноамериканський загальний ринок (САСМ), Латиноамериканську асоціацію вільної торгівлі (</a:t>
            </a:r>
            <a:r>
              <a:rPr lang="en-US" dirty="0" smtClean="0"/>
              <a:t>LAAFT), </a:t>
            </a:r>
            <a:r>
              <a:rPr lang="uk-UA" dirty="0" smtClean="0"/>
              <a:t>яка пізніше перетворилася в Латиноамериканську асоціацію інтеграції (</a:t>
            </a:r>
            <a:r>
              <a:rPr lang="en-US" dirty="0" smtClean="0"/>
              <a:t>LAILA), </a:t>
            </a:r>
            <a:r>
              <a:rPr lang="uk-UA" dirty="0" smtClean="0"/>
              <a:t>Карибську асоціацію вільної торгівлі, що перетворилася в Карибський загальний ринок (</a:t>
            </a:r>
            <a:r>
              <a:rPr lang="en-US" dirty="0" smtClean="0"/>
              <a:t>CARICOM), </a:t>
            </a:r>
            <a:r>
              <a:rPr lang="uk-UA" dirty="0" smtClean="0"/>
              <a:t>Антську групу і найбільшу Латиноамериканську економічну </a:t>
            </a:r>
            <a:r>
              <a:rPr lang="uk-UA" dirty="0" smtClean="0"/>
              <a:t>систему </a:t>
            </a:r>
            <a:r>
              <a:rPr lang="uk-UA" dirty="0" smtClean="0"/>
              <a:t>(</a:t>
            </a:r>
            <a:r>
              <a:rPr lang="en-US" dirty="0" smtClean="0"/>
              <a:t>LAES), </a:t>
            </a:r>
            <a:r>
              <a:rPr lang="uk-UA" dirty="0" smtClean="0"/>
              <a:t>що включала в себе 26 країн Латинської Америки</a:t>
            </a:r>
            <a:r>
              <a:rPr lang="uk-UA" dirty="0" smtClean="0"/>
              <a:t>.</a:t>
            </a:r>
          </a:p>
          <a:p>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p:txBody>
          <a:bodyPr>
            <a:normAutofit fontScale="40000" lnSpcReduction="20000"/>
          </a:bodyPr>
          <a:lstStyle/>
          <a:p>
            <a:r>
              <a:rPr lang="uk-UA" dirty="0" smtClean="0"/>
              <a:t>Хронічною </a:t>
            </a:r>
            <a:r>
              <a:rPr lang="uk-UA" dirty="0" smtClean="0"/>
              <a:t>проблемою Латинської Америки залишається ситуація в її фінансовій і валютній сферах. В зв'язку із зростанням в 90-ті роки дефіциту торгового балансу, що знову збільшує зовнішній борг (758,5 млрд. дол., за прогнозом МВФ, в 1999 р., порівняно з 441 млрд. дол. в 1990 </a:t>
            </a:r>
            <a:r>
              <a:rPr lang="en-US" dirty="0" smtClean="0"/>
              <a:t>p.) </a:t>
            </a:r>
            <a:r>
              <a:rPr lang="uk-UA" dirty="0" smtClean="0"/>
              <a:t>і швидко зростаючих на цій основі витрат по його обслуговуванню (близько 100 млрд. дол. на рік, тобто близько 46 % експортної виручки порівняно з 33 % в 1990 р.) платіжний баланс Латинської Америки за операціями систематично зводиться до все більш від'ємного сальдо.</a:t>
            </a:r>
          </a:p>
          <a:p>
            <a:r>
              <a:rPr lang="uk-UA" dirty="0" smtClean="0"/>
              <a:t>Значно змінилася зовнішня торгівля країн регіону. Темпи зростання латиноамериканського експорту в 90-ті роки дорівнювали 9 %, тобто вони набагато більше випереджали темпи зростання ВВП, при цьому відбувались прогресивні зрушення в структурі експорту: зростала частка машин і обладнання, і знижувалась частка сировини і палива. Експорт був орієнтований в першу чергу (70 %) на розвиток держави (в т.ч. майже 50 % — на США), а в другу (21 %) — на взаємну торгівлю. Між іншим, гострою проблемою Латинської Америки залишається швидко зростаючий в умовах лібералізації зовнішньої торгівлі відрив імпорту від експорту і наростаючий дефіцит зовнішньоторговельного балансу.</a:t>
            </a:r>
          </a:p>
          <a:p>
            <a:r>
              <a:rPr lang="uk-UA" dirty="0" smtClean="0"/>
              <a:t>Зміни відбулися і в імпорті капіталу. В 90-ті </a:t>
            </a:r>
            <a:r>
              <a:rPr lang="en-US" dirty="0" smtClean="0"/>
              <a:t>pp. </a:t>
            </a:r>
            <a:r>
              <a:rPr lang="uk-UA" dirty="0" smtClean="0"/>
              <a:t>різко збільшились надходження прямих іноземних інвестицій в Латинську Америку. Так, із середньорічної в 1986—1991 рр. величини в 9,5 млрд. дол. він зріс до 56 млрд. дол. в 1997 </a:t>
            </a:r>
            <a:r>
              <a:rPr lang="en-US" dirty="0" smtClean="0"/>
              <a:t>p., </a:t>
            </a:r>
            <a:r>
              <a:rPr lang="uk-UA" dirty="0" smtClean="0"/>
              <a:t>перш за все за рахунок Аргентини (6,3 млрд. дол.), Бразилії (16,3), Венесуели (4,9), Колумбії (2,4), Чилі (5,4) і Мексики (12,1 млрд. дол.). В результаті обсяг накопичених на континенті прямих іноземних інвестицій зріс з 48 млрд. дол. в 1980 </a:t>
            </a:r>
            <a:r>
              <a:rPr lang="en-US" dirty="0" smtClean="0"/>
              <a:t>p. </a:t>
            </a:r>
            <a:r>
              <a:rPr lang="uk-UA" dirty="0" smtClean="0"/>
              <a:t>і 124 млрд. дол. в 1990 </a:t>
            </a:r>
            <a:r>
              <a:rPr lang="en-US" dirty="0" smtClean="0"/>
              <a:t>p. </a:t>
            </a:r>
            <a:r>
              <a:rPr lang="uk-UA" dirty="0" smtClean="0"/>
              <a:t>до 375 млрд. дол. в 1997 р., причому 1/3 з них припадає на Бразилію (126 млрд. дол.) і 1/4 — на Мексику (87 млрд. дол.). В результаті прямі іноземні інвестиції забезпечують близько 15 % всіх капіталовкладень в основний капітал на континенті.</a:t>
            </a:r>
          </a:p>
          <a:p>
            <a:r>
              <a:rPr lang="uk-UA" dirty="0" smtClean="0"/>
              <a:t>Між іншим, основним видом капіталу, що прибуває на континент, аж до останнього часу були портфельні інвестиції.</a:t>
            </a:r>
          </a:p>
          <a:p>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Map_of_North_America_eng"/>
          <p:cNvPicPr>
            <a:picLocks noChangeAspect="1" noChangeArrowheads="1"/>
          </p:cNvPicPr>
          <p:nvPr/>
        </p:nvPicPr>
        <p:blipFill>
          <a:blip r:embed="rId2"/>
          <a:srcRect/>
          <a:stretch>
            <a:fillRect/>
          </a:stretch>
        </p:blipFill>
        <p:spPr bwMode="auto">
          <a:xfrm>
            <a:off x="1500166" y="1214422"/>
            <a:ext cx="5643602" cy="5357850"/>
          </a:xfrm>
          <a:prstGeom prst="rect">
            <a:avLst/>
          </a:prstGeom>
          <a:noFill/>
          <a:ln w="9525">
            <a:noFill/>
            <a:miter lim="800000"/>
            <a:headEnd/>
            <a:tailEnd/>
          </a:ln>
        </p:spPr>
      </p:pic>
      <p:sp>
        <p:nvSpPr>
          <p:cNvPr id="3" name="Содержимое 2"/>
          <p:cNvSpPr>
            <a:spLocks noGrp="1"/>
          </p:cNvSpPr>
          <p:nvPr>
            <p:ph sz="quarter" idx="1"/>
          </p:nvPr>
        </p:nvSpPr>
        <p:spPr>
          <a:xfrm>
            <a:off x="-142908" y="0"/>
            <a:ext cx="8183880" cy="4187952"/>
          </a:xfrm>
        </p:spPr>
        <p:txBody>
          <a:bodyPr/>
          <a:lstStyle/>
          <a:p>
            <a:endParaRPr lang="uk-UA" b="1" i="1" dirty="0" smtClean="0"/>
          </a:p>
          <a:p>
            <a:r>
              <a:rPr lang="uk-UA" b="1" i="1" dirty="0" smtClean="0"/>
              <a:t> </a:t>
            </a:r>
            <a:r>
              <a:rPr lang="uk-UA" b="1" i="1" dirty="0" smtClean="0"/>
              <a:t>               Північна Америка</a:t>
            </a:r>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9750" y="0"/>
            <a:ext cx="8229600" cy="703263"/>
          </a:xfrm>
        </p:spPr>
        <p:txBody>
          <a:bodyPr/>
          <a:lstStyle/>
          <a:p>
            <a:pPr eaLnBrk="1" hangingPunct="1">
              <a:defRPr/>
            </a:pPr>
            <a:r>
              <a:rPr lang="uk-UA" sz="3600" smtClean="0">
                <a:latin typeface="Times New Roman" pitchFamily="18" charset="0"/>
              </a:rPr>
              <a:t>Географічне положення материка</a:t>
            </a:r>
            <a:endParaRPr lang="ru-RU" sz="3600" smtClean="0">
              <a:latin typeface="Times New Roman" pitchFamily="18" charset="0"/>
            </a:endParaRPr>
          </a:p>
        </p:txBody>
      </p:sp>
      <p:sp>
        <p:nvSpPr>
          <p:cNvPr id="78851" name="Rectangle 3"/>
          <p:cNvSpPr>
            <a:spLocks noGrp="1" noChangeArrowheads="1"/>
          </p:cNvSpPr>
          <p:nvPr>
            <p:ph idx="1"/>
          </p:nvPr>
        </p:nvSpPr>
        <p:spPr>
          <a:xfrm>
            <a:off x="0" y="765175"/>
            <a:ext cx="8928100" cy="5041900"/>
          </a:xfrm>
        </p:spPr>
        <p:txBody>
          <a:bodyPr>
            <a:normAutofit lnSpcReduction="10000"/>
          </a:bodyPr>
          <a:lstStyle/>
          <a:p>
            <a:pPr eaLnBrk="1" hangingPunct="1">
              <a:lnSpc>
                <a:spcPct val="90000"/>
              </a:lnSpc>
              <a:buFont typeface="Wingdings" pitchFamily="2" charset="2"/>
              <a:buNone/>
              <a:defRPr/>
            </a:pPr>
            <a:r>
              <a:rPr lang="uk-UA" dirty="0" smtClean="0"/>
              <a:t>              </a:t>
            </a:r>
            <a:r>
              <a:rPr lang="uk-UA" sz="2000" dirty="0" smtClean="0">
                <a:latin typeface="Times New Roman" pitchFamily="18" charset="0"/>
              </a:rPr>
              <a:t>    </a:t>
            </a:r>
            <a:r>
              <a:rPr lang="uk-UA" sz="2000" dirty="0" smtClean="0">
                <a:latin typeface="Times New Roman" pitchFamily="18" charset="0"/>
              </a:rPr>
              <a:t>  </a:t>
            </a:r>
            <a:r>
              <a:rPr lang="uk-UA" sz="1800" dirty="0" smtClean="0">
                <a:effectLst/>
                <a:latin typeface="Times New Roman" pitchFamily="18" charset="0"/>
                <a:cs typeface="Times New Roman" pitchFamily="18" charset="0"/>
              </a:rPr>
              <a:t>● </a:t>
            </a:r>
            <a:r>
              <a:rPr lang="uk-UA" sz="1800" dirty="0" smtClean="0">
                <a:effectLst/>
                <a:latin typeface="Times New Roman" pitchFamily="18" charset="0"/>
                <a:cs typeface="Times New Roman" pitchFamily="18" charset="0"/>
              </a:rPr>
              <a:t>Площа: 24,2 млн. км</a:t>
            </a:r>
            <a:r>
              <a:rPr lang="en-US" sz="1800" dirty="0" smtClean="0">
                <a:effectLst/>
                <a:latin typeface="Times New Roman" pitchFamily="18" charset="0"/>
                <a:cs typeface="Times New Roman" pitchFamily="18" charset="0"/>
              </a:rPr>
              <a:t>²</a:t>
            </a:r>
            <a:r>
              <a:rPr lang="uk-UA" sz="1800" dirty="0" smtClean="0">
                <a:effectLst/>
                <a:latin typeface="Times New Roman" pitchFamily="18" charset="0"/>
                <a:cs typeface="Times New Roman" pitchFamily="18" charset="0"/>
              </a:rPr>
              <a:t> (ІІІ місце у </a:t>
            </a:r>
          </a:p>
          <a:p>
            <a:pPr eaLnBrk="1" hangingPunct="1">
              <a:lnSpc>
                <a:spcPct val="90000"/>
              </a:lnSpc>
              <a:buFont typeface="Wingdings" pitchFamily="2" charset="2"/>
              <a:buNone/>
              <a:defRPr/>
            </a:pPr>
            <a:r>
              <a:rPr lang="uk-UA" sz="1800" dirty="0" smtClean="0">
                <a:effectLst/>
                <a:latin typeface="Times New Roman" pitchFamily="18" charset="0"/>
              </a:rPr>
              <a:t>                                           світі).</a:t>
            </a:r>
          </a:p>
          <a:p>
            <a:pPr eaLnBrk="1" hangingPunct="1">
              <a:lnSpc>
                <a:spcPct val="90000"/>
              </a:lnSpc>
              <a:buFont typeface="Wingdings" pitchFamily="2" charset="2"/>
              <a:buNone/>
              <a:defRPr/>
            </a:pPr>
            <a:r>
              <a:rPr lang="uk-UA" sz="1800" dirty="0" smtClean="0">
                <a:effectLst/>
                <a:latin typeface="Times New Roman" pitchFamily="18" charset="0"/>
              </a:rPr>
              <a:t>                                   </a:t>
            </a:r>
            <a:r>
              <a:rPr lang="uk-UA" sz="1800" dirty="0" smtClean="0">
                <a:effectLst/>
                <a:latin typeface="Times New Roman" pitchFamily="18" charset="0"/>
              </a:rPr>
              <a:t>       </a:t>
            </a:r>
            <a:r>
              <a:rPr lang="uk-UA" sz="1800" dirty="0" smtClean="0">
                <a:effectLst/>
                <a:latin typeface="Times New Roman" pitchFamily="18" charset="0"/>
                <a:cs typeface="Times New Roman" pitchFamily="18" charset="0"/>
              </a:rPr>
              <a:t>● Довжина берегової лінії: 60 тис. км</a:t>
            </a:r>
          </a:p>
          <a:p>
            <a:pPr eaLnBrk="1" hangingPunct="1">
              <a:lnSpc>
                <a:spcPct val="90000"/>
              </a:lnSpc>
              <a:buFont typeface="Wingdings" pitchFamily="2" charset="2"/>
              <a:buNone/>
              <a:defRPr/>
            </a:pPr>
            <a:r>
              <a:rPr lang="uk-UA" sz="1800" dirty="0" smtClean="0">
                <a:effectLst/>
                <a:latin typeface="Times New Roman" pitchFamily="18" charset="0"/>
              </a:rPr>
              <a:t>                                    </a:t>
            </a:r>
            <a:r>
              <a:rPr lang="uk-UA" sz="1800" dirty="0" smtClean="0">
                <a:effectLst/>
                <a:latin typeface="Times New Roman" pitchFamily="18" charset="0"/>
              </a:rPr>
              <a:t>      </a:t>
            </a:r>
            <a:r>
              <a:rPr lang="uk-UA" sz="1800" dirty="0" smtClean="0">
                <a:effectLst/>
                <a:latin typeface="Times New Roman" pitchFamily="18" charset="0"/>
                <a:cs typeface="Times New Roman" pitchFamily="18" charset="0"/>
              </a:rPr>
              <a:t>● Пн. Америка лежить у Північній і</a:t>
            </a:r>
          </a:p>
          <a:p>
            <a:pPr eaLnBrk="1" hangingPunct="1">
              <a:lnSpc>
                <a:spcPct val="90000"/>
              </a:lnSpc>
              <a:buFont typeface="Wingdings" pitchFamily="2" charset="2"/>
              <a:buNone/>
              <a:defRPr/>
            </a:pPr>
            <a:r>
              <a:rPr lang="uk-UA" sz="1800" dirty="0" smtClean="0">
                <a:effectLst/>
                <a:latin typeface="Times New Roman" pitchFamily="18" charset="0"/>
                <a:cs typeface="Times New Roman" pitchFamily="18" charset="0"/>
              </a:rPr>
              <a:t>                                     </a:t>
            </a:r>
            <a:r>
              <a:rPr lang="uk-UA" sz="1800" dirty="0" smtClean="0">
                <a:effectLst/>
                <a:latin typeface="Times New Roman" pitchFamily="18" charset="0"/>
                <a:cs typeface="Times New Roman" pitchFamily="18" charset="0"/>
              </a:rPr>
              <a:t>     </a:t>
            </a:r>
            <a:r>
              <a:rPr lang="uk-UA" sz="1800" dirty="0" smtClean="0">
                <a:effectLst/>
                <a:latin typeface="Times New Roman" pitchFamily="18" charset="0"/>
                <a:cs typeface="Times New Roman" pitchFamily="18" charset="0"/>
              </a:rPr>
              <a:t>Західній півкулях.</a:t>
            </a:r>
          </a:p>
          <a:p>
            <a:pPr eaLnBrk="1" hangingPunct="1">
              <a:lnSpc>
                <a:spcPct val="90000"/>
              </a:lnSpc>
              <a:buFont typeface="Wingdings" pitchFamily="2" charset="2"/>
              <a:buNone/>
              <a:defRPr/>
            </a:pPr>
            <a:r>
              <a:rPr lang="uk-UA" sz="1800" dirty="0" smtClean="0">
                <a:effectLst/>
                <a:latin typeface="Times New Roman" pitchFamily="18" charset="0"/>
                <a:cs typeface="Times New Roman" pitchFamily="18" charset="0"/>
              </a:rPr>
              <a:t>                                          ● Середня висота над рівнем моря:</a:t>
            </a:r>
          </a:p>
          <a:p>
            <a:pPr eaLnBrk="1" hangingPunct="1">
              <a:lnSpc>
                <a:spcPct val="90000"/>
              </a:lnSpc>
              <a:buFont typeface="Wingdings" pitchFamily="2" charset="2"/>
              <a:buNone/>
              <a:defRPr/>
            </a:pPr>
            <a:r>
              <a:rPr lang="uk-UA" sz="1800" dirty="0" smtClean="0">
                <a:effectLst/>
                <a:latin typeface="Times New Roman" pitchFamily="18" charset="0"/>
                <a:cs typeface="Times New Roman" pitchFamily="18" charset="0"/>
              </a:rPr>
              <a:t>                                            720 м (І</a:t>
            </a:r>
            <a:r>
              <a:rPr lang="en-US" sz="1800" dirty="0" smtClean="0">
                <a:effectLst/>
                <a:latin typeface="Times New Roman" pitchFamily="18" charset="0"/>
                <a:cs typeface="Times New Roman" pitchFamily="18" charset="0"/>
              </a:rPr>
              <a:t>V</a:t>
            </a:r>
            <a:r>
              <a:rPr lang="uk-UA" sz="1800" dirty="0" smtClean="0">
                <a:effectLst/>
                <a:latin typeface="Times New Roman" pitchFamily="18" charset="0"/>
                <a:cs typeface="Times New Roman" pitchFamily="18" charset="0"/>
              </a:rPr>
              <a:t> місце у світі).</a:t>
            </a:r>
          </a:p>
          <a:p>
            <a:pPr eaLnBrk="1" hangingPunct="1">
              <a:lnSpc>
                <a:spcPct val="90000"/>
              </a:lnSpc>
              <a:buFont typeface="Wingdings" pitchFamily="2" charset="2"/>
              <a:buNone/>
              <a:defRPr/>
            </a:pPr>
            <a:r>
              <a:rPr lang="uk-UA" sz="1800" dirty="0" smtClean="0">
                <a:effectLst/>
                <a:latin typeface="Times New Roman" pitchFamily="18" charset="0"/>
                <a:cs typeface="Times New Roman" pitchFamily="18" charset="0"/>
              </a:rPr>
              <a:t>                                          ● За формою нагадує трикутник.</a:t>
            </a:r>
          </a:p>
          <a:p>
            <a:pPr eaLnBrk="1" hangingPunct="1">
              <a:lnSpc>
                <a:spcPct val="90000"/>
              </a:lnSpc>
              <a:buFont typeface="Wingdings" pitchFamily="2" charset="2"/>
              <a:buNone/>
              <a:defRPr/>
            </a:pPr>
            <a:r>
              <a:rPr lang="uk-UA" sz="1800" dirty="0" smtClean="0">
                <a:effectLst/>
                <a:latin typeface="Times New Roman" pitchFamily="18" charset="0"/>
                <a:cs typeface="Times New Roman" pitchFamily="18" charset="0"/>
              </a:rPr>
              <a:t>                                          ● Розташована майже в усіх </a:t>
            </a:r>
            <a:r>
              <a:rPr lang="uk-UA" sz="1800" dirty="0" err="1" smtClean="0">
                <a:effectLst/>
                <a:latin typeface="Times New Roman" pitchFamily="18" charset="0"/>
                <a:cs typeface="Times New Roman" pitchFamily="18" charset="0"/>
              </a:rPr>
              <a:t>кліма-</a:t>
            </a:r>
            <a:endParaRPr lang="uk-UA" sz="1800" dirty="0" smtClean="0">
              <a:effectLst/>
              <a:latin typeface="Times New Roman" pitchFamily="18" charset="0"/>
              <a:cs typeface="Times New Roman" pitchFamily="18" charset="0"/>
            </a:endParaRPr>
          </a:p>
          <a:p>
            <a:pPr eaLnBrk="1" hangingPunct="1">
              <a:lnSpc>
                <a:spcPct val="90000"/>
              </a:lnSpc>
              <a:buFont typeface="Wingdings" pitchFamily="2" charset="2"/>
              <a:buNone/>
              <a:defRPr/>
            </a:pPr>
            <a:r>
              <a:rPr lang="uk-UA" sz="1800" dirty="0" smtClean="0">
                <a:effectLst/>
                <a:latin typeface="Times New Roman" pitchFamily="18" charset="0"/>
                <a:cs typeface="Times New Roman" pitchFamily="18" charset="0"/>
              </a:rPr>
              <a:t>			           </a:t>
            </a:r>
            <a:r>
              <a:rPr lang="uk-UA" sz="1800" dirty="0" err="1" smtClean="0">
                <a:effectLst/>
                <a:latin typeface="Times New Roman" pitchFamily="18" charset="0"/>
                <a:cs typeface="Times New Roman" pitchFamily="18" charset="0"/>
              </a:rPr>
              <a:t>тичних</a:t>
            </a:r>
            <a:r>
              <a:rPr lang="uk-UA" sz="1800" dirty="0" smtClean="0">
                <a:effectLst/>
                <a:latin typeface="Times New Roman" pitchFamily="18" charset="0"/>
                <a:cs typeface="Times New Roman" pitchFamily="18" charset="0"/>
              </a:rPr>
              <a:t> і географічних поясах світу.</a:t>
            </a:r>
          </a:p>
          <a:p>
            <a:pPr eaLnBrk="1" hangingPunct="1">
              <a:lnSpc>
                <a:spcPct val="90000"/>
              </a:lnSpc>
              <a:buFont typeface="Wingdings" pitchFamily="2" charset="2"/>
              <a:buNone/>
              <a:defRPr/>
            </a:pPr>
            <a:r>
              <a:rPr lang="uk-UA" sz="1800" dirty="0" smtClean="0">
                <a:effectLst/>
                <a:latin typeface="Times New Roman" pitchFamily="18" charset="0"/>
                <a:cs typeface="Times New Roman" pitchFamily="18" charset="0"/>
              </a:rPr>
              <a:t>● Основна частина материка розташована між Північним тропіком та Північним полярним</a:t>
            </a:r>
            <a:r>
              <a:rPr lang="uk-UA" sz="2000" dirty="0" smtClean="0">
                <a:effectLst/>
                <a:latin typeface="Times New Roman" pitchFamily="18" charset="0"/>
                <a:cs typeface="Times New Roman" pitchFamily="18" charset="0"/>
              </a:rPr>
              <a:t> </a:t>
            </a:r>
            <a:r>
              <a:rPr lang="uk-UA" sz="1800" dirty="0" smtClean="0">
                <a:effectLst/>
                <a:latin typeface="Times New Roman" pitchFamily="18" charset="0"/>
                <a:cs typeface="Times New Roman" pitchFamily="18" charset="0"/>
              </a:rPr>
              <a:t>колом.</a:t>
            </a:r>
          </a:p>
          <a:p>
            <a:pPr eaLnBrk="1" hangingPunct="1">
              <a:lnSpc>
                <a:spcPct val="90000"/>
              </a:lnSpc>
              <a:buFont typeface="Wingdings" pitchFamily="2" charset="2"/>
              <a:buNone/>
              <a:defRPr/>
            </a:pPr>
            <a:r>
              <a:rPr lang="uk-UA" sz="1800" dirty="0" smtClean="0">
                <a:effectLst/>
                <a:latin typeface="Times New Roman" pitchFamily="18" charset="0"/>
                <a:cs typeface="Times New Roman" pitchFamily="18" charset="0"/>
              </a:rPr>
              <a:t>● Крайні точки: північна – мис </a:t>
            </a:r>
            <a:r>
              <a:rPr lang="uk-UA" sz="1800" dirty="0" err="1" smtClean="0">
                <a:effectLst/>
                <a:latin typeface="Times New Roman" pitchFamily="18" charset="0"/>
                <a:cs typeface="Times New Roman" pitchFamily="18" charset="0"/>
              </a:rPr>
              <a:t>Мерчісон</a:t>
            </a:r>
            <a:r>
              <a:rPr lang="uk-UA" sz="1800" dirty="0" smtClean="0">
                <a:effectLst/>
                <a:latin typeface="Times New Roman" pitchFamily="18" charset="0"/>
                <a:cs typeface="Times New Roman" pitchFamily="18" charset="0"/>
              </a:rPr>
              <a:t> (72</a:t>
            </a:r>
            <a:r>
              <a:rPr lang="en-US" sz="1800" dirty="0" smtClean="0">
                <a:effectLst/>
                <a:latin typeface="Times New Roman" pitchFamily="18" charset="0"/>
                <a:cs typeface="Times New Roman" pitchFamily="18" charset="0"/>
              </a:rPr>
              <a:t>°</a:t>
            </a:r>
            <a:r>
              <a:rPr lang="uk-UA" sz="1800" dirty="0" smtClean="0">
                <a:effectLst/>
                <a:latin typeface="Times New Roman" pitchFamily="18" charset="0"/>
                <a:cs typeface="Times New Roman" pitchFamily="18" charset="0"/>
              </a:rPr>
              <a:t> пн. ш., 95</a:t>
            </a:r>
            <a:r>
              <a:rPr lang="en-US" sz="1800" dirty="0" smtClean="0">
                <a:effectLst/>
                <a:latin typeface="Times New Roman" pitchFamily="18" charset="0"/>
                <a:cs typeface="Times New Roman" pitchFamily="18" charset="0"/>
              </a:rPr>
              <a:t>°</a:t>
            </a:r>
            <a:r>
              <a:rPr lang="uk-UA" sz="1800" dirty="0" smtClean="0">
                <a:effectLst/>
                <a:latin typeface="Times New Roman" pitchFamily="18" charset="0"/>
                <a:cs typeface="Times New Roman" pitchFamily="18" charset="0"/>
              </a:rPr>
              <a:t> зх. д.); південна – мис Мар</a:t>
            </a:r>
            <a:r>
              <a:rPr lang="en-US" sz="1800" dirty="0" smtClean="0">
                <a:effectLst/>
                <a:latin typeface="Times New Roman" pitchFamily="18" charset="0"/>
                <a:cs typeface="Times New Roman" pitchFamily="18" charset="0"/>
              </a:rPr>
              <a:t>’</a:t>
            </a:r>
            <a:r>
              <a:rPr lang="uk-UA" sz="1800" dirty="0" err="1" smtClean="0">
                <a:effectLst/>
                <a:latin typeface="Times New Roman" pitchFamily="18" charset="0"/>
                <a:cs typeface="Times New Roman" pitchFamily="18" charset="0"/>
              </a:rPr>
              <a:t>ято</a:t>
            </a:r>
            <a:endParaRPr lang="uk-UA" sz="1800" dirty="0" smtClean="0">
              <a:effectLst/>
              <a:latin typeface="Times New Roman" pitchFamily="18" charset="0"/>
              <a:cs typeface="Times New Roman" pitchFamily="18" charset="0"/>
            </a:endParaRPr>
          </a:p>
          <a:p>
            <a:pPr eaLnBrk="1" hangingPunct="1">
              <a:lnSpc>
                <a:spcPct val="90000"/>
              </a:lnSpc>
              <a:buFont typeface="Wingdings" pitchFamily="2" charset="2"/>
              <a:buNone/>
              <a:defRPr/>
            </a:pPr>
            <a:r>
              <a:rPr lang="uk-UA" sz="1800" dirty="0" smtClean="0">
                <a:effectLst/>
                <a:latin typeface="Times New Roman" pitchFamily="18" charset="0"/>
                <a:cs typeface="Times New Roman" pitchFamily="18" charset="0"/>
              </a:rPr>
              <a:t>(7</a:t>
            </a:r>
            <a:r>
              <a:rPr lang="en-US" sz="1800" dirty="0" smtClean="0">
                <a:effectLst/>
                <a:latin typeface="Times New Roman" pitchFamily="18" charset="0"/>
                <a:cs typeface="Times New Roman" pitchFamily="18" charset="0"/>
              </a:rPr>
              <a:t>°</a:t>
            </a:r>
            <a:r>
              <a:rPr lang="uk-UA" sz="1800" dirty="0" smtClean="0">
                <a:effectLst/>
                <a:latin typeface="Times New Roman" pitchFamily="18" charset="0"/>
                <a:cs typeface="Times New Roman" pitchFamily="18" charset="0"/>
              </a:rPr>
              <a:t> пн. ш., 81</a:t>
            </a:r>
            <a:r>
              <a:rPr lang="en-US" sz="1800" dirty="0" smtClean="0">
                <a:effectLst/>
                <a:latin typeface="Times New Roman" pitchFamily="18" charset="0"/>
                <a:cs typeface="Times New Roman" pitchFamily="18" charset="0"/>
              </a:rPr>
              <a:t>°</a:t>
            </a:r>
            <a:r>
              <a:rPr lang="uk-UA" sz="1800" dirty="0" smtClean="0">
                <a:effectLst/>
                <a:latin typeface="Times New Roman" pitchFamily="18" charset="0"/>
                <a:cs typeface="Times New Roman" pitchFamily="18" charset="0"/>
              </a:rPr>
              <a:t> зх. д.); західна – мис Принца Уельського (66</a:t>
            </a:r>
            <a:r>
              <a:rPr lang="en-US" sz="1800" dirty="0" smtClean="0">
                <a:effectLst/>
                <a:latin typeface="Times New Roman" pitchFamily="18" charset="0"/>
                <a:cs typeface="Times New Roman" pitchFamily="18" charset="0"/>
              </a:rPr>
              <a:t>°</a:t>
            </a:r>
            <a:r>
              <a:rPr lang="uk-UA" sz="1800" dirty="0" smtClean="0">
                <a:effectLst/>
                <a:latin typeface="Times New Roman" pitchFamily="18" charset="0"/>
                <a:cs typeface="Times New Roman" pitchFamily="18" charset="0"/>
              </a:rPr>
              <a:t> пн. ш., 168</a:t>
            </a:r>
            <a:r>
              <a:rPr lang="en-US" sz="1800" dirty="0" smtClean="0">
                <a:effectLst/>
                <a:latin typeface="Times New Roman" pitchFamily="18" charset="0"/>
                <a:cs typeface="Times New Roman" pitchFamily="18" charset="0"/>
              </a:rPr>
              <a:t>°</a:t>
            </a:r>
            <a:r>
              <a:rPr lang="uk-UA" sz="1800" dirty="0" smtClean="0">
                <a:effectLst/>
                <a:latin typeface="Times New Roman" pitchFamily="18" charset="0"/>
                <a:cs typeface="Times New Roman" pitchFamily="18" charset="0"/>
              </a:rPr>
              <a:t> зх. д.); східна – мис </a:t>
            </a:r>
            <a:r>
              <a:rPr lang="uk-UA" sz="1800" dirty="0" err="1" smtClean="0">
                <a:effectLst/>
                <a:latin typeface="Times New Roman" pitchFamily="18" charset="0"/>
                <a:cs typeface="Times New Roman" pitchFamily="18" charset="0"/>
              </a:rPr>
              <a:t>Сент-Чарльз</a:t>
            </a:r>
            <a:r>
              <a:rPr lang="uk-UA" sz="1800" dirty="0" smtClean="0">
                <a:effectLst/>
                <a:latin typeface="Times New Roman" pitchFamily="18" charset="0"/>
                <a:cs typeface="Times New Roman" pitchFamily="18" charset="0"/>
              </a:rPr>
              <a:t> (53</a:t>
            </a:r>
            <a:r>
              <a:rPr lang="en-US" sz="1800" dirty="0" smtClean="0">
                <a:effectLst/>
                <a:latin typeface="Times New Roman" pitchFamily="18" charset="0"/>
                <a:cs typeface="Times New Roman" pitchFamily="18" charset="0"/>
              </a:rPr>
              <a:t>°</a:t>
            </a:r>
            <a:r>
              <a:rPr lang="uk-UA" sz="1800" dirty="0" smtClean="0">
                <a:effectLst/>
                <a:latin typeface="Times New Roman" pitchFamily="18" charset="0"/>
                <a:cs typeface="Times New Roman" pitchFamily="18" charset="0"/>
              </a:rPr>
              <a:t> пн. ш., 56</a:t>
            </a:r>
            <a:r>
              <a:rPr lang="en-US" sz="1800" dirty="0" smtClean="0">
                <a:effectLst/>
                <a:latin typeface="Times New Roman" pitchFamily="18" charset="0"/>
                <a:cs typeface="Times New Roman" pitchFamily="18" charset="0"/>
              </a:rPr>
              <a:t>°</a:t>
            </a:r>
            <a:r>
              <a:rPr lang="uk-UA" sz="1800" dirty="0" smtClean="0">
                <a:effectLst/>
                <a:latin typeface="Times New Roman" pitchFamily="18" charset="0"/>
                <a:cs typeface="Times New Roman" pitchFamily="18" charset="0"/>
              </a:rPr>
              <a:t> зх. д.).</a:t>
            </a:r>
            <a:endParaRPr lang="en-US" sz="1800" dirty="0" smtClean="0">
              <a:effectLst/>
              <a:latin typeface="Times New Roman" pitchFamily="18" charset="0"/>
              <a:cs typeface="Times New Roman" pitchFamily="18" charset="0"/>
            </a:endParaRPr>
          </a:p>
        </p:txBody>
      </p:sp>
      <p:pic>
        <p:nvPicPr>
          <p:cNvPr id="78852" name="Picture 4" descr="r_34"/>
          <p:cNvPicPr>
            <a:picLocks noChangeAspect="1" noChangeArrowheads="1"/>
          </p:cNvPicPr>
          <p:nvPr/>
        </p:nvPicPr>
        <p:blipFill>
          <a:blip r:embed="rId2"/>
          <a:srcRect/>
          <a:stretch>
            <a:fillRect/>
          </a:stretch>
        </p:blipFill>
        <p:spPr bwMode="auto">
          <a:xfrm>
            <a:off x="0" y="571480"/>
            <a:ext cx="2451100" cy="3168650"/>
          </a:xfrm>
          <a:prstGeom prst="rect">
            <a:avLst/>
          </a:prstGeom>
          <a:noFill/>
          <a:ln w="9525">
            <a:noFill/>
            <a:miter lim="800000"/>
            <a:headEnd/>
            <a:tailEnd/>
          </a:ln>
        </p:spPr>
      </p:pic>
      <p:pic>
        <p:nvPicPr>
          <p:cNvPr id="78853" name="Picture 5" descr="300px-North_America_satellite_globe"/>
          <p:cNvPicPr>
            <a:picLocks noChangeAspect="1" noChangeArrowheads="1"/>
          </p:cNvPicPr>
          <p:nvPr/>
        </p:nvPicPr>
        <p:blipFill>
          <a:blip r:embed="rId3"/>
          <a:srcRect/>
          <a:stretch>
            <a:fillRect/>
          </a:stretch>
        </p:blipFill>
        <p:spPr bwMode="auto">
          <a:xfrm>
            <a:off x="6165850" y="765175"/>
            <a:ext cx="2878138" cy="3311525"/>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wheel(4)">
                                      <p:cBhvr>
                                        <p:cTn id="7" dur="2000"/>
                                        <p:tgtEl>
                                          <p:spTgt spid="7885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8853"/>
                                        </p:tgtEl>
                                        <p:attrNameLst>
                                          <p:attrName>style.visibility</p:attrName>
                                        </p:attrNameLst>
                                      </p:cBhvr>
                                      <p:to>
                                        <p:strVal val="visible"/>
                                      </p:to>
                                    </p:set>
                                    <p:animEffect transition="in" filter="wheel(4)">
                                      <p:cBhvr>
                                        <p:cTn id="12" dur="20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107950" y="1052513"/>
            <a:ext cx="8928100" cy="5256212"/>
          </a:xfrm>
        </p:spPr>
        <p:txBody>
          <a:bodyPr>
            <a:normAutofit lnSpcReduction="10000"/>
          </a:bodyPr>
          <a:lstStyle/>
          <a:p>
            <a:pPr eaLnBrk="1" hangingPunct="1">
              <a:lnSpc>
                <a:spcPct val="90000"/>
              </a:lnSpc>
              <a:buFont typeface="Wingdings" pitchFamily="2" charset="2"/>
              <a:buNone/>
              <a:defRPr/>
            </a:pPr>
            <a:r>
              <a:rPr lang="en-US" sz="2000" dirty="0" smtClean="0">
                <a:latin typeface="Times New Roman" pitchFamily="18" charset="0"/>
              </a:rPr>
              <a:t>                                                                </a:t>
            </a:r>
            <a:r>
              <a:rPr lang="en-US" sz="2000" dirty="0" smtClean="0">
                <a:latin typeface="Times New Roman" pitchFamily="18" charset="0"/>
                <a:cs typeface="Times New Roman" pitchFamily="18" charset="0"/>
              </a:rPr>
              <a:t>●</a:t>
            </a:r>
            <a:r>
              <a:rPr lang="uk-UA"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1492-1504 </a:t>
            </a:r>
            <a:r>
              <a:rPr lang="uk-UA" sz="2000" dirty="0" smtClean="0">
                <a:latin typeface="Times New Roman" pitchFamily="18" charset="0"/>
                <a:cs typeface="Times New Roman" pitchFamily="18" charset="0"/>
              </a:rPr>
              <a:t>рр. Христофор Колумб </a:t>
            </a:r>
          </a:p>
          <a:p>
            <a:pPr eaLnBrk="1" hangingPunct="1">
              <a:lnSpc>
                <a:spcPct val="90000"/>
              </a:lnSpc>
              <a:buFont typeface="Wingdings" pitchFamily="2" charset="2"/>
              <a:buNone/>
              <a:defRPr/>
            </a:pPr>
            <a:r>
              <a:rPr lang="uk-UA" sz="2000" dirty="0" smtClean="0">
                <a:latin typeface="Times New Roman" pitchFamily="18" charset="0"/>
                <a:cs typeface="Times New Roman" pitchFamily="18" charset="0"/>
              </a:rPr>
              <a:t>                                                                відкрив і дослідив острови </a:t>
            </a:r>
          </a:p>
          <a:p>
            <a:pPr eaLnBrk="1" hangingPunct="1">
              <a:lnSpc>
                <a:spcPct val="90000"/>
              </a:lnSpc>
              <a:buFont typeface="Wingdings" pitchFamily="2" charset="2"/>
              <a:buNone/>
              <a:defRPr/>
            </a:pPr>
            <a:r>
              <a:rPr lang="uk-UA" sz="2000" dirty="0" smtClean="0">
                <a:latin typeface="Times New Roman" pitchFamily="18" charset="0"/>
                <a:cs typeface="Times New Roman" pitchFamily="18" charset="0"/>
              </a:rPr>
              <a:t>                                                                і півострови Карибського</a:t>
            </a:r>
          </a:p>
          <a:p>
            <a:pPr eaLnBrk="1" hangingPunct="1">
              <a:lnSpc>
                <a:spcPct val="90000"/>
              </a:lnSpc>
              <a:buFont typeface="Wingdings" pitchFamily="2" charset="2"/>
              <a:buNone/>
              <a:defRPr/>
            </a:pPr>
            <a:r>
              <a:rPr lang="uk-UA" sz="2000" dirty="0" smtClean="0">
                <a:latin typeface="Times New Roman" pitchFamily="18" charset="0"/>
                <a:cs typeface="Times New Roman" pitchFamily="18" charset="0"/>
              </a:rPr>
              <a:t>                                                                моря.</a:t>
            </a:r>
          </a:p>
          <a:p>
            <a:pPr eaLnBrk="1" hangingPunct="1">
              <a:lnSpc>
                <a:spcPct val="90000"/>
              </a:lnSpc>
              <a:buFont typeface="Wingdings" pitchFamily="2" charset="2"/>
              <a:buNone/>
              <a:defRPr/>
            </a:pPr>
            <a:r>
              <a:rPr lang="uk-UA" sz="2000"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 1519 р. </a:t>
            </a:r>
            <a:r>
              <a:rPr lang="uk-UA" sz="1800" dirty="0" err="1" smtClean="0">
                <a:latin typeface="Times New Roman" pitchFamily="18" charset="0"/>
                <a:cs typeface="Times New Roman" pitchFamily="18" charset="0"/>
              </a:rPr>
              <a:t>Ернандо</a:t>
            </a:r>
            <a:r>
              <a:rPr lang="uk-UA" sz="1800" dirty="0" smtClean="0">
                <a:latin typeface="Times New Roman" pitchFamily="18" charset="0"/>
                <a:cs typeface="Times New Roman" pitchFamily="18" charset="0"/>
              </a:rPr>
              <a:t> </a:t>
            </a:r>
            <a:r>
              <a:rPr lang="uk-UA" sz="1800" dirty="0" err="1" smtClean="0">
                <a:latin typeface="Times New Roman" pitchFamily="18" charset="0"/>
                <a:cs typeface="Times New Roman" pitchFamily="18" charset="0"/>
              </a:rPr>
              <a:t>Кортес</a:t>
            </a:r>
            <a:endParaRPr lang="uk-UA" sz="1800" dirty="0" smtClean="0">
              <a:latin typeface="Times New Roman" pitchFamily="18" charset="0"/>
              <a:cs typeface="Times New Roman" pitchFamily="18" charset="0"/>
            </a:endParaRPr>
          </a:p>
          <a:p>
            <a:pPr eaLnBrk="1" hangingPunct="1">
              <a:lnSpc>
                <a:spcPct val="90000"/>
              </a:lnSpc>
              <a:buFont typeface="Wingdings" pitchFamily="2" charset="2"/>
              <a:buNone/>
              <a:defRPr/>
            </a:pPr>
            <a:r>
              <a:rPr lang="uk-UA" sz="1800" dirty="0" smtClean="0">
                <a:latin typeface="Times New Roman" pitchFamily="18" charset="0"/>
                <a:cs typeface="Times New Roman" pitchFamily="18" charset="0"/>
              </a:rPr>
              <a:t>                                                                       завоював пд. райони </a:t>
            </a:r>
            <a:r>
              <a:rPr lang="uk-UA" sz="1800" dirty="0" err="1" smtClean="0">
                <a:latin typeface="Times New Roman" pitchFamily="18" charset="0"/>
                <a:cs typeface="Times New Roman" pitchFamily="18" charset="0"/>
              </a:rPr>
              <a:t>матери-</a:t>
            </a:r>
            <a:endParaRPr lang="uk-UA" sz="1800" dirty="0" smtClean="0">
              <a:latin typeface="Times New Roman" pitchFamily="18" charset="0"/>
              <a:cs typeface="Times New Roman" pitchFamily="18" charset="0"/>
            </a:endParaRPr>
          </a:p>
          <a:p>
            <a:pPr eaLnBrk="1" hangingPunct="1">
              <a:lnSpc>
                <a:spcPct val="90000"/>
              </a:lnSpc>
              <a:buFont typeface="Wingdings" pitchFamily="2" charset="2"/>
              <a:buNone/>
              <a:defRPr/>
            </a:pPr>
            <a:r>
              <a:rPr lang="uk-UA" sz="1800" dirty="0" smtClean="0">
                <a:latin typeface="Times New Roman" pitchFamily="18" charset="0"/>
                <a:cs typeface="Times New Roman" pitchFamily="18" charset="0"/>
              </a:rPr>
              <a:t>                                                                       </a:t>
            </a:r>
            <a:r>
              <a:rPr lang="uk-UA" sz="1800" dirty="0" err="1" smtClean="0">
                <a:latin typeface="Times New Roman" pitchFamily="18" charset="0"/>
                <a:cs typeface="Times New Roman" pitchFamily="18" charset="0"/>
              </a:rPr>
              <a:t>ка</a:t>
            </a:r>
            <a:r>
              <a:rPr lang="uk-UA" sz="1800" dirty="0" smtClean="0">
                <a:latin typeface="Times New Roman" pitchFamily="18" charset="0"/>
                <a:cs typeface="Times New Roman" pitchFamily="18" charset="0"/>
              </a:rPr>
              <a:t>, зруйнував державу ацтеків.</a:t>
            </a:r>
          </a:p>
          <a:p>
            <a:pPr eaLnBrk="1" hangingPunct="1">
              <a:lnSpc>
                <a:spcPct val="90000"/>
              </a:lnSpc>
              <a:buFont typeface="Wingdings" pitchFamily="2" charset="2"/>
              <a:buNone/>
              <a:defRPr/>
            </a:pPr>
            <a:r>
              <a:rPr lang="uk-UA" sz="1800" dirty="0" smtClean="0">
                <a:latin typeface="Times New Roman" pitchFamily="18" charset="0"/>
                <a:cs typeface="Times New Roman" pitchFamily="18" charset="0"/>
              </a:rPr>
              <a:t>                                                                       ● 1609-1611 рр. Генрі Гудзон</a:t>
            </a:r>
          </a:p>
          <a:p>
            <a:pPr eaLnBrk="1" hangingPunct="1">
              <a:lnSpc>
                <a:spcPct val="90000"/>
              </a:lnSpc>
              <a:buFont typeface="Wingdings" pitchFamily="2" charset="2"/>
              <a:buNone/>
              <a:defRPr/>
            </a:pPr>
            <a:r>
              <a:rPr lang="uk-UA" sz="1800" dirty="0" smtClean="0">
                <a:latin typeface="Times New Roman" pitchFamily="18" charset="0"/>
                <a:cs typeface="Times New Roman" pitchFamily="18" charset="0"/>
              </a:rPr>
              <a:t>                                                                       досліджував пд. узбережжя </a:t>
            </a:r>
            <a:r>
              <a:rPr lang="uk-UA" sz="1800" dirty="0" err="1" smtClean="0">
                <a:latin typeface="Times New Roman" pitchFamily="18" charset="0"/>
                <a:cs typeface="Times New Roman" pitchFamily="18" charset="0"/>
              </a:rPr>
              <a:t>зато-</a:t>
            </a:r>
            <a:endParaRPr lang="uk-UA" sz="1800" dirty="0" smtClean="0">
              <a:latin typeface="Times New Roman" pitchFamily="18" charset="0"/>
              <a:cs typeface="Times New Roman" pitchFamily="18" charset="0"/>
            </a:endParaRPr>
          </a:p>
          <a:p>
            <a:pPr eaLnBrk="1" hangingPunct="1">
              <a:lnSpc>
                <a:spcPct val="90000"/>
              </a:lnSpc>
              <a:buFont typeface="Wingdings" pitchFamily="2" charset="2"/>
              <a:buNone/>
              <a:defRPr/>
            </a:pPr>
            <a:r>
              <a:rPr lang="uk-UA" sz="1800" dirty="0" smtClean="0">
                <a:latin typeface="Times New Roman" pitchFamily="18" charset="0"/>
                <a:cs typeface="Times New Roman" pitchFamily="18" charset="0"/>
              </a:rPr>
              <a:t>                                                                       </a:t>
            </a:r>
            <a:r>
              <a:rPr lang="uk-UA" sz="1800" dirty="0" err="1" smtClean="0">
                <a:latin typeface="Times New Roman" pitchFamily="18" charset="0"/>
                <a:cs typeface="Times New Roman" pitchFamily="18" charset="0"/>
              </a:rPr>
              <a:t>ки</a:t>
            </a:r>
            <a:r>
              <a:rPr lang="uk-UA" sz="1800" dirty="0" smtClean="0">
                <a:latin typeface="Times New Roman" pitchFamily="18" charset="0"/>
                <a:cs typeface="Times New Roman" pitchFamily="18" charset="0"/>
              </a:rPr>
              <a:t>, яка пізніше названа </a:t>
            </a:r>
            <a:r>
              <a:rPr lang="uk-UA" sz="1800" dirty="0" err="1" smtClean="0">
                <a:latin typeface="Times New Roman" pitchFamily="18" charset="0"/>
                <a:cs typeface="Times New Roman" pitchFamily="18" charset="0"/>
              </a:rPr>
              <a:t>Гудзоно-</a:t>
            </a:r>
            <a:endParaRPr lang="uk-UA" sz="1800" dirty="0" smtClean="0">
              <a:latin typeface="Times New Roman" pitchFamily="18" charset="0"/>
              <a:cs typeface="Times New Roman" pitchFamily="18" charset="0"/>
            </a:endParaRPr>
          </a:p>
          <a:p>
            <a:pPr eaLnBrk="1" hangingPunct="1">
              <a:lnSpc>
                <a:spcPct val="90000"/>
              </a:lnSpc>
              <a:buFont typeface="Wingdings" pitchFamily="2" charset="2"/>
              <a:buNone/>
              <a:defRPr/>
            </a:pPr>
            <a:r>
              <a:rPr lang="uk-UA" sz="1800" dirty="0" smtClean="0">
                <a:latin typeface="Times New Roman" pitchFamily="18" charset="0"/>
                <a:cs typeface="Times New Roman" pitchFamily="18" charset="0"/>
              </a:rPr>
              <a:t>                                                                       </a:t>
            </a:r>
            <a:r>
              <a:rPr lang="uk-UA" sz="1800" dirty="0" err="1" smtClean="0">
                <a:latin typeface="Times New Roman" pitchFamily="18" charset="0"/>
                <a:cs typeface="Times New Roman" pitchFamily="18" charset="0"/>
              </a:rPr>
              <a:t>вою</a:t>
            </a:r>
            <a:r>
              <a:rPr lang="uk-UA" sz="1800" dirty="0" smtClean="0">
                <a:latin typeface="Times New Roman" pitchFamily="18" charset="0"/>
                <a:cs typeface="Times New Roman" pitchFamily="18" charset="0"/>
              </a:rPr>
              <a:t>.</a:t>
            </a:r>
          </a:p>
          <a:p>
            <a:pPr eaLnBrk="1" hangingPunct="1">
              <a:lnSpc>
                <a:spcPct val="90000"/>
              </a:lnSpc>
              <a:buFont typeface="Wingdings" pitchFamily="2" charset="2"/>
              <a:buNone/>
              <a:defRPr/>
            </a:pPr>
            <a:r>
              <a:rPr lang="uk-UA" sz="1800" dirty="0" smtClean="0">
                <a:latin typeface="Times New Roman" pitchFamily="18" charset="0"/>
                <a:cs typeface="Times New Roman" pitchFamily="18" charset="0"/>
              </a:rPr>
              <a:t>                                                                       ● 1733-1743 рр. російська </a:t>
            </a:r>
            <a:r>
              <a:rPr lang="uk-UA" sz="1800" dirty="0" err="1" smtClean="0">
                <a:latin typeface="Times New Roman" pitchFamily="18" charset="0"/>
                <a:cs typeface="Times New Roman" pitchFamily="18" charset="0"/>
              </a:rPr>
              <a:t>експе-</a:t>
            </a:r>
            <a:endParaRPr lang="uk-UA" sz="1800" dirty="0" smtClean="0">
              <a:latin typeface="Times New Roman" pitchFamily="18" charset="0"/>
              <a:cs typeface="Times New Roman" pitchFamily="18" charset="0"/>
            </a:endParaRPr>
          </a:p>
          <a:p>
            <a:pPr eaLnBrk="1" hangingPunct="1">
              <a:lnSpc>
                <a:spcPct val="90000"/>
              </a:lnSpc>
              <a:buFont typeface="Wingdings" pitchFamily="2" charset="2"/>
              <a:buNone/>
              <a:defRPr/>
            </a:pPr>
            <a:r>
              <a:rPr lang="uk-UA" sz="1800" dirty="0" smtClean="0">
                <a:latin typeface="Times New Roman" pitchFamily="18" charset="0"/>
                <a:cs typeface="Times New Roman" pitchFamily="18" charset="0"/>
              </a:rPr>
              <a:t>                                                                       </a:t>
            </a:r>
            <a:r>
              <a:rPr lang="uk-UA" sz="1800" dirty="0" err="1" smtClean="0">
                <a:latin typeface="Times New Roman" pitchFamily="18" charset="0"/>
                <a:cs typeface="Times New Roman" pitchFamily="18" charset="0"/>
              </a:rPr>
              <a:t>диція</a:t>
            </a:r>
            <a:r>
              <a:rPr lang="uk-UA" sz="1800" dirty="0" smtClean="0">
                <a:latin typeface="Times New Roman" pitchFamily="18" charset="0"/>
                <a:cs typeface="Times New Roman" pitchFamily="18" charset="0"/>
              </a:rPr>
              <a:t> під керівництвом </a:t>
            </a:r>
            <a:r>
              <a:rPr lang="uk-UA" sz="1800" dirty="0" err="1" smtClean="0">
                <a:latin typeface="Times New Roman" pitchFamily="18" charset="0"/>
                <a:cs typeface="Times New Roman" pitchFamily="18" charset="0"/>
              </a:rPr>
              <a:t>Вітуса</a:t>
            </a:r>
            <a:r>
              <a:rPr lang="uk-UA" sz="1800" dirty="0" smtClean="0">
                <a:latin typeface="Times New Roman" pitchFamily="18" charset="0"/>
                <a:cs typeface="Times New Roman" pitchFamily="18" charset="0"/>
              </a:rPr>
              <a:t> </a:t>
            </a:r>
          </a:p>
          <a:p>
            <a:pPr eaLnBrk="1" hangingPunct="1">
              <a:lnSpc>
                <a:spcPct val="90000"/>
              </a:lnSpc>
              <a:buFont typeface="Wingdings" pitchFamily="2" charset="2"/>
              <a:buNone/>
              <a:defRPr/>
            </a:pPr>
            <a:r>
              <a:rPr lang="uk-UA" sz="1800" dirty="0" smtClean="0">
                <a:latin typeface="Times New Roman" pitchFamily="18" charset="0"/>
                <a:cs typeface="Times New Roman" pitchFamily="18" charset="0"/>
              </a:rPr>
              <a:t>                                                                       Беринга відкрила та нанесла на </a:t>
            </a:r>
          </a:p>
          <a:p>
            <a:pPr eaLnBrk="1" hangingPunct="1">
              <a:lnSpc>
                <a:spcPct val="90000"/>
              </a:lnSpc>
              <a:buFont typeface="Wingdings" pitchFamily="2" charset="2"/>
              <a:buNone/>
              <a:defRPr/>
            </a:pPr>
            <a:r>
              <a:rPr lang="uk-UA" sz="1800" dirty="0" smtClean="0">
                <a:latin typeface="Times New Roman" pitchFamily="18" charset="0"/>
                <a:cs typeface="Times New Roman" pitchFamily="18" charset="0"/>
              </a:rPr>
              <a:t>                                                                       карту західне узбережжя </a:t>
            </a:r>
            <a:r>
              <a:rPr lang="uk-UA" sz="1800" dirty="0" err="1" smtClean="0">
                <a:latin typeface="Times New Roman" pitchFamily="18" charset="0"/>
                <a:cs typeface="Times New Roman" pitchFamily="18" charset="0"/>
              </a:rPr>
              <a:t>матери-</a:t>
            </a:r>
            <a:endParaRPr lang="uk-UA" sz="1800" dirty="0" smtClean="0">
              <a:latin typeface="Times New Roman" pitchFamily="18" charset="0"/>
              <a:cs typeface="Times New Roman" pitchFamily="18" charset="0"/>
            </a:endParaRPr>
          </a:p>
          <a:p>
            <a:pPr eaLnBrk="1" hangingPunct="1">
              <a:lnSpc>
                <a:spcPct val="90000"/>
              </a:lnSpc>
              <a:buFont typeface="Wingdings" pitchFamily="2" charset="2"/>
              <a:buNone/>
              <a:defRPr/>
            </a:pPr>
            <a:r>
              <a:rPr lang="uk-UA" sz="1800"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                                              </a:t>
            </a:r>
            <a:r>
              <a:rPr lang="uk-UA" sz="1800" dirty="0" err="1" smtClean="0">
                <a:latin typeface="Times New Roman" pitchFamily="18" charset="0"/>
                <a:cs typeface="Times New Roman" pitchFamily="18" charset="0"/>
              </a:rPr>
              <a:t>ка</a:t>
            </a:r>
            <a:r>
              <a:rPr lang="uk-UA" sz="1800" dirty="0" smtClean="0">
                <a:latin typeface="Times New Roman" pitchFamily="18" charset="0"/>
                <a:cs typeface="Times New Roman" pitchFamily="18" charset="0"/>
              </a:rPr>
              <a:t> до 58</a:t>
            </a:r>
            <a:r>
              <a:rPr lang="en-US" sz="1800" dirty="0" smtClean="0">
                <a:latin typeface="Times New Roman" pitchFamily="18" charset="0"/>
                <a:cs typeface="Times New Roman" pitchFamily="18" charset="0"/>
              </a:rPr>
              <a:t>°</a:t>
            </a:r>
            <a:r>
              <a:rPr lang="uk-UA" sz="1800" dirty="0" smtClean="0">
                <a:latin typeface="Times New Roman" pitchFamily="18" charset="0"/>
                <a:cs typeface="Times New Roman" pitchFamily="18" charset="0"/>
              </a:rPr>
              <a:t>пн. ш.</a:t>
            </a:r>
          </a:p>
        </p:txBody>
      </p:sp>
      <p:sp>
        <p:nvSpPr>
          <p:cNvPr id="79874" name="Rectangle 2"/>
          <p:cNvSpPr>
            <a:spLocks noGrp="1" noChangeArrowheads="1"/>
          </p:cNvSpPr>
          <p:nvPr>
            <p:ph type="title"/>
          </p:nvPr>
        </p:nvSpPr>
        <p:spPr>
          <a:xfrm>
            <a:off x="684213" y="260350"/>
            <a:ext cx="8229600" cy="720725"/>
          </a:xfrm>
        </p:spPr>
        <p:txBody>
          <a:bodyPr>
            <a:normAutofit/>
          </a:bodyPr>
          <a:lstStyle/>
          <a:p>
            <a:pPr eaLnBrk="1" hangingPunct="1">
              <a:defRPr/>
            </a:pPr>
            <a:r>
              <a:rPr lang="uk-UA" sz="3600" smtClean="0">
                <a:latin typeface="Times New Roman" pitchFamily="18" charset="0"/>
              </a:rPr>
              <a:t>Відкриття та дослідження Пн. Америки</a:t>
            </a:r>
            <a:endParaRPr lang="ru-RU" sz="3600" smtClean="0">
              <a:latin typeface="Times New Roman" pitchFamily="18" charset="0"/>
            </a:endParaRPr>
          </a:p>
        </p:txBody>
      </p:sp>
      <p:grpSp>
        <p:nvGrpSpPr>
          <p:cNvPr id="2" name="Group 13"/>
          <p:cNvGrpSpPr>
            <a:grpSpLocks/>
          </p:cNvGrpSpPr>
          <p:nvPr/>
        </p:nvGrpSpPr>
        <p:grpSpPr bwMode="auto">
          <a:xfrm>
            <a:off x="0" y="1000108"/>
            <a:ext cx="1908175" cy="1296987"/>
            <a:chOff x="4513" y="890"/>
            <a:chExt cx="1247" cy="835"/>
          </a:xfrm>
        </p:grpSpPr>
        <p:pic>
          <p:nvPicPr>
            <p:cNvPr id="1042" name="Picture 8" descr="kolumb"/>
            <p:cNvPicPr>
              <a:picLocks noChangeAspect="1" noChangeArrowheads="1"/>
            </p:cNvPicPr>
            <p:nvPr/>
          </p:nvPicPr>
          <p:blipFill>
            <a:blip r:embed="rId2"/>
            <a:srcRect/>
            <a:stretch>
              <a:fillRect/>
            </a:stretch>
          </p:blipFill>
          <p:spPr bwMode="auto">
            <a:xfrm>
              <a:off x="4535" y="890"/>
              <a:ext cx="1225" cy="835"/>
            </a:xfrm>
            <a:prstGeom prst="rect">
              <a:avLst/>
            </a:prstGeom>
            <a:noFill/>
            <a:ln w="9525">
              <a:noFill/>
              <a:miter lim="800000"/>
              <a:headEnd/>
              <a:tailEnd/>
            </a:ln>
          </p:spPr>
        </p:pic>
        <p:sp>
          <p:nvSpPr>
            <p:cNvPr id="1043" name="Text Box 12"/>
            <p:cNvSpPr txBox="1">
              <a:spLocks noChangeArrowheads="1"/>
            </p:cNvSpPr>
            <p:nvPr/>
          </p:nvSpPr>
          <p:spPr bwMode="auto">
            <a:xfrm>
              <a:off x="4513" y="890"/>
              <a:ext cx="694" cy="198"/>
            </a:xfrm>
            <a:prstGeom prst="rect">
              <a:avLst/>
            </a:prstGeom>
            <a:noFill/>
            <a:ln w="9525">
              <a:noFill/>
              <a:miter lim="800000"/>
              <a:headEnd/>
              <a:tailEnd/>
            </a:ln>
          </p:spPr>
          <p:txBody>
            <a:bodyPr wrap="none">
              <a:spAutoFit/>
            </a:bodyPr>
            <a:lstStyle/>
            <a:p>
              <a:r>
                <a:rPr lang="uk-UA" sz="1400" dirty="0">
                  <a:solidFill>
                    <a:srgbClr val="FF0000"/>
                  </a:solidFill>
                </a:rPr>
                <a:t>Х.Колумб</a:t>
              </a:r>
              <a:endParaRPr lang="ru-RU" sz="1400" dirty="0">
                <a:solidFill>
                  <a:srgbClr val="FF0000"/>
                </a:solidFill>
              </a:endParaRPr>
            </a:p>
          </p:txBody>
        </p:sp>
      </p:grpSp>
      <p:grpSp>
        <p:nvGrpSpPr>
          <p:cNvPr id="3" name="Group 15"/>
          <p:cNvGrpSpPr>
            <a:grpSpLocks/>
          </p:cNvGrpSpPr>
          <p:nvPr/>
        </p:nvGrpSpPr>
        <p:grpSpPr bwMode="auto">
          <a:xfrm>
            <a:off x="2428858" y="1000108"/>
            <a:ext cx="1578208" cy="1894730"/>
            <a:chOff x="4626" y="1752"/>
            <a:chExt cx="1186" cy="1433"/>
          </a:xfrm>
        </p:grpSpPr>
        <p:pic>
          <p:nvPicPr>
            <p:cNvPr id="1040" name="Picture 9" descr="cortes1"/>
            <p:cNvPicPr>
              <a:picLocks noChangeAspect="1" noChangeArrowheads="1"/>
            </p:cNvPicPr>
            <p:nvPr/>
          </p:nvPicPr>
          <p:blipFill>
            <a:blip r:embed="rId3"/>
            <a:srcRect/>
            <a:stretch>
              <a:fillRect/>
            </a:stretch>
          </p:blipFill>
          <p:spPr bwMode="auto">
            <a:xfrm>
              <a:off x="4626" y="1752"/>
              <a:ext cx="1134" cy="1410"/>
            </a:xfrm>
            <a:prstGeom prst="rect">
              <a:avLst/>
            </a:prstGeom>
            <a:noFill/>
            <a:ln w="9525">
              <a:noFill/>
              <a:miter lim="800000"/>
              <a:headEnd/>
              <a:tailEnd/>
            </a:ln>
          </p:spPr>
        </p:pic>
        <p:sp>
          <p:nvSpPr>
            <p:cNvPr id="1041" name="Text Box 14"/>
            <p:cNvSpPr txBox="1">
              <a:spLocks noChangeArrowheads="1"/>
            </p:cNvSpPr>
            <p:nvPr/>
          </p:nvSpPr>
          <p:spPr bwMode="auto">
            <a:xfrm>
              <a:off x="5147" y="2976"/>
              <a:ext cx="665" cy="209"/>
            </a:xfrm>
            <a:prstGeom prst="rect">
              <a:avLst/>
            </a:prstGeom>
            <a:noFill/>
            <a:ln w="9525">
              <a:noFill/>
              <a:miter lim="800000"/>
              <a:headEnd/>
              <a:tailEnd/>
            </a:ln>
          </p:spPr>
          <p:txBody>
            <a:bodyPr wrap="none">
              <a:spAutoFit/>
            </a:bodyPr>
            <a:lstStyle/>
            <a:p>
              <a:r>
                <a:rPr lang="uk-UA" sz="1200" dirty="0">
                  <a:solidFill>
                    <a:srgbClr val="FF0000"/>
                  </a:solidFill>
                </a:rPr>
                <a:t>Е.</a:t>
              </a:r>
              <a:r>
                <a:rPr lang="uk-UA" sz="1200" dirty="0" err="1">
                  <a:solidFill>
                    <a:srgbClr val="FF0000"/>
                  </a:solidFill>
                </a:rPr>
                <a:t>Кортес</a:t>
              </a:r>
              <a:endParaRPr lang="ru-RU" sz="1200" dirty="0">
                <a:solidFill>
                  <a:srgbClr val="FF0000"/>
                </a:solidFill>
              </a:endParaRPr>
            </a:p>
          </p:txBody>
        </p:sp>
      </p:grpSp>
      <p:grpSp>
        <p:nvGrpSpPr>
          <p:cNvPr id="4" name="Group 17"/>
          <p:cNvGrpSpPr>
            <a:grpSpLocks/>
          </p:cNvGrpSpPr>
          <p:nvPr/>
        </p:nvGrpSpPr>
        <p:grpSpPr bwMode="auto">
          <a:xfrm>
            <a:off x="2428860" y="3571876"/>
            <a:ext cx="1619250" cy="1773237"/>
            <a:chOff x="4740" y="3203"/>
            <a:chExt cx="1020" cy="1117"/>
          </a:xfrm>
        </p:grpSpPr>
        <p:pic>
          <p:nvPicPr>
            <p:cNvPr id="1038" name="Picture 10" descr="HenryHudson"/>
            <p:cNvPicPr>
              <a:picLocks noChangeAspect="1" noChangeArrowheads="1"/>
            </p:cNvPicPr>
            <p:nvPr/>
          </p:nvPicPr>
          <p:blipFill>
            <a:blip r:embed="rId4"/>
            <a:srcRect/>
            <a:stretch>
              <a:fillRect/>
            </a:stretch>
          </p:blipFill>
          <p:spPr bwMode="auto">
            <a:xfrm>
              <a:off x="4755" y="3203"/>
              <a:ext cx="1005" cy="1117"/>
            </a:xfrm>
            <a:prstGeom prst="rect">
              <a:avLst/>
            </a:prstGeom>
            <a:noFill/>
            <a:ln w="9525">
              <a:noFill/>
              <a:miter lim="800000"/>
              <a:headEnd/>
              <a:tailEnd/>
            </a:ln>
          </p:spPr>
        </p:pic>
        <p:sp>
          <p:nvSpPr>
            <p:cNvPr id="1039" name="Text Box 16"/>
            <p:cNvSpPr txBox="1">
              <a:spLocks noChangeArrowheads="1"/>
            </p:cNvSpPr>
            <p:nvPr/>
          </p:nvSpPr>
          <p:spPr bwMode="auto">
            <a:xfrm>
              <a:off x="4740" y="4108"/>
              <a:ext cx="694" cy="212"/>
            </a:xfrm>
            <a:prstGeom prst="rect">
              <a:avLst/>
            </a:prstGeom>
            <a:noFill/>
            <a:ln w="9525">
              <a:noFill/>
              <a:miter lim="800000"/>
              <a:headEnd/>
              <a:tailEnd/>
            </a:ln>
          </p:spPr>
          <p:txBody>
            <a:bodyPr>
              <a:spAutoFit/>
            </a:bodyPr>
            <a:lstStyle/>
            <a:p>
              <a:r>
                <a:rPr lang="uk-UA" sz="1600" dirty="0">
                  <a:solidFill>
                    <a:srgbClr val="FF0000"/>
                  </a:solidFill>
                </a:rPr>
                <a:t>Г.Гудзон</a:t>
              </a:r>
              <a:endParaRPr lang="ru-RU" sz="1600" dirty="0">
                <a:solidFill>
                  <a:srgbClr val="FF0000"/>
                </a:solidFill>
              </a:endParaRPr>
            </a:p>
          </p:txBody>
        </p:sp>
      </p:grpSp>
      <p:grpSp>
        <p:nvGrpSpPr>
          <p:cNvPr id="5" name="Group 19"/>
          <p:cNvGrpSpPr>
            <a:grpSpLocks/>
          </p:cNvGrpSpPr>
          <p:nvPr/>
        </p:nvGrpSpPr>
        <p:grpSpPr bwMode="auto">
          <a:xfrm>
            <a:off x="214282" y="2428868"/>
            <a:ext cx="1608138" cy="1944687"/>
            <a:chOff x="0" y="3095"/>
            <a:chExt cx="1013" cy="1225"/>
          </a:xfrm>
        </p:grpSpPr>
        <p:pic>
          <p:nvPicPr>
            <p:cNvPr id="1036" name="Picture 11" descr="Vitus_Bering_1681-1741"/>
            <p:cNvPicPr>
              <a:picLocks noChangeAspect="1" noChangeArrowheads="1"/>
            </p:cNvPicPr>
            <p:nvPr/>
          </p:nvPicPr>
          <p:blipFill>
            <a:blip r:embed="rId5"/>
            <a:srcRect/>
            <a:stretch>
              <a:fillRect/>
            </a:stretch>
          </p:blipFill>
          <p:spPr bwMode="auto">
            <a:xfrm>
              <a:off x="0" y="3095"/>
              <a:ext cx="933" cy="1225"/>
            </a:xfrm>
            <a:prstGeom prst="rect">
              <a:avLst/>
            </a:prstGeom>
            <a:noFill/>
            <a:ln w="9525">
              <a:noFill/>
              <a:miter lim="800000"/>
              <a:headEnd/>
              <a:tailEnd/>
            </a:ln>
          </p:spPr>
        </p:pic>
        <p:sp>
          <p:nvSpPr>
            <p:cNvPr id="1037" name="Text Box 18"/>
            <p:cNvSpPr txBox="1">
              <a:spLocks noChangeArrowheads="1"/>
            </p:cNvSpPr>
            <p:nvPr/>
          </p:nvSpPr>
          <p:spPr bwMode="auto">
            <a:xfrm>
              <a:off x="295" y="4089"/>
              <a:ext cx="718" cy="194"/>
            </a:xfrm>
            <a:prstGeom prst="rect">
              <a:avLst/>
            </a:prstGeom>
            <a:noFill/>
            <a:ln w="9525">
              <a:noFill/>
              <a:miter lim="800000"/>
              <a:headEnd/>
              <a:tailEnd/>
            </a:ln>
          </p:spPr>
          <p:txBody>
            <a:bodyPr>
              <a:spAutoFit/>
            </a:bodyPr>
            <a:lstStyle/>
            <a:p>
              <a:r>
                <a:rPr lang="uk-UA" sz="1400" dirty="0">
                  <a:solidFill>
                    <a:srgbClr val="FF0000"/>
                  </a:solidFill>
                </a:rPr>
                <a:t>В.Беринг</a:t>
              </a:r>
              <a:endParaRPr lang="ru-RU" sz="1400" dirty="0">
                <a:solidFill>
                  <a:srgbClr val="FF0000"/>
                </a:solidFill>
              </a:endParaRPr>
            </a:p>
          </p:txBody>
        </p:sp>
      </p:gr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0"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anim calcmode="lin" valueType="num">
                                      <p:cBhvr>
                                        <p:cTn id="22"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3"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4"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5" dur="2000" decel="50000">
                                          <p:stCondLst>
                                            <p:cond delay="0"/>
                                          </p:stCondLst>
                                        </p:cTn>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ppt_x</p:attrName>
                                        </p:attrNameLst>
                                      </p:cBhvr>
                                      <p:tavLst>
                                        <p:tav tm="0">
                                          <p:val>
                                            <p:strVal val="#ppt_x"/>
                                          </p:val>
                                        </p:tav>
                                        <p:tav tm="100000">
                                          <p:val>
                                            <p:strVal val="#ppt_x"/>
                                          </p:val>
                                        </p:tav>
                                      </p:tavLst>
                                    </p:anim>
                                    <p:anim calcmode="lin" valueType="num">
                                      <p:cBhvr>
                                        <p:cTn id="32"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7813"/>
            <a:ext cx="8229600" cy="630237"/>
          </a:xfrm>
        </p:spPr>
        <p:txBody>
          <a:bodyPr/>
          <a:lstStyle/>
          <a:p>
            <a:pPr eaLnBrk="1" hangingPunct="1">
              <a:defRPr/>
            </a:pPr>
            <a:r>
              <a:rPr lang="uk-UA" sz="3200" dirty="0" smtClean="0">
                <a:latin typeface="Times New Roman" pitchFamily="18" charset="0"/>
              </a:rPr>
              <a:t>                    Клімат </a:t>
            </a:r>
            <a:r>
              <a:rPr lang="uk-UA" sz="3200" dirty="0" smtClean="0">
                <a:latin typeface="Times New Roman" pitchFamily="18" charset="0"/>
              </a:rPr>
              <a:t>материка</a:t>
            </a:r>
            <a:endParaRPr lang="ru-RU" sz="3200" dirty="0" smtClean="0">
              <a:latin typeface="Times New Roman" pitchFamily="18" charset="0"/>
            </a:endParaRPr>
          </a:p>
        </p:txBody>
      </p:sp>
      <p:sp>
        <p:nvSpPr>
          <p:cNvPr id="95235" name="Rectangle 3"/>
          <p:cNvSpPr>
            <a:spLocks noGrp="1" noChangeArrowheads="1"/>
          </p:cNvSpPr>
          <p:nvPr>
            <p:ph idx="1"/>
          </p:nvPr>
        </p:nvSpPr>
        <p:spPr>
          <a:xfrm>
            <a:off x="0" y="908050"/>
            <a:ext cx="9144000" cy="5949950"/>
          </a:xfrm>
        </p:spPr>
        <p:txBody>
          <a:bodyPr/>
          <a:lstStyle/>
          <a:p>
            <a:pPr eaLnBrk="1" hangingPunct="1">
              <a:buFont typeface="Wingdings" pitchFamily="2" charset="2"/>
              <a:buNone/>
              <a:defRPr/>
            </a:pPr>
            <a:r>
              <a:rPr lang="uk-UA" sz="2000" smtClean="0">
                <a:latin typeface="Times New Roman" pitchFamily="18" charset="0"/>
              </a:rPr>
              <a:t>	     Внаслідок дії цих факторів сформувався надзвичайно різноманітний клімат:</a:t>
            </a:r>
          </a:p>
          <a:p>
            <a:pPr eaLnBrk="1" hangingPunct="1">
              <a:buClr>
                <a:srgbClr val="FFFF9F"/>
              </a:buClr>
              <a:buSzTx/>
              <a:buFont typeface="Wingdings" pitchFamily="2" charset="2"/>
              <a:buChar char="ь"/>
              <a:defRPr/>
            </a:pPr>
            <a:r>
              <a:rPr lang="uk-UA" sz="1800" smtClean="0">
                <a:latin typeface="Times New Roman" pitchFamily="18" charset="0"/>
              </a:rPr>
              <a:t>Материк розміщений у всіх кліматичних поясах Землі, крім екваторіального;</a:t>
            </a:r>
          </a:p>
          <a:p>
            <a:pPr eaLnBrk="1" hangingPunct="1">
              <a:buClr>
                <a:srgbClr val="FFFF9F"/>
              </a:buClr>
              <a:buSzTx/>
              <a:buFont typeface="Wingdings" pitchFamily="2" charset="2"/>
              <a:buChar char="ь"/>
              <a:defRPr/>
            </a:pPr>
            <a:r>
              <a:rPr lang="uk-UA" sz="1800" smtClean="0">
                <a:latin typeface="Times New Roman" pitchFamily="18" charset="0"/>
              </a:rPr>
              <a:t>Більша його частина знаходиться в помірному поясі, який є рекордсменом за </a:t>
            </a:r>
          </a:p>
          <a:p>
            <a:pPr eaLnBrk="1" hangingPunct="1">
              <a:buClr>
                <a:srgbClr val="FFFF9F"/>
              </a:buClr>
              <a:buSzTx/>
              <a:buFont typeface="Wingdings" pitchFamily="2" charset="2"/>
              <a:buNone/>
              <a:defRPr/>
            </a:pPr>
            <a:r>
              <a:rPr lang="uk-UA" sz="1800" smtClean="0">
                <a:latin typeface="Times New Roman" pitchFamily="18" charset="0"/>
              </a:rPr>
              <a:t>	кількістю кліматичних областей (які саме області ?);</a:t>
            </a:r>
          </a:p>
          <a:p>
            <a:pPr eaLnBrk="1" hangingPunct="1">
              <a:buClr>
                <a:srgbClr val="FFFF9F"/>
              </a:buClr>
              <a:buSzTx/>
              <a:buFont typeface="Wingdings" pitchFamily="2" charset="2"/>
              <a:buChar char="ь"/>
              <a:defRPr/>
            </a:pPr>
            <a:r>
              <a:rPr lang="uk-UA" sz="1800" smtClean="0">
                <a:latin typeface="Times New Roman" pitchFamily="18" charset="0"/>
              </a:rPr>
              <a:t>Температурний максимум – 10.07.1913 – Долина Смерті +56.7</a:t>
            </a:r>
            <a:r>
              <a:rPr lang="en-US" sz="1800" smtClean="0">
                <a:latin typeface="Times New Roman" pitchFamily="18" charset="0"/>
                <a:cs typeface="Times New Roman" pitchFamily="18" charset="0"/>
              </a:rPr>
              <a:t>°</a:t>
            </a:r>
            <a:r>
              <a:rPr lang="uk-UA" sz="1800" smtClean="0">
                <a:latin typeface="Times New Roman" pitchFamily="18" charset="0"/>
                <a:cs typeface="Times New Roman" pitchFamily="18" charset="0"/>
              </a:rPr>
              <a:t>С</a:t>
            </a:r>
          </a:p>
          <a:p>
            <a:pPr eaLnBrk="1" hangingPunct="1">
              <a:buClr>
                <a:srgbClr val="FFFF9F"/>
              </a:buClr>
              <a:buSzTx/>
              <a:buFont typeface="Wingdings" pitchFamily="2" charset="2"/>
              <a:buNone/>
              <a:defRPr/>
            </a:pPr>
            <a:r>
              <a:rPr lang="uk-UA" sz="1800" smtClean="0">
                <a:latin typeface="Times New Roman" pitchFamily="18" charset="0"/>
                <a:cs typeface="Times New Roman" pitchFamily="18" charset="0"/>
              </a:rPr>
              <a:t>	температурний мінімум – 03.02.1947 – Онага (Канада) –63</a:t>
            </a:r>
            <a:r>
              <a:rPr lang="en-US" sz="1800" smtClean="0">
                <a:latin typeface="Times New Roman" pitchFamily="18" charset="0"/>
                <a:cs typeface="Times New Roman" pitchFamily="18" charset="0"/>
              </a:rPr>
              <a:t>°</a:t>
            </a:r>
            <a:r>
              <a:rPr lang="uk-UA" sz="1800" smtClean="0">
                <a:latin typeface="Times New Roman" pitchFamily="18" charset="0"/>
                <a:cs typeface="Times New Roman" pitchFamily="18" charset="0"/>
              </a:rPr>
              <a:t>С;</a:t>
            </a:r>
          </a:p>
          <a:p>
            <a:pPr eaLnBrk="1" hangingPunct="1">
              <a:buClr>
                <a:srgbClr val="FFFF9F"/>
              </a:buClr>
              <a:buSzTx/>
              <a:buFont typeface="Wingdings" pitchFamily="2" charset="2"/>
              <a:buChar char="ь"/>
              <a:defRPr/>
            </a:pPr>
            <a:r>
              <a:rPr lang="uk-UA" sz="1800" smtClean="0">
                <a:latin typeface="Times New Roman" pitchFamily="18" charset="0"/>
                <a:cs typeface="Times New Roman" pitchFamily="18" charset="0"/>
              </a:rPr>
              <a:t>Найвологіше місце – г. Ван-Але-Але (Гаваї) – 11 670 мм опадів, 350 дощових днів</a:t>
            </a:r>
          </a:p>
          <a:p>
            <a:pPr eaLnBrk="1" hangingPunct="1">
              <a:buClr>
                <a:srgbClr val="FFFF9F"/>
              </a:buClr>
              <a:buSzTx/>
              <a:buFont typeface="Wingdings" pitchFamily="2" charset="2"/>
              <a:buChar char="ь"/>
              <a:defRPr/>
            </a:pPr>
            <a:r>
              <a:rPr lang="uk-UA" sz="1800" smtClean="0">
                <a:latin typeface="Times New Roman" pitchFamily="18" charset="0"/>
                <a:cs typeface="Times New Roman" pitchFamily="18" charset="0"/>
              </a:rPr>
              <a:t>Найсухіше місце – Долина Смерті;</a:t>
            </a:r>
          </a:p>
          <a:p>
            <a:pPr eaLnBrk="1" hangingPunct="1">
              <a:buClr>
                <a:srgbClr val="FFFF9F"/>
              </a:buClr>
              <a:buSzTx/>
              <a:buFont typeface="Wingdings" pitchFamily="2" charset="2"/>
              <a:buChar char="ь"/>
              <a:defRPr/>
            </a:pPr>
            <a:r>
              <a:rPr lang="uk-UA" sz="1800" smtClean="0">
                <a:latin typeface="Times New Roman" pitchFamily="18" charset="0"/>
                <a:cs typeface="Times New Roman" pitchFamily="18" charset="0"/>
              </a:rPr>
              <a:t>Найсонячніше місце – Сент-Пітерсберг, штат Флорида (США) – 768 сонячних </a:t>
            </a:r>
          </a:p>
          <a:p>
            <a:pPr eaLnBrk="1" hangingPunct="1">
              <a:buClr>
                <a:srgbClr val="FFFF9F"/>
              </a:buClr>
              <a:buSzTx/>
              <a:buFont typeface="Wingdings" pitchFamily="2" charset="2"/>
              <a:buNone/>
              <a:defRPr/>
            </a:pPr>
            <a:r>
              <a:rPr lang="uk-UA" sz="1800" smtClean="0">
                <a:latin typeface="Times New Roman" pitchFamily="18" charset="0"/>
                <a:cs typeface="Times New Roman" pitchFamily="18" charset="0"/>
              </a:rPr>
              <a:t>	днів підряд (з 9.02.1967 р. по 17.03.1969 р.).</a:t>
            </a:r>
          </a:p>
        </p:txBody>
      </p:sp>
      <p:pic>
        <p:nvPicPr>
          <p:cNvPr id="95236" name="Picture 4" descr="65736"/>
          <p:cNvPicPr>
            <a:picLocks noChangeAspect="1" noChangeArrowheads="1"/>
          </p:cNvPicPr>
          <p:nvPr/>
        </p:nvPicPr>
        <p:blipFill>
          <a:blip r:embed="rId2"/>
          <a:srcRect/>
          <a:stretch>
            <a:fillRect/>
          </a:stretch>
        </p:blipFill>
        <p:spPr bwMode="auto">
          <a:xfrm>
            <a:off x="6143636" y="4429132"/>
            <a:ext cx="2698750" cy="2192337"/>
          </a:xfrm>
          <a:prstGeom prst="rect">
            <a:avLst/>
          </a:prstGeom>
          <a:noFill/>
          <a:ln w="9525">
            <a:noFill/>
            <a:miter lim="800000"/>
            <a:headEnd/>
            <a:tailEnd/>
          </a:ln>
        </p:spPr>
      </p:pic>
      <p:pic>
        <p:nvPicPr>
          <p:cNvPr id="95237" name="Picture 5" descr="World_USA_Death_valley_USA_008008_"/>
          <p:cNvPicPr>
            <a:picLocks noChangeAspect="1" noChangeArrowheads="1"/>
          </p:cNvPicPr>
          <p:nvPr/>
        </p:nvPicPr>
        <p:blipFill>
          <a:blip r:embed="rId3"/>
          <a:srcRect/>
          <a:stretch>
            <a:fillRect/>
          </a:stretch>
        </p:blipFill>
        <p:spPr bwMode="auto">
          <a:xfrm>
            <a:off x="428596" y="4429132"/>
            <a:ext cx="2914650" cy="2185988"/>
          </a:xfrm>
          <a:prstGeom prst="rect">
            <a:avLst/>
          </a:prstGeom>
          <a:noFill/>
          <a:ln w="9525">
            <a:noFill/>
            <a:miter lim="800000"/>
            <a:headEnd/>
            <a:tailEnd/>
          </a:ln>
        </p:spPr>
      </p:pic>
      <p:pic>
        <p:nvPicPr>
          <p:cNvPr id="95238" name="Picture 6" descr="beach-1"/>
          <p:cNvPicPr>
            <a:picLocks noChangeAspect="1" noChangeArrowheads="1"/>
          </p:cNvPicPr>
          <p:nvPr/>
        </p:nvPicPr>
        <p:blipFill>
          <a:blip r:embed="rId4"/>
          <a:srcRect/>
          <a:stretch>
            <a:fillRect/>
          </a:stretch>
        </p:blipFill>
        <p:spPr bwMode="auto">
          <a:xfrm>
            <a:off x="3500430" y="4318000"/>
            <a:ext cx="2508260" cy="254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1000" fill="hold"/>
                                        <p:tgtEl>
                                          <p:spTgt spid="95234"/>
                                        </p:tgtEl>
                                        <p:attrNameLst>
                                          <p:attrName>ppt_x</p:attrName>
                                        </p:attrNameLst>
                                      </p:cBhvr>
                                      <p:tavLst>
                                        <p:tav tm="0">
                                          <p:val>
                                            <p:strVal val="#ppt_x-.2"/>
                                          </p:val>
                                        </p:tav>
                                        <p:tav tm="100000">
                                          <p:val>
                                            <p:strVal val="#ppt_x"/>
                                          </p:val>
                                        </p:tav>
                                      </p:tavLst>
                                    </p:anim>
                                    <p:anim calcmode="lin" valueType="num">
                                      <p:cBhvr>
                                        <p:cTn id="8" dur="1000" fill="hold"/>
                                        <p:tgtEl>
                                          <p:spTgt spid="952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9523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5235">
                                            <p:txEl>
                                              <p:pRg st="0" end="0"/>
                                            </p:txEl>
                                          </p:spTgt>
                                        </p:tgtEl>
                                        <p:attrNameLst>
                                          <p:attrName>style.visibility</p:attrName>
                                        </p:attrNameLst>
                                      </p:cBhvr>
                                      <p:to>
                                        <p:strVal val="visible"/>
                                      </p:to>
                                    </p:set>
                                    <p:anim calcmode="lin" valueType="num">
                                      <p:cBhvr>
                                        <p:cTn id="14" dur="2000" fill="hold"/>
                                        <p:tgtEl>
                                          <p:spTgt spid="95235">
                                            <p:txEl>
                                              <p:pRg st="0" end="0"/>
                                            </p:txEl>
                                          </p:spTgt>
                                        </p:tgtEl>
                                        <p:attrNameLst>
                                          <p:attrName>ppt_w</p:attrName>
                                        </p:attrNameLst>
                                      </p:cBhvr>
                                      <p:tavLst>
                                        <p:tav tm="0">
                                          <p:val>
                                            <p:strVal val="#ppt_w*0.70"/>
                                          </p:val>
                                        </p:tav>
                                        <p:tav tm="100000">
                                          <p:val>
                                            <p:strVal val="#ppt_w"/>
                                          </p:val>
                                        </p:tav>
                                      </p:tavLst>
                                    </p:anim>
                                    <p:anim calcmode="lin" valueType="num">
                                      <p:cBhvr>
                                        <p:cTn id="15" dur="2000" fill="hold"/>
                                        <p:tgtEl>
                                          <p:spTgt spid="95235">
                                            <p:txEl>
                                              <p:pRg st="0" end="0"/>
                                            </p:txEl>
                                          </p:spTgt>
                                        </p:tgtEl>
                                        <p:attrNameLst>
                                          <p:attrName>ppt_h</p:attrName>
                                        </p:attrNameLst>
                                      </p:cBhvr>
                                      <p:tavLst>
                                        <p:tav tm="0">
                                          <p:val>
                                            <p:strVal val="#ppt_h"/>
                                          </p:val>
                                        </p:tav>
                                        <p:tav tm="100000">
                                          <p:val>
                                            <p:strVal val="#ppt_h"/>
                                          </p:val>
                                        </p:tav>
                                      </p:tavLst>
                                    </p:anim>
                                    <p:animEffect transition="in" filter="fade">
                                      <p:cBhvr>
                                        <p:cTn id="16" dur="2000"/>
                                        <p:tgtEl>
                                          <p:spTgt spid="95235">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95235">
                                            <p:txEl>
                                              <p:pRg st="1" end="1"/>
                                            </p:txEl>
                                          </p:spTgt>
                                        </p:tgtEl>
                                        <p:attrNameLst>
                                          <p:attrName>style.visibility</p:attrName>
                                        </p:attrNameLst>
                                      </p:cBhvr>
                                      <p:to>
                                        <p:strVal val="visible"/>
                                      </p:to>
                                    </p:set>
                                    <p:anim calcmode="lin" valueType="num">
                                      <p:cBhvr>
                                        <p:cTn id="19" dur="2000" fill="hold"/>
                                        <p:tgtEl>
                                          <p:spTgt spid="95235">
                                            <p:txEl>
                                              <p:pRg st="1" end="1"/>
                                            </p:txEl>
                                          </p:spTgt>
                                        </p:tgtEl>
                                        <p:attrNameLst>
                                          <p:attrName>ppt_w</p:attrName>
                                        </p:attrNameLst>
                                      </p:cBhvr>
                                      <p:tavLst>
                                        <p:tav tm="0">
                                          <p:val>
                                            <p:strVal val="#ppt_w*0.70"/>
                                          </p:val>
                                        </p:tav>
                                        <p:tav tm="100000">
                                          <p:val>
                                            <p:strVal val="#ppt_w"/>
                                          </p:val>
                                        </p:tav>
                                      </p:tavLst>
                                    </p:anim>
                                    <p:anim calcmode="lin" valueType="num">
                                      <p:cBhvr>
                                        <p:cTn id="20" dur="2000" fill="hold"/>
                                        <p:tgtEl>
                                          <p:spTgt spid="95235">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95235">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95235">
                                            <p:txEl>
                                              <p:pRg st="2" end="2"/>
                                            </p:txEl>
                                          </p:spTgt>
                                        </p:tgtEl>
                                        <p:attrNameLst>
                                          <p:attrName>style.visibility</p:attrName>
                                        </p:attrNameLst>
                                      </p:cBhvr>
                                      <p:to>
                                        <p:strVal val="visible"/>
                                      </p:to>
                                    </p:set>
                                    <p:anim calcmode="lin" valueType="num">
                                      <p:cBhvr>
                                        <p:cTn id="24" dur="2000" fill="hold"/>
                                        <p:tgtEl>
                                          <p:spTgt spid="95235">
                                            <p:txEl>
                                              <p:pRg st="2" end="2"/>
                                            </p:txEl>
                                          </p:spTgt>
                                        </p:tgtEl>
                                        <p:attrNameLst>
                                          <p:attrName>ppt_w</p:attrName>
                                        </p:attrNameLst>
                                      </p:cBhvr>
                                      <p:tavLst>
                                        <p:tav tm="0">
                                          <p:val>
                                            <p:strVal val="#ppt_w*0.70"/>
                                          </p:val>
                                        </p:tav>
                                        <p:tav tm="100000">
                                          <p:val>
                                            <p:strVal val="#ppt_w"/>
                                          </p:val>
                                        </p:tav>
                                      </p:tavLst>
                                    </p:anim>
                                    <p:anim calcmode="lin" valueType="num">
                                      <p:cBhvr>
                                        <p:cTn id="25" dur="2000" fill="hold"/>
                                        <p:tgtEl>
                                          <p:spTgt spid="95235">
                                            <p:txEl>
                                              <p:pRg st="2" end="2"/>
                                            </p:txEl>
                                          </p:spTgt>
                                        </p:tgtEl>
                                        <p:attrNameLst>
                                          <p:attrName>ppt_h</p:attrName>
                                        </p:attrNameLst>
                                      </p:cBhvr>
                                      <p:tavLst>
                                        <p:tav tm="0">
                                          <p:val>
                                            <p:strVal val="#ppt_h"/>
                                          </p:val>
                                        </p:tav>
                                        <p:tav tm="100000">
                                          <p:val>
                                            <p:strVal val="#ppt_h"/>
                                          </p:val>
                                        </p:tav>
                                      </p:tavLst>
                                    </p:anim>
                                    <p:animEffect transition="in" filter="fade">
                                      <p:cBhvr>
                                        <p:cTn id="26" dur="2000"/>
                                        <p:tgtEl>
                                          <p:spTgt spid="95235">
                                            <p:txEl>
                                              <p:pRg st="2" end="2"/>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95235">
                                            <p:txEl>
                                              <p:pRg st="3" end="3"/>
                                            </p:txEl>
                                          </p:spTgt>
                                        </p:tgtEl>
                                        <p:attrNameLst>
                                          <p:attrName>style.visibility</p:attrName>
                                        </p:attrNameLst>
                                      </p:cBhvr>
                                      <p:to>
                                        <p:strVal val="visible"/>
                                      </p:to>
                                    </p:set>
                                    <p:anim calcmode="lin" valueType="num">
                                      <p:cBhvr>
                                        <p:cTn id="29" dur="2000" fill="hold"/>
                                        <p:tgtEl>
                                          <p:spTgt spid="95235">
                                            <p:txEl>
                                              <p:pRg st="3" end="3"/>
                                            </p:txEl>
                                          </p:spTgt>
                                        </p:tgtEl>
                                        <p:attrNameLst>
                                          <p:attrName>ppt_w</p:attrName>
                                        </p:attrNameLst>
                                      </p:cBhvr>
                                      <p:tavLst>
                                        <p:tav tm="0">
                                          <p:val>
                                            <p:strVal val="#ppt_w*0.70"/>
                                          </p:val>
                                        </p:tav>
                                        <p:tav tm="100000">
                                          <p:val>
                                            <p:strVal val="#ppt_w"/>
                                          </p:val>
                                        </p:tav>
                                      </p:tavLst>
                                    </p:anim>
                                    <p:anim calcmode="lin" valueType="num">
                                      <p:cBhvr>
                                        <p:cTn id="30" dur="2000" fill="hold"/>
                                        <p:tgtEl>
                                          <p:spTgt spid="95235">
                                            <p:txEl>
                                              <p:pRg st="3" end="3"/>
                                            </p:txEl>
                                          </p:spTgt>
                                        </p:tgtEl>
                                        <p:attrNameLst>
                                          <p:attrName>ppt_h</p:attrName>
                                        </p:attrNameLst>
                                      </p:cBhvr>
                                      <p:tavLst>
                                        <p:tav tm="0">
                                          <p:val>
                                            <p:strVal val="#ppt_h"/>
                                          </p:val>
                                        </p:tav>
                                        <p:tav tm="100000">
                                          <p:val>
                                            <p:strVal val="#ppt_h"/>
                                          </p:val>
                                        </p:tav>
                                      </p:tavLst>
                                    </p:anim>
                                    <p:animEffect transition="in" filter="fade">
                                      <p:cBhvr>
                                        <p:cTn id="31" dur="2000"/>
                                        <p:tgtEl>
                                          <p:spTgt spid="95235">
                                            <p:txEl>
                                              <p:pRg st="3" end="3"/>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95235">
                                            <p:txEl>
                                              <p:pRg st="4" end="4"/>
                                            </p:txEl>
                                          </p:spTgt>
                                        </p:tgtEl>
                                        <p:attrNameLst>
                                          <p:attrName>style.visibility</p:attrName>
                                        </p:attrNameLst>
                                      </p:cBhvr>
                                      <p:to>
                                        <p:strVal val="visible"/>
                                      </p:to>
                                    </p:set>
                                    <p:anim calcmode="lin" valueType="num">
                                      <p:cBhvr>
                                        <p:cTn id="34" dur="2000" fill="hold"/>
                                        <p:tgtEl>
                                          <p:spTgt spid="95235">
                                            <p:txEl>
                                              <p:pRg st="4" end="4"/>
                                            </p:txEl>
                                          </p:spTgt>
                                        </p:tgtEl>
                                        <p:attrNameLst>
                                          <p:attrName>ppt_w</p:attrName>
                                        </p:attrNameLst>
                                      </p:cBhvr>
                                      <p:tavLst>
                                        <p:tav tm="0">
                                          <p:val>
                                            <p:strVal val="#ppt_w*0.70"/>
                                          </p:val>
                                        </p:tav>
                                        <p:tav tm="100000">
                                          <p:val>
                                            <p:strVal val="#ppt_w"/>
                                          </p:val>
                                        </p:tav>
                                      </p:tavLst>
                                    </p:anim>
                                    <p:anim calcmode="lin" valueType="num">
                                      <p:cBhvr>
                                        <p:cTn id="35" dur="2000" fill="hold"/>
                                        <p:tgtEl>
                                          <p:spTgt spid="95235">
                                            <p:txEl>
                                              <p:pRg st="4" end="4"/>
                                            </p:txEl>
                                          </p:spTgt>
                                        </p:tgtEl>
                                        <p:attrNameLst>
                                          <p:attrName>ppt_h</p:attrName>
                                        </p:attrNameLst>
                                      </p:cBhvr>
                                      <p:tavLst>
                                        <p:tav tm="0">
                                          <p:val>
                                            <p:strVal val="#ppt_h"/>
                                          </p:val>
                                        </p:tav>
                                        <p:tav tm="100000">
                                          <p:val>
                                            <p:strVal val="#ppt_h"/>
                                          </p:val>
                                        </p:tav>
                                      </p:tavLst>
                                    </p:anim>
                                    <p:animEffect transition="in" filter="fade">
                                      <p:cBhvr>
                                        <p:cTn id="36" dur="2000"/>
                                        <p:tgtEl>
                                          <p:spTgt spid="95235">
                                            <p:txEl>
                                              <p:pRg st="4" end="4"/>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95235">
                                            <p:txEl>
                                              <p:pRg st="5" end="5"/>
                                            </p:txEl>
                                          </p:spTgt>
                                        </p:tgtEl>
                                        <p:attrNameLst>
                                          <p:attrName>style.visibility</p:attrName>
                                        </p:attrNameLst>
                                      </p:cBhvr>
                                      <p:to>
                                        <p:strVal val="visible"/>
                                      </p:to>
                                    </p:set>
                                    <p:anim calcmode="lin" valueType="num">
                                      <p:cBhvr>
                                        <p:cTn id="39" dur="2000" fill="hold"/>
                                        <p:tgtEl>
                                          <p:spTgt spid="95235">
                                            <p:txEl>
                                              <p:pRg st="5" end="5"/>
                                            </p:txEl>
                                          </p:spTgt>
                                        </p:tgtEl>
                                        <p:attrNameLst>
                                          <p:attrName>ppt_w</p:attrName>
                                        </p:attrNameLst>
                                      </p:cBhvr>
                                      <p:tavLst>
                                        <p:tav tm="0">
                                          <p:val>
                                            <p:strVal val="#ppt_w*0.70"/>
                                          </p:val>
                                        </p:tav>
                                        <p:tav tm="100000">
                                          <p:val>
                                            <p:strVal val="#ppt_w"/>
                                          </p:val>
                                        </p:tav>
                                      </p:tavLst>
                                    </p:anim>
                                    <p:anim calcmode="lin" valueType="num">
                                      <p:cBhvr>
                                        <p:cTn id="40" dur="2000" fill="hold"/>
                                        <p:tgtEl>
                                          <p:spTgt spid="95235">
                                            <p:txEl>
                                              <p:pRg st="5" end="5"/>
                                            </p:txEl>
                                          </p:spTgt>
                                        </p:tgtEl>
                                        <p:attrNameLst>
                                          <p:attrName>ppt_h</p:attrName>
                                        </p:attrNameLst>
                                      </p:cBhvr>
                                      <p:tavLst>
                                        <p:tav tm="0">
                                          <p:val>
                                            <p:strVal val="#ppt_h"/>
                                          </p:val>
                                        </p:tav>
                                        <p:tav tm="100000">
                                          <p:val>
                                            <p:strVal val="#ppt_h"/>
                                          </p:val>
                                        </p:tav>
                                      </p:tavLst>
                                    </p:anim>
                                    <p:animEffect transition="in" filter="fade">
                                      <p:cBhvr>
                                        <p:cTn id="41" dur="2000"/>
                                        <p:tgtEl>
                                          <p:spTgt spid="95235">
                                            <p:txEl>
                                              <p:pRg st="5" end="5"/>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95235">
                                            <p:txEl>
                                              <p:pRg st="6" end="6"/>
                                            </p:txEl>
                                          </p:spTgt>
                                        </p:tgtEl>
                                        <p:attrNameLst>
                                          <p:attrName>style.visibility</p:attrName>
                                        </p:attrNameLst>
                                      </p:cBhvr>
                                      <p:to>
                                        <p:strVal val="visible"/>
                                      </p:to>
                                    </p:set>
                                    <p:anim calcmode="lin" valueType="num">
                                      <p:cBhvr>
                                        <p:cTn id="44" dur="2000" fill="hold"/>
                                        <p:tgtEl>
                                          <p:spTgt spid="95235">
                                            <p:txEl>
                                              <p:pRg st="6" end="6"/>
                                            </p:txEl>
                                          </p:spTgt>
                                        </p:tgtEl>
                                        <p:attrNameLst>
                                          <p:attrName>ppt_w</p:attrName>
                                        </p:attrNameLst>
                                      </p:cBhvr>
                                      <p:tavLst>
                                        <p:tav tm="0">
                                          <p:val>
                                            <p:strVal val="#ppt_w*0.70"/>
                                          </p:val>
                                        </p:tav>
                                        <p:tav tm="100000">
                                          <p:val>
                                            <p:strVal val="#ppt_w"/>
                                          </p:val>
                                        </p:tav>
                                      </p:tavLst>
                                    </p:anim>
                                    <p:anim calcmode="lin" valueType="num">
                                      <p:cBhvr>
                                        <p:cTn id="45" dur="2000" fill="hold"/>
                                        <p:tgtEl>
                                          <p:spTgt spid="95235">
                                            <p:txEl>
                                              <p:pRg st="6" end="6"/>
                                            </p:txEl>
                                          </p:spTgt>
                                        </p:tgtEl>
                                        <p:attrNameLst>
                                          <p:attrName>ppt_h</p:attrName>
                                        </p:attrNameLst>
                                      </p:cBhvr>
                                      <p:tavLst>
                                        <p:tav tm="0">
                                          <p:val>
                                            <p:strVal val="#ppt_h"/>
                                          </p:val>
                                        </p:tav>
                                        <p:tav tm="100000">
                                          <p:val>
                                            <p:strVal val="#ppt_h"/>
                                          </p:val>
                                        </p:tav>
                                      </p:tavLst>
                                    </p:anim>
                                    <p:animEffect transition="in" filter="fade">
                                      <p:cBhvr>
                                        <p:cTn id="46" dur="2000"/>
                                        <p:tgtEl>
                                          <p:spTgt spid="95235">
                                            <p:txEl>
                                              <p:pRg st="6" end="6"/>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95235">
                                            <p:txEl>
                                              <p:pRg st="7" end="7"/>
                                            </p:txEl>
                                          </p:spTgt>
                                        </p:tgtEl>
                                        <p:attrNameLst>
                                          <p:attrName>style.visibility</p:attrName>
                                        </p:attrNameLst>
                                      </p:cBhvr>
                                      <p:to>
                                        <p:strVal val="visible"/>
                                      </p:to>
                                    </p:set>
                                    <p:anim calcmode="lin" valueType="num">
                                      <p:cBhvr>
                                        <p:cTn id="49" dur="2000" fill="hold"/>
                                        <p:tgtEl>
                                          <p:spTgt spid="95235">
                                            <p:txEl>
                                              <p:pRg st="7" end="7"/>
                                            </p:txEl>
                                          </p:spTgt>
                                        </p:tgtEl>
                                        <p:attrNameLst>
                                          <p:attrName>ppt_w</p:attrName>
                                        </p:attrNameLst>
                                      </p:cBhvr>
                                      <p:tavLst>
                                        <p:tav tm="0">
                                          <p:val>
                                            <p:strVal val="#ppt_w*0.70"/>
                                          </p:val>
                                        </p:tav>
                                        <p:tav tm="100000">
                                          <p:val>
                                            <p:strVal val="#ppt_w"/>
                                          </p:val>
                                        </p:tav>
                                      </p:tavLst>
                                    </p:anim>
                                    <p:anim calcmode="lin" valueType="num">
                                      <p:cBhvr>
                                        <p:cTn id="50" dur="2000" fill="hold"/>
                                        <p:tgtEl>
                                          <p:spTgt spid="95235">
                                            <p:txEl>
                                              <p:pRg st="7" end="7"/>
                                            </p:txEl>
                                          </p:spTgt>
                                        </p:tgtEl>
                                        <p:attrNameLst>
                                          <p:attrName>ppt_h</p:attrName>
                                        </p:attrNameLst>
                                      </p:cBhvr>
                                      <p:tavLst>
                                        <p:tav tm="0">
                                          <p:val>
                                            <p:strVal val="#ppt_h"/>
                                          </p:val>
                                        </p:tav>
                                        <p:tav tm="100000">
                                          <p:val>
                                            <p:strVal val="#ppt_h"/>
                                          </p:val>
                                        </p:tav>
                                      </p:tavLst>
                                    </p:anim>
                                    <p:animEffect transition="in" filter="fade">
                                      <p:cBhvr>
                                        <p:cTn id="51" dur="2000"/>
                                        <p:tgtEl>
                                          <p:spTgt spid="95235">
                                            <p:txEl>
                                              <p:pRg st="7" end="7"/>
                                            </p:txEl>
                                          </p:spTgt>
                                        </p:tgtEl>
                                      </p:cBhvr>
                                    </p:animEffect>
                                  </p:childTnLst>
                                </p:cTn>
                              </p:par>
                              <p:par>
                                <p:cTn id="52" presetID="55" presetClass="entr" presetSubtype="0" fill="hold" nodeType="withEffect">
                                  <p:stCondLst>
                                    <p:cond delay="0"/>
                                  </p:stCondLst>
                                  <p:childTnLst>
                                    <p:set>
                                      <p:cBhvr>
                                        <p:cTn id="53" dur="1" fill="hold">
                                          <p:stCondLst>
                                            <p:cond delay="0"/>
                                          </p:stCondLst>
                                        </p:cTn>
                                        <p:tgtEl>
                                          <p:spTgt spid="95235">
                                            <p:txEl>
                                              <p:pRg st="8" end="8"/>
                                            </p:txEl>
                                          </p:spTgt>
                                        </p:tgtEl>
                                        <p:attrNameLst>
                                          <p:attrName>style.visibility</p:attrName>
                                        </p:attrNameLst>
                                      </p:cBhvr>
                                      <p:to>
                                        <p:strVal val="visible"/>
                                      </p:to>
                                    </p:set>
                                    <p:anim calcmode="lin" valueType="num">
                                      <p:cBhvr>
                                        <p:cTn id="54" dur="2000" fill="hold"/>
                                        <p:tgtEl>
                                          <p:spTgt spid="95235">
                                            <p:txEl>
                                              <p:pRg st="8" end="8"/>
                                            </p:txEl>
                                          </p:spTgt>
                                        </p:tgtEl>
                                        <p:attrNameLst>
                                          <p:attrName>ppt_w</p:attrName>
                                        </p:attrNameLst>
                                      </p:cBhvr>
                                      <p:tavLst>
                                        <p:tav tm="0">
                                          <p:val>
                                            <p:strVal val="#ppt_w*0.70"/>
                                          </p:val>
                                        </p:tav>
                                        <p:tav tm="100000">
                                          <p:val>
                                            <p:strVal val="#ppt_w"/>
                                          </p:val>
                                        </p:tav>
                                      </p:tavLst>
                                    </p:anim>
                                    <p:anim calcmode="lin" valueType="num">
                                      <p:cBhvr>
                                        <p:cTn id="55" dur="2000" fill="hold"/>
                                        <p:tgtEl>
                                          <p:spTgt spid="95235">
                                            <p:txEl>
                                              <p:pRg st="8" end="8"/>
                                            </p:txEl>
                                          </p:spTgt>
                                        </p:tgtEl>
                                        <p:attrNameLst>
                                          <p:attrName>ppt_h</p:attrName>
                                        </p:attrNameLst>
                                      </p:cBhvr>
                                      <p:tavLst>
                                        <p:tav tm="0">
                                          <p:val>
                                            <p:strVal val="#ppt_h"/>
                                          </p:val>
                                        </p:tav>
                                        <p:tav tm="100000">
                                          <p:val>
                                            <p:strVal val="#ppt_h"/>
                                          </p:val>
                                        </p:tav>
                                      </p:tavLst>
                                    </p:anim>
                                    <p:animEffect transition="in" filter="fade">
                                      <p:cBhvr>
                                        <p:cTn id="56" dur="2000"/>
                                        <p:tgtEl>
                                          <p:spTgt spid="95235">
                                            <p:txEl>
                                              <p:pRg st="8" end="8"/>
                                            </p:txEl>
                                          </p:spTgt>
                                        </p:tgtEl>
                                      </p:cBhvr>
                                    </p:animEffect>
                                  </p:childTnLst>
                                </p:cTn>
                              </p:par>
                              <p:par>
                                <p:cTn id="57" presetID="55" presetClass="entr" presetSubtype="0" fill="hold" nodeType="withEffect">
                                  <p:stCondLst>
                                    <p:cond delay="0"/>
                                  </p:stCondLst>
                                  <p:childTnLst>
                                    <p:set>
                                      <p:cBhvr>
                                        <p:cTn id="58" dur="1" fill="hold">
                                          <p:stCondLst>
                                            <p:cond delay="0"/>
                                          </p:stCondLst>
                                        </p:cTn>
                                        <p:tgtEl>
                                          <p:spTgt spid="95235">
                                            <p:txEl>
                                              <p:pRg st="9" end="9"/>
                                            </p:txEl>
                                          </p:spTgt>
                                        </p:tgtEl>
                                        <p:attrNameLst>
                                          <p:attrName>style.visibility</p:attrName>
                                        </p:attrNameLst>
                                      </p:cBhvr>
                                      <p:to>
                                        <p:strVal val="visible"/>
                                      </p:to>
                                    </p:set>
                                    <p:anim calcmode="lin" valueType="num">
                                      <p:cBhvr>
                                        <p:cTn id="59" dur="2000" fill="hold"/>
                                        <p:tgtEl>
                                          <p:spTgt spid="95235">
                                            <p:txEl>
                                              <p:pRg st="9" end="9"/>
                                            </p:txEl>
                                          </p:spTgt>
                                        </p:tgtEl>
                                        <p:attrNameLst>
                                          <p:attrName>ppt_w</p:attrName>
                                        </p:attrNameLst>
                                      </p:cBhvr>
                                      <p:tavLst>
                                        <p:tav tm="0">
                                          <p:val>
                                            <p:strVal val="#ppt_w*0.70"/>
                                          </p:val>
                                        </p:tav>
                                        <p:tav tm="100000">
                                          <p:val>
                                            <p:strVal val="#ppt_w"/>
                                          </p:val>
                                        </p:tav>
                                      </p:tavLst>
                                    </p:anim>
                                    <p:anim calcmode="lin" valueType="num">
                                      <p:cBhvr>
                                        <p:cTn id="60" dur="2000" fill="hold"/>
                                        <p:tgtEl>
                                          <p:spTgt spid="95235">
                                            <p:txEl>
                                              <p:pRg st="9" end="9"/>
                                            </p:txEl>
                                          </p:spTgt>
                                        </p:tgtEl>
                                        <p:attrNameLst>
                                          <p:attrName>ppt_h</p:attrName>
                                        </p:attrNameLst>
                                      </p:cBhvr>
                                      <p:tavLst>
                                        <p:tav tm="0">
                                          <p:val>
                                            <p:strVal val="#ppt_h"/>
                                          </p:val>
                                        </p:tav>
                                        <p:tav tm="100000">
                                          <p:val>
                                            <p:strVal val="#ppt_h"/>
                                          </p:val>
                                        </p:tav>
                                      </p:tavLst>
                                    </p:anim>
                                    <p:animEffect transition="in" filter="fade">
                                      <p:cBhvr>
                                        <p:cTn id="61" dur="2000"/>
                                        <p:tgtEl>
                                          <p:spTgt spid="95235">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95237"/>
                                        </p:tgtEl>
                                        <p:attrNameLst>
                                          <p:attrName>style.visibility</p:attrName>
                                        </p:attrNameLst>
                                      </p:cBhvr>
                                      <p:to>
                                        <p:strVal val="visible"/>
                                      </p:to>
                                    </p:set>
                                    <p:anim calcmode="lin" valueType="num">
                                      <p:cBhvr>
                                        <p:cTn id="66" dur="1000" fill="hold"/>
                                        <p:tgtEl>
                                          <p:spTgt spid="95237"/>
                                        </p:tgtEl>
                                        <p:attrNameLst>
                                          <p:attrName>ppt_x</p:attrName>
                                        </p:attrNameLst>
                                      </p:cBhvr>
                                      <p:tavLst>
                                        <p:tav tm="0">
                                          <p:val>
                                            <p:strVal val="#ppt_x-.2"/>
                                          </p:val>
                                        </p:tav>
                                        <p:tav tm="100000">
                                          <p:val>
                                            <p:strVal val="#ppt_x"/>
                                          </p:val>
                                        </p:tav>
                                      </p:tavLst>
                                    </p:anim>
                                    <p:anim calcmode="lin" valueType="num">
                                      <p:cBhvr>
                                        <p:cTn id="67" dur="1000" fill="hold"/>
                                        <p:tgtEl>
                                          <p:spTgt spid="95237"/>
                                        </p:tgtEl>
                                        <p:attrNameLst>
                                          <p:attrName>ppt_y</p:attrName>
                                        </p:attrNameLst>
                                      </p:cBhvr>
                                      <p:tavLst>
                                        <p:tav tm="0">
                                          <p:val>
                                            <p:strVal val="#ppt_y"/>
                                          </p:val>
                                        </p:tav>
                                        <p:tav tm="100000">
                                          <p:val>
                                            <p:strVal val="#ppt_y"/>
                                          </p:val>
                                        </p:tav>
                                      </p:tavLst>
                                    </p:anim>
                                    <p:animEffect transition="in" filter="wipe(right)" prLst="gradientSize: 0.1">
                                      <p:cBhvr>
                                        <p:cTn id="68" dur="1000"/>
                                        <p:tgtEl>
                                          <p:spTgt spid="95237"/>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iterate type="lt">
                                    <p:tmPct val="5000"/>
                                  </p:iterate>
                                  <p:childTnLst>
                                    <p:set>
                                      <p:cBhvr>
                                        <p:cTn id="72" dur="1" fill="hold">
                                          <p:stCondLst>
                                            <p:cond delay="0"/>
                                          </p:stCondLst>
                                        </p:cTn>
                                        <p:tgtEl>
                                          <p:spTgt spid="95238"/>
                                        </p:tgtEl>
                                        <p:attrNameLst>
                                          <p:attrName>style.visibility</p:attrName>
                                        </p:attrNameLst>
                                      </p:cBhvr>
                                      <p:to>
                                        <p:strVal val="visible"/>
                                      </p:to>
                                    </p:set>
                                    <p:anim calcmode="lin" valueType="num">
                                      <p:cBhvr>
                                        <p:cTn id="73" dur="2000" fill="hold"/>
                                        <p:tgtEl>
                                          <p:spTgt spid="95238"/>
                                        </p:tgtEl>
                                        <p:attrNameLst>
                                          <p:attrName>ppt_w</p:attrName>
                                        </p:attrNameLst>
                                      </p:cBhvr>
                                      <p:tavLst>
                                        <p:tav tm="0">
                                          <p:val>
                                            <p:fltVal val="0"/>
                                          </p:val>
                                        </p:tav>
                                        <p:tav tm="100000">
                                          <p:val>
                                            <p:strVal val="#ppt_w"/>
                                          </p:val>
                                        </p:tav>
                                      </p:tavLst>
                                    </p:anim>
                                    <p:anim calcmode="lin" valueType="num">
                                      <p:cBhvr>
                                        <p:cTn id="74" dur="2000" fill="hold"/>
                                        <p:tgtEl>
                                          <p:spTgt spid="95238"/>
                                        </p:tgtEl>
                                        <p:attrNameLst>
                                          <p:attrName>ppt_h</p:attrName>
                                        </p:attrNameLst>
                                      </p:cBhvr>
                                      <p:tavLst>
                                        <p:tav tm="0">
                                          <p:val>
                                            <p:fltVal val="0"/>
                                          </p:val>
                                        </p:tav>
                                        <p:tav tm="100000">
                                          <p:val>
                                            <p:strVal val="#ppt_h"/>
                                          </p:val>
                                        </p:tav>
                                      </p:tavLst>
                                    </p:anim>
                                    <p:anim calcmode="lin" valueType="num">
                                      <p:cBhvr>
                                        <p:cTn id="75" dur="2000" fill="hold"/>
                                        <p:tgtEl>
                                          <p:spTgt spid="95238"/>
                                        </p:tgtEl>
                                        <p:attrNameLst>
                                          <p:attrName>style.rotation</p:attrName>
                                        </p:attrNameLst>
                                      </p:cBhvr>
                                      <p:tavLst>
                                        <p:tav tm="0">
                                          <p:val>
                                            <p:fltVal val="90"/>
                                          </p:val>
                                        </p:tav>
                                        <p:tav tm="100000">
                                          <p:val>
                                            <p:fltVal val="0"/>
                                          </p:val>
                                        </p:tav>
                                      </p:tavLst>
                                    </p:anim>
                                    <p:animEffect transition="in" filter="fade">
                                      <p:cBhvr>
                                        <p:cTn id="76" dur="2000"/>
                                        <p:tgtEl>
                                          <p:spTgt spid="95238"/>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nodeType="clickEffect">
                                  <p:stCondLst>
                                    <p:cond delay="0"/>
                                  </p:stCondLst>
                                  <p:childTnLst>
                                    <p:set>
                                      <p:cBhvr>
                                        <p:cTn id="80" dur="1" fill="hold">
                                          <p:stCondLst>
                                            <p:cond delay="0"/>
                                          </p:stCondLst>
                                        </p:cTn>
                                        <p:tgtEl>
                                          <p:spTgt spid="95236"/>
                                        </p:tgtEl>
                                        <p:attrNameLst>
                                          <p:attrName>style.visibility</p:attrName>
                                        </p:attrNameLst>
                                      </p:cBhvr>
                                      <p:to>
                                        <p:strVal val="visible"/>
                                      </p:to>
                                    </p:set>
                                    <p:animEffect transition="in" filter="fade">
                                      <p:cBhvr>
                                        <p:cTn id="81" dur="2000"/>
                                        <p:tgtEl>
                                          <p:spTgt spid="95236"/>
                                        </p:tgtEl>
                                      </p:cBhvr>
                                    </p:animEffect>
                                    <p:anim calcmode="lin" valueType="num">
                                      <p:cBhvr>
                                        <p:cTn id="82" dur="2000" fill="hold"/>
                                        <p:tgtEl>
                                          <p:spTgt spid="95236"/>
                                        </p:tgtEl>
                                        <p:attrNameLst>
                                          <p:attrName>ppt_x</p:attrName>
                                        </p:attrNameLst>
                                      </p:cBhvr>
                                      <p:tavLst>
                                        <p:tav tm="0">
                                          <p:val>
                                            <p:strVal val="#ppt_x"/>
                                          </p:val>
                                        </p:tav>
                                        <p:tav tm="100000">
                                          <p:val>
                                            <p:strVal val="#ppt_x"/>
                                          </p:val>
                                        </p:tav>
                                      </p:tavLst>
                                    </p:anim>
                                    <p:anim calcmode="lin" valueType="num">
                                      <p:cBhvr>
                                        <p:cTn id="83" dur="2000" fill="hold"/>
                                        <p:tgtEl>
                                          <p:spTgt spid="95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8313" y="0"/>
            <a:ext cx="8229600" cy="703263"/>
          </a:xfrm>
        </p:spPr>
        <p:txBody>
          <a:bodyPr/>
          <a:lstStyle/>
          <a:p>
            <a:pPr eaLnBrk="1" hangingPunct="1">
              <a:defRPr/>
            </a:pPr>
            <a:r>
              <a:rPr lang="uk-UA" sz="4000" dirty="0" smtClean="0">
                <a:latin typeface="Times New Roman" pitchFamily="18" charset="0"/>
              </a:rPr>
              <a:t>                Внутрішні </a:t>
            </a:r>
            <a:r>
              <a:rPr lang="uk-UA" sz="4000" dirty="0" smtClean="0">
                <a:latin typeface="Times New Roman" pitchFamily="18" charset="0"/>
              </a:rPr>
              <a:t>води</a:t>
            </a:r>
            <a:endParaRPr lang="ru-RU" sz="4000" dirty="0" smtClean="0">
              <a:latin typeface="Times New Roman" pitchFamily="18" charset="0"/>
            </a:endParaRPr>
          </a:p>
        </p:txBody>
      </p:sp>
      <p:sp>
        <p:nvSpPr>
          <p:cNvPr id="89091" name="Rectangle 3"/>
          <p:cNvSpPr>
            <a:spLocks noGrp="1" noChangeArrowheads="1"/>
          </p:cNvSpPr>
          <p:nvPr>
            <p:ph idx="1"/>
          </p:nvPr>
        </p:nvSpPr>
        <p:spPr>
          <a:xfrm>
            <a:off x="0" y="836613"/>
            <a:ext cx="9144000" cy="3313112"/>
          </a:xfrm>
        </p:spPr>
        <p:txBody>
          <a:bodyPr>
            <a:normAutofit lnSpcReduction="10000"/>
          </a:bodyPr>
          <a:lstStyle/>
          <a:p>
            <a:pPr eaLnBrk="1" hangingPunct="1">
              <a:lnSpc>
                <a:spcPct val="80000"/>
              </a:lnSpc>
              <a:buFont typeface="Wingdings" pitchFamily="2" charset="2"/>
              <a:buNone/>
            </a:pPr>
            <a:r>
              <a:rPr lang="uk-UA" sz="1800" smtClean="0">
                <a:effectLst/>
                <a:latin typeface="Times New Roman" pitchFamily="18" charset="0"/>
              </a:rPr>
              <a:t>      Північна Америка добре забезпечена водними ресурсами: 3 місце в світі після</a:t>
            </a:r>
          </a:p>
          <a:p>
            <a:pPr eaLnBrk="1" hangingPunct="1">
              <a:lnSpc>
                <a:spcPct val="80000"/>
              </a:lnSpc>
              <a:buFont typeface="Wingdings" pitchFamily="2" charset="2"/>
              <a:buNone/>
            </a:pPr>
            <a:r>
              <a:rPr lang="uk-UA" sz="1800" smtClean="0">
                <a:effectLst/>
                <a:latin typeface="Times New Roman" pitchFamily="18" charset="0"/>
              </a:rPr>
              <a:t>Південної Америки та Євразії.</a:t>
            </a:r>
            <a:endParaRPr lang="en-US" sz="1800" smtClean="0">
              <a:effectLst/>
              <a:latin typeface="Times New Roman" pitchFamily="18" charset="0"/>
            </a:endParaRPr>
          </a:p>
          <a:p>
            <a:pPr eaLnBrk="1" hangingPunct="1">
              <a:lnSpc>
                <a:spcPct val="80000"/>
              </a:lnSpc>
              <a:buFont typeface="Wingdings" pitchFamily="2" charset="2"/>
              <a:buNone/>
            </a:pPr>
            <a:r>
              <a:rPr lang="en-US" sz="1800" smtClean="0">
                <a:effectLst/>
                <a:latin typeface="Times New Roman" pitchFamily="18" charset="0"/>
              </a:rPr>
              <a:t>	</a:t>
            </a:r>
            <a:r>
              <a:rPr lang="uk-UA" sz="1800" smtClean="0">
                <a:effectLst/>
                <a:latin typeface="Times New Roman" pitchFamily="18" charset="0"/>
              </a:rPr>
              <a:t>Водні ресурси представлені :</a:t>
            </a:r>
          </a:p>
          <a:p>
            <a:pPr eaLnBrk="1" hangingPunct="1">
              <a:lnSpc>
                <a:spcPct val="80000"/>
              </a:lnSpc>
              <a:buClr>
                <a:srgbClr val="FFFF8B"/>
              </a:buClr>
              <a:buSzTx/>
              <a:buFont typeface="Wingdings" pitchFamily="2" charset="2"/>
              <a:buChar char="Ш"/>
            </a:pPr>
            <a:r>
              <a:rPr lang="uk-UA" sz="1800" smtClean="0">
                <a:effectLst/>
                <a:latin typeface="Times New Roman" pitchFamily="18" charset="0"/>
              </a:rPr>
              <a:t>Розгалуженою річковою сіткою (найбільші ріки – </a:t>
            </a:r>
          </a:p>
          <a:p>
            <a:pPr eaLnBrk="1" hangingPunct="1">
              <a:lnSpc>
                <a:spcPct val="80000"/>
              </a:lnSpc>
              <a:buClr>
                <a:srgbClr val="FFFF8B"/>
              </a:buClr>
              <a:buSzTx/>
              <a:buFont typeface="Wingdings" pitchFamily="2" charset="2"/>
              <a:buNone/>
            </a:pPr>
            <a:r>
              <a:rPr lang="uk-UA" sz="1800" smtClean="0">
                <a:effectLst/>
                <a:latin typeface="Times New Roman" pitchFamily="18" charset="0"/>
              </a:rPr>
              <a:t>	Міссісіпі з притокою Міссурі, Маккензі, Св. Лаврентія, </a:t>
            </a:r>
          </a:p>
          <a:p>
            <a:pPr eaLnBrk="1" hangingPunct="1">
              <a:lnSpc>
                <a:spcPct val="80000"/>
              </a:lnSpc>
              <a:buClr>
                <a:srgbClr val="FFFF8B"/>
              </a:buClr>
              <a:buSzTx/>
              <a:buFont typeface="Wingdings" pitchFamily="2" charset="2"/>
              <a:buNone/>
            </a:pPr>
            <a:r>
              <a:rPr lang="uk-UA" sz="1800" smtClean="0">
                <a:effectLst/>
                <a:latin typeface="Times New Roman" pitchFamily="18" charset="0"/>
              </a:rPr>
              <a:t>	Колорадо).</a:t>
            </a:r>
          </a:p>
          <a:p>
            <a:pPr eaLnBrk="1" hangingPunct="1">
              <a:lnSpc>
                <a:spcPct val="80000"/>
              </a:lnSpc>
              <a:buClr>
                <a:srgbClr val="FFFF8B"/>
              </a:buClr>
              <a:buSzTx/>
              <a:buFont typeface="Wingdings" pitchFamily="2" charset="2"/>
              <a:buChar char="Ш"/>
            </a:pPr>
            <a:r>
              <a:rPr lang="uk-UA" sz="1800" smtClean="0">
                <a:effectLst/>
                <a:latin typeface="Times New Roman" pitchFamily="18" charset="0"/>
              </a:rPr>
              <a:t>Гігантською системою Великих озер.</a:t>
            </a:r>
          </a:p>
          <a:p>
            <a:pPr eaLnBrk="1" hangingPunct="1">
              <a:lnSpc>
                <a:spcPct val="80000"/>
              </a:lnSpc>
              <a:buClr>
                <a:srgbClr val="FFFF8B"/>
              </a:buClr>
              <a:buSzTx/>
              <a:buFont typeface="Wingdings" pitchFamily="2" charset="2"/>
              <a:buChar char="Ш"/>
            </a:pPr>
            <a:r>
              <a:rPr lang="uk-UA" sz="1800" smtClean="0">
                <a:effectLst/>
                <a:latin typeface="Times New Roman" pitchFamily="18" charset="0"/>
              </a:rPr>
              <a:t>Великою площею сучасного зледеніння (</a:t>
            </a:r>
            <a:r>
              <a:rPr lang="en-US" sz="1800" smtClean="0">
                <a:effectLst/>
                <a:latin typeface="Times New Roman" pitchFamily="18" charset="0"/>
              </a:rPr>
              <a:t>S</a:t>
            </a:r>
            <a:r>
              <a:rPr lang="uk-UA" sz="1800" smtClean="0">
                <a:effectLst/>
                <a:latin typeface="Times New Roman" pitchFamily="18" charset="0"/>
              </a:rPr>
              <a:t> = 2 млн. км</a:t>
            </a:r>
            <a:r>
              <a:rPr lang="uk-UA" sz="1800" baseline="30000" smtClean="0">
                <a:effectLst/>
                <a:latin typeface="Times New Roman" pitchFamily="18" charset="0"/>
              </a:rPr>
              <a:t>2</a:t>
            </a:r>
            <a:r>
              <a:rPr lang="uk-UA" sz="1800" smtClean="0">
                <a:effectLst/>
                <a:latin typeface="Times New Roman" pitchFamily="18" charset="0"/>
              </a:rPr>
              <a:t>).</a:t>
            </a:r>
            <a:endParaRPr lang="uk-UA" sz="1800" smtClean="0">
              <a:effectLst/>
            </a:endParaRPr>
          </a:p>
          <a:p>
            <a:pPr eaLnBrk="1" hangingPunct="1">
              <a:lnSpc>
                <a:spcPct val="80000"/>
              </a:lnSpc>
              <a:buClr>
                <a:srgbClr val="FFFF8B"/>
              </a:buClr>
              <a:buSzTx/>
              <a:buFont typeface="Wingdings" pitchFamily="2" charset="2"/>
              <a:buChar char="Ш"/>
            </a:pPr>
            <a:r>
              <a:rPr lang="uk-UA" sz="1800" smtClean="0">
                <a:effectLst/>
                <a:latin typeface="Times New Roman" pitchFamily="18" charset="0"/>
              </a:rPr>
              <a:t>Величезною площею боліт.</a:t>
            </a:r>
          </a:p>
          <a:p>
            <a:pPr eaLnBrk="1" hangingPunct="1">
              <a:lnSpc>
                <a:spcPct val="80000"/>
              </a:lnSpc>
              <a:buClr>
                <a:srgbClr val="FFFF8B"/>
              </a:buClr>
              <a:buSzTx/>
              <a:buFont typeface="Wingdings" pitchFamily="2" charset="2"/>
              <a:buChar char="Ш"/>
            </a:pPr>
            <a:r>
              <a:rPr lang="uk-UA" sz="1800" smtClean="0">
                <a:effectLst/>
                <a:latin typeface="Times New Roman" pitchFamily="18" charset="0"/>
              </a:rPr>
              <a:t>Потужною багаторічною мерзлотою.</a:t>
            </a:r>
          </a:p>
          <a:p>
            <a:pPr eaLnBrk="1" hangingPunct="1">
              <a:lnSpc>
                <a:spcPct val="80000"/>
              </a:lnSpc>
              <a:buClr>
                <a:srgbClr val="FFFF8B"/>
              </a:buClr>
              <a:buSzTx/>
              <a:buFont typeface="Wingdings" pitchFamily="2" charset="2"/>
              <a:buChar char="Ш"/>
            </a:pPr>
            <a:r>
              <a:rPr lang="uk-UA" sz="1800" smtClean="0">
                <a:effectLst/>
                <a:latin typeface="Times New Roman" pitchFamily="18" charset="0"/>
              </a:rPr>
              <a:t>Багатими запасами підземних вод.</a:t>
            </a:r>
            <a:endParaRPr lang="en-US" sz="1800" smtClean="0">
              <a:effectLst/>
              <a:latin typeface="Times New Roman" pitchFamily="18" charset="0"/>
            </a:endParaRPr>
          </a:p>
        </p:txBody>
      </p:sp>
      <p:pic>
        <p:nvPicPr>
          <p:cNvPr id="89110" name="Picture 22" descr="mississippi_river"/>
          <p:cNvPicPr>
            <a:picLocks noChangeAspect="1" noChangeArrowheads="1"/>
          </p:cNvPicPr>
          <p:nvPr/>
        </p:nvPicPr>
        <p:blipFill>
          <a:blip r:embed="rId2"/>
          <a:srcRect/>
          <a:stretch>
            <a:fillRect/>
          </a:stretch>
        </p:blipFill>
        <p:spPr bwMode="auto">
          <a:xfrm>
            <a:off x="0" y="4365625"/>
            <a:ext cx="5508625" cy="1792288"/>
          </a:xfrm>
          <a:prstGeom prst="rect">
            <a:avLst/>
          </a:prstGeom>
          <a:noFill/>
          <a:ln w="9525">
            <a:noFill/>
            <a:miter lim="800000"/>
            <a:headEnd/>
            <a:tailEnd/>
          </a:ln>
        </p:spPr>
      </p:pic>
      <p:pic>
        <p:nvPicPr>
          <p:cNvPr id="89111" name="Picture 23" descr="1"/>
          <p:cNvPicPr>
            <a:picLocks noChangeAspect="1" noChangeArrowheads="1"/>
          </p:cNvPicPr>
          <p:nvPr/>
        </p:nvPicPr>
        <p:blipFill>
          <a:blip r:embed="rId3" cstate="print"/>
          <a:srcRect/>
          <a:stretch>
            <a:fillRect/>
          </a:stretch>
        </p:blipFill>
        <p:spPr bwMode="auto">
          <a:xfrm>
            <a:off x="6011863" y="2636838"/>
            <a:ext cx="3132137" cy="2027237"/>
          </a:xfrm>
          <a:prstGeom prst="rect">
            <a:avLst/>
          </a:prstGeom>
          <a:noFill/>
          <a:ln w="9525">
            <a:noFill/>
            <a:miter lim="800000"/>
            <a:headEnd/>
            <a:tailEnd/>
          </a:ln>
        </p:spPr>
      </p:pic>
      <p:pic>
        <p:nvPicPr>
          <p:cNvPr id="89112" name="Picture 24" descr="lake_michigan"/>
          <p:cNvPicPr>
            <a:picLocks noChangeAspect="1" noChangeArrowheads="1"/>
          </p:cNvPicPr>
          <p:nvPr/>
        </p:nvPicPr>
        <p:blipFill>
          <a:blip r:embed="rId4"/>
          <a:srcRect/>
          <a:stretch>
            <a:fillRect/>
          </a:stretch>
        </p:blipFill>
        <p:spPr bwMode="auto">
          <a:xfrm>
            <a:off x="5724525" y="4759325"/>
            <a:ext cx="3168650" cy="2098675"/>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770" decel="100000"/>
                                        <p:tgtEl>
                                          <p:spTgt spid="89090"/>
                                        </p:tgtEl>
                                      </p:cBhvr>
                                    </p:animEffect>
                                    <p:animScale>
                                      <p:cBhvr>
                                        <p:cTn id="8" dur="770" decel="100000"/>
                                        <p:tgtEl>
                                          <p:spTgt spid="89090"/>
                                        </p:tgtEl>
                                      </p:cBhvr>
                                      <p:from x="10000" y="10000"/>
                                      <p:to x="200000" y="450000"/>
                                    </p:animScale>
                                    <p:animScale>
                                      <p:cBhvr>
                                        <p:cTn id="9" dur="1230" accel="100000" fill="hold">
                                          <p:stCondLst>
                                            <p:cond delay="770"/>
                                          </p:stCondLst>
                                        </p:cTn>
                                        <p:tgtEl>
                                          <p:spTgt spid="89090"/>
                                        </p:tgtEl>
                                      </p:cBhvr>
                                      <p:from x="200000" y="450000"/>
                                      <p:to x="100000" y="100000"/>
                                    </p:animScale>
                                    <p:set>
                                      <p:cBhvr>
                                        <p:cTn id="10" dur="770" fill="hold"/>
                                        <p:tgtEl>
                                          <p:spTgt spid="89090"/>
                                        </p:tgtEl>
                                        <p:attrNameLst>
                                          <p:attrName>ppt_x</p:attrName>
                                        </p:attrNameLst>
                                      </p:cBhvr>
                                      <p:to>
                                        <p:strVal val="(0.5)"/>
                                      </p:to>
                                    </p:set>
                                    <p:anim from="(0.5)" to="(#ppt_x)" calcmode="lin" valueType="num">
                                      <p:cBhvr>
                                        <p:cTn id="11" dur="1230" accel="100000" fill="hold">
                                          <p:stCondLst>
                                            <p:cond delay="770"/>
                                          </p:stCondLst>
                                        </p:cTn>
                                        <p:tgtEl>
                                          <p:spTgt spid="89090"/>
                                        </p:tgtEl>
                                        <p:attrNameLst>
                                          <p:attrName>ppt_x</p:attrName>
                                        </p:attrNameLst>
                                      </p:cBhvr>
                                    </p:anim>
                                    <p:set>
                                      <p:cBhvr>
                                        <p:cTn id="12" dur="770" fill="hold"/>
                                        <p:tgtEl>
                                          <p:spTgt spid="89090"/>
                                        </p:tgtEl>
                                        <p:attrNameLst>
                                          <p:attrName>ppt_y</p:attrName>
                                        </p:attrNameLst>
                                      </p:cBhvr>
                                      <p:to>
                                        <p:strVal val="(#ppt_y+0.4)"/>
                                      </p:to>
                                    </p:set>
                                    <p:anim from="(#ppt_y+0.4)" to="(#ppt_y)" calcmode="lin" valueType="num">
                                      <p:cBhvr>
                                        <p:cTn id="13" dur="1230" accel="100000" fill="hold">
                                          <p:stCondLst>
                                            <p:cond delay="770"/>
                                          </p:stCondLst>
                                        </p:cTn>
                                        <p:tgtEl>
                                          <p:spTgt spid="8909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nodeType="clickEffect">
                                  <p:stCondLst>
                                    <p:cond delay="0"/>
                                  </p:stCondLst>
                                  <p:iterate type="lt">
                                    <p:tmPct val="10000"/>
                                  </p:iterate>
                                  <p:childTnLst>
                                    <p:set>
                                      <p:cBhvr>
                                        <p:cTn id="17" dur="1" fill="hold">
                                          <p:stCondLst>
                                            <p:cond delay="0"/>
                                          </p:stCondLst>
                                        </p:cTn>
                                        <p:tgtEl>
                                          <p:spTgt spid="89091">
                                            <p:txEl>
                                              <p:pRg st="0" end="0"/>
                                            </p:txEl>
                                          </p:spTgt>
                                        </p:tgtEl>
                                        <p:attrNameLst>
                                          <p:attrName>style.visibility</p:attrName>
                                        </p:attrNameLst>
                                      </p:cBhvr>
                                      <p:to>
                                        <p:strVal val="visible"/>
                                      </p:to>
                                    </p:set>
                                    <p:anim by="(-#ppt_w*2)" calcmode="lin" valueType="num">
                                      <p:cBhvr rctx="PPT">
                                        <p:cTn id="18" dur="250" autoRev="1" fill="hold">
                                          <p:stCondLst>
                                            <p:cond delay="0"/>
                                          </p:stCondLst>
                                        </p:cTn>
                                        <p:tgtEl>
                                          <p:spTgt spid="89091">
                                            <p:txEl>
                                              <p:pRg st="0" end="0"/>
                                            </p:txEl>
                                          </p:spTgt>
                                        </p:tgtEl>
                                        <p:attrNameLst>
                                          <p:attrName>ppt_w</p:attrName>
                                        </p:attrNameLst>
                                      </p:cBhvr>
                                    </p:anim>
                                    <p:anim by="(#ppt_w*0.50)" calcmode="lin" valueType="num">
                                      <p:cBhvr>
                                        <p:cTn id="19" dur="250" decel="50000" autoRev="1" fill="hold">
                                          <p:stCondLst>
                                            <p:cond delay="0"/>
                                          </p:stCondLst>
                                        </p:cTn>
                                        <p:tgtEl>
                                          <p:spTgt spid="89091">
                                            <p:txEl>
                                              <p:pRg st="0" end="0"/>
                                            </p:txEl>
                                          </p:spTgt>
                                        </p:tgtEl>
                                        <p:attrNameLst>
                                          <p:attrName>ppt_x</p:attrName>
                                        </p:attrNameLst>
                                      </p:cBhvr>
                                    </p:anim>
                                    <p:anim from="(-#ppt_h/2)" to="(#ppt_y)" calcmode="lin" valueType="num">
                                      <p:cBhvr>
                                        <p:cTn id="20" dur="500" fill="hold">
                                          <p:stCondLst>
                                            <p:cond delay="0"/>
                                          </p:stCondLst>
                                        </p:cTn>
                                        <p:tgtEl>
                                          <p:spTgt spid="89091">
                                            <p:txEl>
                                              <p:pRg st="0" end="0"/>
                                            </p:txEl>
                                          </p:spTgt>
                                        </p:tgtEl>
                                        <p:attrNameLst>
                                          <p:attrName>ppt_y</p:attrName>
                                        </p:attrNameLst>
                                      </p:cBhvr>
                                    </p:anim>
                                    <p:animRot by="21600000">
                                      <p:cBhvr>
                                        <p:cTn id="21" dur="500" fill="hold">
                                          <p:stCondLst>
                                            <p:cond delay="0"/>
                                          </p:stCondLst>
                                        </p:cTn>
                                        <p:tgtEl>
                                          <p:spTgt spid="89091">
                                            <p:txEl>
                                              <p:pRg st="0" end="0"/>
                                            </p:txEl>
                                          </p:spTgt>
                                        </p:tgtEl>
                                        <p:attrNameLst>
                                          <p:attrName>r</p:attrName>
                                        </p:attrNameLst>
                                      </p:cBhvr>
                                    </p:animRot>
                                  </p:childTnLst>
                                </p:cTn>
                              </p:par>
                              <p:par>
                                <p:cTn id="22" presetID="56" presetClass="entr" presetSubtype="0" fill="hold" nodeType="withEffect">
                                  <p:stCondLst>
                                    <p:cond delay="0"/>
                                  </p:stCondLst>
                                  <p:iterate type="lt">
                                    <p:tmPct val="10000"/>
                                  </p:iterate>
                                  <p:childTnLst>
                                    <p:set>
                                      <p:cBhvr>
                                        <p:cTn id="23" dur="1" fill="hold">
                                          <p:stCondLst>
                                            <p:cond delay="0"/>
                                          </p:stCondLst>
                                        </p:cTn>
                                        <p:tgtEl>
                                          <p:spTgt spid="89091">
                                            <p:txEl>
                                              <p:pRg st="1" end="1"/>
                                            </p:txEl>
                                          </p:spTgt>
                                        </p:tgtEl>
                                        <p:attrNameLst>
                                          <p:attrName>style.visibility</p:attrName>
                                        </p:attrNameLst>
                                      </p:cBhvr>
                                      <p:to>
                                        <p:strVal val="visible"/>
                                      </p:to>
                                    </p:set>
                                    <p:anim by="(-#ppt_w*2)" calcmode="lin" valueType="num">
                                      <p:cBhvr rctx="PPT">
                                        <p:cTn id="24" dur="250" autoRev="1" fill="hold">
                                          <p:stCondLst>
                                            <p:cond delay="0"/>
                                          </p:stCondLst>
                                        </p:cTn>
                                        <p:tgtEl>
                                          <p:spTgt spid="89091">
                                            <p:txEl>
                                              <p:pRg st="1" end="1"/>
                                            </p:txEl>
                                          </p:spTgt>
                                        </p:tgtEl>
                                        <p:attrNameLst>
                                          <p:attrName>ppt_w</p:attrName>
                                        </p:attrNameLst>
                                      </p:cBhvr>
                                    </p:anim>
                                    <p:anim by="(#ppt_w*0.50)" calcmode="lin" valueType="num">
                                      <p:cBhvr>
                                        <p:cTn id="25" dur="250" decel="50000" autoRev="1" fill="hold">
                                          <p:stCondLst>
                                            <p:cond delay="0"/>
                                          </p:stCondLst>
                                        </p:cTn>
                                        <p:tgtEl>
                                          <p:spTgt spid="89091">
                                            <p:txEl>
                                              <p:pRg st="1" end="1"/>
                                            </p:txEl>
                                          </p:spTgt>
                                        </p:tgtEl>
                                        <p:attrNameLst>
                                          <p:attrName>ppt_x</p:attrName>
                                        </p:attrNameLst>
                                      </p:cBhvr>
                                    </p:anim>
                                    <p:anim from="(-#ppt_h/2)" to="(#ppt_y)" calcmode="lin" valueType="num">
                                      <p:cBhvr>
                                        <p:cTn id="26" dur="500" fill="hold">
                                          <p:stCondLst>
                                            <p:cond delay="0"/>
                                          </p:stCondLst>
                                        </p:cTn>
                                        <p:tgtEl>
                                          <p:spTgt spid="89091">
                                            <p:txEl>
                                              <p:pRg st="1" end="1"/>
                                            </p:txEl>
                                          </p:spTgt>
                                        </p:tgtEl>
                                        <p:attrNameLst>
                                          <p:attrName>ppt_y</p:attrName>
                                        </p:attrNameLst>
                                      </p:cBhvr>
                                    </p:anim>
                                    <p:animRot by="21600000">
                                      <p:cBhvr>
                                        <p:cTn id="27" dur="500" fill="hold">
                                          <p:stCondLst>
                                            <p:cond delay="0"/>
                                          </p:stCondLst>
                                        </p:cTn>
                                        <p:tgtEl>
                                          <p:spTgt spid="89091">
                                            <p:txEl>
                                              <p:pRg st="1" end="1"/>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iterate type="lt">
                                    <p:tmPct val="5000"/>
                                  </p:iterate>
                                  <p:childTnLst>
                                    <p:set>
                                      <p:cBhvr>
                                        <p:cTn id="31" dur="1" fill="hold">
                                          <p:stCondLst>
                                            <p:cond delay="0"/>
                                          </p:stCondLst>
                                        </p:cTn>
                                        <p:tgtEl>
                                          <p:spTgt spid="89091">
                                            <p:txEl>
                                              <p:pRg st="2" end="2"/>
                                            </p:txEl>
                                          </p:spTgt>
                                        </p:tgtEl>
                                        <p:attrNameLst>
                                          <p:attrName>style.visibility</p:attrName>
                                        </p:attrNameLst>
                                      </p:cBhvr>
                                      <p:to>
                                        <p:strVal val="visible"/>
                                      </p:to>
                                    </p:set>
                                    <p:anim calcmode="lin" valueType="num">
                                      <p:cBhvr>
                                        <p:cTn id="32" dur="1000" fill="hold"/>
                                        <p:tgtEl>
                                          <p:spTgt spid="89091">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89091">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89091">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89091">
                                            <p:txEl>
                                              <p:pRg st="2" end="2"/>
                                            </p:txEl>
                                          </p:spTgt>
                                        </p:tgtEl>
                                      </p:cBhvr>
                                    </p:animEffect>
                                  </p:childTnLst>
                                </p:cTn>
                              </p:par>
                              <p:par>
                                <p:cTn id="36" presetID="31" presetClass="entr" presetSubtype="0" fill="hold" nodeType="withEffect">
                                  <p:stCondLst>
                                    <p:cond delay="0"/>
                                  </p:stCondLst>
                                  <p:iterate type="lt">
                                    <p:tmPct val="5000"/>
                                  </p:iterate>
                                  <p:childTnLst>
                                    <p:set>
                                      <p:cBhvr>
                                        <p:cTn id="37" dur="1" fill="hold">
                                          <p:stCondLst>
                                            <p:cond delay="0"/>
                                          </p:stCondLst>
                                        </p:cTn>
                                        <p:tgtEl>
                                          <p:spTgt spid="89091">
                                            <p:txEl>
                                              <p:pRg st="3" end="3"/>
                                            </p:txEl>
                                          </p:spTgt>
                                        </p:tgtEl>
                                        <p:attrNameLst>
                                          <p:attrName>style.visibility</p:attrName>
                                        </p:attrNameLst>
                                      </p:cBhvr>
                                      <p:to>
                                        <p:strVal val="visible"/>
                                      </p:to>
                                    </p:set>
                                    <p:anim calcmode="lin" valueType="num">
                                      <p:cBhvr>
                                        <p:cTn id="38" dur="1000" fill="hold"/>
                                        <p:tgtEl>
                                          <p:spTgt spid="89091">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89091">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89091">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89091">
                                            <p:txEl>
                                              <p:pRg st="3" end="3"/>
                                            </p:txEl>
                                          </p:spTgt>
                                        </p:tgtEl>
                                      </p:cBhvr>
                                    </p:animEffect>
                                  </p:childTnLst>
                                </p:cTn>
                              </p:par>
                              <p:par>
                                <p:cTn id="42" presetID="31" presetClass="entr" presetSubtype="0" fill="hold" nodeType="withEffect">
                                  <p:stCondLst>
                                    <p:cond delay="0"/>
                                  </p:stCondLst>
                                  <p:iterate type="lt">
                                    <p:tmPct val="5000"/>
                                  </p:iterate>
                                  <p:childTnLst>
                                    <p:set>
                                      <p:cBhvr>
                                        <p:cTn id="43" dur="1" fill="hold">
                                          <p:stCondLst>
                                            <p:cond delay="0"/>
                                          </p:stCondLst>
                                        </p:cTn>
                                        <p:tgtEl>
                                          <p:spTgt spid="89091">
                                            <p:txEl>
                                              <p:pRg st="4" end="4"/>
                                            </p:txEl>
                                          </p:spTgt>
                                        </p:tgtEl>
                                        <p:attrNameLst>
                                          <p:attrName>style.visibility</p:attrName>
                                        </p:attrNameLst>
                                      </p:cBhvr>
                                      <p:to>
                                        <p:strVal val="visible"/>
                                      </p:to>
                                    </p:set>
                                    <p:anim calcmode="lin" valueType="num">
                                      <p:cBhvr>
                                        <p:cTn id="44" dur="1000" fill="hold"/>
                                        <p:tgtEl>
                                          <p:spTgt spid="89091">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89091">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89091">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89091">
                                            <p:txEl>
                                              <p:pRg st="4" end="4"/>
                                            </p:txEl>
                                          </p:spTgt>
                                        </p:tgtEl>
                                      </p:cBhvr>
                                    </p:animEffect>
                                  </p:childTnLst>
                                </p:cTn>
                              </p:par>
                              <p:par>
                                <p:cTn id="48" presetID="31" presetClass="entr" presetSubtype="0" fill="hold" nodeType="withEffect">
                                  <p:stCondLst>
                                    <p:cond delay="0"/>
                                  </p:stCondLst>
                                  <p:iterate type="lt">
                                    <p:tmPct val="5000"/>
                                  </p:iterate>
                                  <p:childTnLst>
                                    <p:set>
                                      <p:cBhvr>
                                        <p:cTn id="49" dur="1" fill="hold">
                                          <p:stCondLst>
                                            <p:cond delay="0"/>
                                          </p:stCondLst>
                                        </p:cTn>
                                        <p:tgtEl>
                                          <p:spTgt spid="89091">
                                            <p:txEl>
                                              <p:pRg st="5" end="5"/>
                                            </p:txEl>
                                          </p:spTgt>
                                        </p:tgtEl>
                                        <p:attrNameLst>
                                          <p:attrName>style.visibility</p:attrName>
                                        </p:attrNameLst>
                                      </p:cBhvr>
                                      <p:to>
                                        <p:strVal val="visible"/>
                                      </p:to>
                                    </p:set>
                                    <p:anim calcmode="lin" valueType="num">
                                      <p:cBhvr>
                                        <p:cTn id="50" dur="1000" fill="hold"/>
                                        <p:tgtEl>
                                          <p:spTgt spid="89091">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89091">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89091">
                                            <p:txEl>
                                              <p:pRg st="5" end="5"/>
                                            </p:txEl>
                                          </p:spTgt>
                                        </p:tgtEl>
                                        <p:attrNameLst>
                                          <p:attrName>style.rotation</p:attrName>
                                        </p:attrNameLst>
                                      </p:cBhvr>
                                      <p:tavLst>
                                        <p:tav tm="0">
                                          <p:val>
                                            <p:fltVal val="90"/>
                                          </p:val>
                                        </p:tav>
                                        <p:tav tm="100000">
                                          <p:val>
                                            <p:fltVal val="0"/>
                                          </p:val>
                                        </p:tav>
                                      </p:tavLst>
                                    </p:anim>
                                    <p:animEffect transition="in" filter="fade">
                                      <p:cBhvr>
                                        <p:cTn id="53" dur="1000"/>
                                        <p:tgtEl>
                                          <p:spTgt spid="89091">
                                            <p:txEl>
                                              <p:pRg st="5" end="5"/>
                                            </p:txEl>
                                          </p:spTgt>
                                        </p:tgtEl>
                                      </p:cBhvr>
                                    </p:animEffect>
                                  </p:childTnLst>
                                </p:cTn>
                              </p:par>
                              <p:par>
                                <p:cTn id="54" presetID="31" presetClass="entr" presetSubtype="0" fill="hold" nodeType="withEffect">
                                  <p:stCondLst>
                                    <p:cond delay="0"/>
                                  </p:stCondLst>
                                  <p:iterate type="lt">
                                    <p:tmPct val="5000"/>
                                  </p:iterate>
                                  <p:childTnLst>
                                    <p:set>
                                      <p:cBhvr>
                                        <p:cTn id="55" dur="1" fill="hold">
                                          <p:stCondLst>
                                            <p:cond delay="0"/>
                                          </p:stCondLst>
                                        </p:cTn>
                                        <p:tgtEl>
                                          <p:spTgt spid="89091">
                                            <p:txEl>
                                              <p:pRg st="6" end="6"/>
                                            </p:txEl>
                                          </p:spTgt>
                                        </p:tgtEl>
                                        <p:attrNameLst>
                                          <p:attrName>style.visibility</p:attrName>
                                        </p:attrNameLst>
                                      </p:cBhvr>
                                      <p:to>
                                        <p:strVal val="visible"/>
                                      </p:to>
                                    </p:set>
                                    <p:anim calcmode="lin" valueType="num">
                                      <p:cBhvr>
                                        <p:cTn id="56" dur="1000" fill="hold"/>
                                        <p:tgtEl>
                                          <p:spTgt spid="89091">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89091">
                                            <p:txEl>
                                              <p:pRg st="6" end="6"/>
                                            </p:txEl>
                                          </p:spTgt>
                                        </p:tgtEl>
                                        <p:attrNameLst>
                                          <p:attrName>ppt_h</p:attrName>
                                        </p:attrNameLst>
                                      </p:cBhvr>
                                      <p:tavLst>
                                        <p:tav tm="0">
                                          <p:val>
                                            <p:fltVal val="0"/>
                                          </p:val>
                                        </p:tav>
                                        <p:tav tm="100000">
                                          <p:val>
                                            <p:strVal val="#ppt_h"/>
                                          </p:val>
                                        </p:tav>
                                      </p:tavLst>
                                    </p:anim>
                                    <p:anim calcmode="lin" valueType="num">
                                      <p:cBhvr>
                                        <p:cTn id="58" dur="1000" fill="hold"/>
                                        <p:tgtEl>
                                          <p:spTgt spid="89091">
                                            <p:txEl>
                                              <p:pRg st="6" end="6"/>
                                            </p:txEl>
                                          </p:spTgt>
                                        </p:tgtEl>
                                        <p:attrNameLst>
                                          <p:attrName>style.rotation</p:attrName>
                                        </p:attrNameLst>
                                      </p:cBhvr>
                                      <p:tavLst>
                                        <p:tav tm="0">
                                          <p:val>
                                            <p:fltVal val="90"/>
                                          </p:val>
                                        </p:tav>
                                        <p:tav tm="100000">
                                          <p:val>
                                            <p:fltVal val="0"/>
                                          </p:val>
                                        </p:tav>
                                      </p:tavLst>
                                    </p:anim>
                                    <p:animEffect transition="in" filter="fade">
                                      <p:cBhvr>
                                        <p:cTn id="59" dur="1000"/>
                                        <p:tgtEl>
                                          <p:spTgt spid="89091">
                                            <p:txEl>
                                              <p:pRg st="6" end="6"/>
                                            </p:txEl>
                                          </p:spTgt>
                                        </p:tgtEl>
                                      </p:cBhvr>
                                    </p:animEffect>
                                  </p:childTnLst>
                                </p:cTn>
                              </p:par>
                              <p:par>
                                <p:cTn id="60" presetID="31" presetClass="entr" presetSubtype="0" fill="hold" nodeType="withEffect">
                                  <p:stCondLst>
                                    <p:cond delay="0"/>
                                  </p:stCondLst>
                                  <p:iterate type="lt">
                                    <p:tmPct val="5000"/>
                                  </p:iterate>
                                  <p:childTnLst>
                                    <p:set>
                                      <p:cBhvr>
                                        <p:cTn id="61" dur="1" fill="hold">
                                          <p:stCondLst>
                                            <p:cond delay="0"/>
                                          </p:stCondLst>
                                        </p:cTn>
                                        <p:tgtEl>
                                          <p:spTgt spid="89091">
                                            <p:txEl>
                                              <p:pRg st="7" end="7"/>
                                            </p:txEl>
                                          </p:spTgt>
                                        </p:tgtEl>
                                        <p:attrNameLst>
                                          <p:attrName>style.visibility</p:attrName>
                                        </p:attrNameLst>
                                      </p:cBhvr>
                                      <p:to>
                                        <p:strVal val="visible"/>
                                      </p:to>
                                    </p:set>
                                    <p:anim calcmode="lin" valueType="num">
                                      <p:cBhvr>
                                        <p:cTn id="62" dur="1000" fill="hold"/>
                                        <p:tgtEl>
                                          <p:spTgt spid="89091">
                                            <p:txEl>
                                              <p:pRg st="7" end="7"/>
                                            </p:txEl>
                                          </p:spTgt>
                                        </p:tgtEl>
                                        <p:attrNameLst>
                                          <p:attrName>ppt_w</p:attrName>
                                        </p:attrNameLst>
                                      </p:cBhvr>
                                      <p:tavLst>
                                        <p:tav tm="0">
                                          <p:val>
                                            <p:fltVal val="0"/>
                                          </p:val>
                                        </p:tav>
                                        <p:tav tm="100000">
                                          <p:val>
                                            <p:strVal val="#ppt_w"/>
                                          </p:val>
                                        </p:tav>
                                      </p:tavLst>
                                    </p:anim>
                                    <p:anim calcmode="lin" valueType="num">
                                      <p:cBhvr>
                                        <p:cTn id="63" dur="1000" fill="hold"/>
                                        <p:tgtEl>
                                          <p:spTgt spid="89091">
                                            <p:txEl>
                                              <p:pRg st="7" end="7"/>
                                            </p:txEl>
                                          </p:spTgt>
                                        </p:tgtEl>
                                        <p:attrNameLst>
                                          <p:attrName>ppt_h</p:attrName>
                                        </p:attrNameLst>
                                      </p:cBhvr>
                                      <p:tavLst>
                                        <p:tav tm="0">
                                          <p:val>
                                            <p:fltVal val="0"/>
                                          </p:val>
                                        </p:tav>
                                        <p:tav tm="100000">
                                          <p:val>
                                            <p:strVal val="#ppt_h"/>
                                          </p:val>
                                        </p:tav>
                                      </p:tavLst>
                                    </p:anim>
                                    <p:anim calcmode="lin" valueType="num">
                                      <p:cBhvr>
                                        <p:cTn id="64" dur="1000" fill="hold"/>
                                        <p:tgtEl>
                                          <p:spTgt spid="89091">
                                            <p:txEl>
                                              <p:pRg st="7" end="7"/>
                                            </p:txEl>
                                          </p:spTgt>
                                        </p:tgtEl>
                                        <p:attrNameLst>
                                          <p:attrName>style.rotation</p:attrName>
                                        </p:attrNameLst>
                                      </p:cBhvr>
                                      <p:tavLst>
                                        <p:tav tm="0">
                                          <p:val>
                                            <p:fltVal val="90"/>
                                          </p:val>
                                        </p:tav>
                                        <p:tav tm="100000">
                                          <p:val>
                                            <p:fltVal val="0"/>
                                          </p:val>
                                        </p:tav>
                                      </p:tavLst>
                                    </p:anim>
                                    <p:animEffect transition="in" filter="fade">
                                      <p:cBhvr>
                                        <p:cTn id="65" dur="1000"/>
                                        <p:tgtEl>
                                          <p:spTgt spid="89091">
                                            <p:txEl>
                                              <p:pRg st="7" end="7"/>
                                            </p:txEl>
                                          </p:spTgt>
                                        </p:tgtEl>
                                      </p:cBhvr>
                                    </p:animEffect>
                                  </p:childTnLst>
                                </p:cTn>
                              </p:par>
                              <p:par>
                                <p:cTn id="66" presetID="31" presetClass="entr" presetSubtype="0" fill="hold" nodeType="withEffect">
                                  <p:stCondLst>
                                    <p:cond delay="0"/>
                                  </p:stCondLst>
                                  <p:iterate type="lt">
                                    <p:tmPct val="5000"/>
                                  </p:iterate>
                                  <p:childTnLst>
                                    <p:set>
                                      <p:cBhvr>
                                        <p:cTn id="67" dur="1" fill="hold">
                                          <p:stCondLst>
                                            <p:cond delay="0"/>
                                          </p:stCondLst>
                                        </p:cTn>
                                        <p:tgtEl>
                                          <p:spTgt spid="89091">
                                            <p:txEl>
                                              <p:pRg st="8" end="8"/>
                                            </p:txEl>
                                          </p:spTgt>
                                        </p:tgtEl>
                                        <p:attrNameLst>
                                          <p:attrName>style.visibility</p:attrName>
                                        </p:attrNameLst>
                                      </p:cBhvr>
                                      <p:to>
                                        <p:strVal val="visible"/>
                                      </p:to>
                                    </p:set>
                                    <p:anim calcmode="lin" valueType="num">
                                      <p:cBhvr>
                                        <p:cTn id="68" dur="1000" fill="hold"/>
                                        <p:tgtEl>
                                          <p:spTgt spid="89091">
                                            <p:txEl>
                                              <p:pRg st="8" end="8"/>
                                            </p:txEl>
                                          </p:spTgt>
                                        </p:tgtEl>
                                        <p:attrNameLst>
                                          <p:attrName>ppt_w</p:attrName>
                                        </p:attrNameLst>
                                      </p:cBhvr>
                                      <p:tavLst>
                                        <p:tav tm="0">
                                          <p:val>
                                            <p:fltVal val="0"/>
                                          </p:val>
                                        </p:tav>
                                        <p:tav tm="100000">
                                          <p:val>
                                            <p:strVal val="#ppt_w"/>
                                          </p:val>
                                        </p:tav>
                                      </p:tavLst>
                                    </p:anim>
                                    <p:anim calcmode="lin" valueType="num">
                                      <p:cBhvr>
                                        <p:cTn id="69" dur="1000" fill="hold"/>
                                        <p:tgtEl>
                                          <p:spTgt spid="89091">
                                            <p:txEl>
                                              <p:pRg st="8" end="8"/>
                                            </p:txEl>
                                          </p:spTgt>
                                        </p:tgtEl>
                                        <p:attrNameLst>
                                          <p:attrName>ppt_h</p:attrName>
                                        </p:attrNameLst>
                                      </p:cBhvr>
                                      <p:tavLst>
                                        <p:tav tm="0">
                                          <p:val>
                                            <p:fltVal val="0"/>
                                          </p:val>
                                        </p:tav>
                                        <p:tav tm="100000">
                                          <p:val>
                                            <p:strVal val="#ppt_h"/>
                                          </p:val>
                                        </p:tav>
                                      </p:tavLst>
                                    </p:anim>
                                    <p:anim calcmode="lin" valueType="num">
                                      <p:cBhvr>
                                        <p:cTn id="70" dur="1000" fill="hold"/>
                                        <p:tgtEl>
                                          <p:spTgt spid="89091">
                                            <p:txEl>
                                              <p:pRg st="8" end="8"/>
                                            </p:txEl>
                                          </p:spTgt>
                                        </p:tgtEl>
                                        <p:attrNameLst>
                                          <p:attrName>style.rotation</p:attrName>
                                        </p:attrNameLst>
                                      </p:cBhvr>
                                      <p:tavLst>
                                        <p:tav tm="0">
                                          <p:val>
                                            <p:fltVal val="90"/>
                                          </p:val>
                                        </p:tav>
                                        <p:tav tm="100000">
                                          <p:val>
                                            <p:fltVal val="0"/>
                                          </p:val>
                                        </p:tav>
                                      </p:tavLst>
                                    </p:anim>
                                    <p:animEffect transition="in" filter="fade">
                                      <p:cBhvr>
                                        <p:cTn id="71" dur="1000"/>
                                        <p:tgtEl>
                                          <p:spTgt spid="89091">
                                            <p:txEl>
                                              <p:pRg st="8" end="8"/>
                                            </p:txEl>
                                          </p:spTgt>
                                        </p:tgtEl>
                                      </p:cBhvr>
                                    </p:animEffect>
                                  </p:childTnLst>
                                </p:cTn>
                              </p:par>
                              <p:par>
                                <p:cTn id="72" presetID="31" presetClass="entr" presetSubtype="0" fill="hold" nodeType="withEffect">
                                  <p:stCondLst>
                                    <p:cond delay="0"/>
                                  </p:stCondLst>
                                  <p:iterate type="lt">
                                    <p:tmPct val="5000"/>
                                  </p:iterate>
                                  <p:childTnLst>
                                    <p:set>
                                      <p:cBhvr>
                                        <p:cTn id="73" dur="1" fill="hold">
                                          <p:stCondLst>
                                            <p:cond delay="0"/>
                                          </p:stCondLst>
                                        </p:cTn>
                                        <p:tgtEl>
                                          <p:spTgt spid="89091">
                                            <p:txEl>
                                              <p:pRg st="9" end="9"/>
                                            </p:txEl>
                                          </p:spTgt>
                                        </p:tgtEl>
                                        <p:attrNameLst>
                                          <p:attrName>style.visibility</p:attrName>
                                        </p:attrNameLst>
                                      </p:cBhvr>
                                      <p:to>
                                        <p:strVal val="visible"/>
                                      </p:to>
                                    </p:set>
                                    <p:anim calcmode="lin" valueType="num">
                                      <p:cBhvr>
                                        <p:cTn id="74" dur="1000" fill="hold"/>
                                        <p:tgtEl>
                                          <p:spTgt spid="89091">
                                            <p:txEl>
                                              <p:pRg st="9" end="9"/>
                                            </p:txEl>
                                          </p:spTgt>
                                        </p:tgtEl>
                                        <p:attrNameLst>
                                          <p:attrName>ppt_w</p:attrName>
                                        </p:attrNameLst>
                                      </p:cBhvr>
                                      <p:tavLst>
                                        <p:tav tm="0">
                                          <p:val>
                                            <p:fltVal val="0"/>
                                          </p:val>
                                        </p:tav>
                                        <p:tav tm="100000">
                                          <p:val>
                                            <p:strVal val="#ppt_w"/>
                                          </p:val>
                                        </p:tav>
                                      </p:tavLst>
                                    </p:anim>
                                    <p:anim calcmode="lin" valueType="num">
                                      <p:cBhvr>
                                        <p:cTn id="75" dur="1000" fill="hold"/>
                                        <p:tgtEl>
                                          <p:spTgt spid="89091">
                                            <p:txEl>
                                              <p:pRg st="9" end="9"/>
                                            </p:txEl>
                                          </p:spTgt>
                                        </p:tgtEl>
                                        <p:attrNameLst>
                                          <p:attrName>ppt_h</p:attrName>
                                        </p:attrNameLst>
                                      </p:cBhvr>
                                      <p:tavLst>
                                        <p:tav tm="0">
                                          <p:val>
                                            <p:fltVal val="0"/>
                                          </p:val>
                                        </p:tav>
                                        <p:tav tm="100000">
                                          <p:val>
                                            <p:strVal val="#ppt_h"/>
                                          </p:val>
                                        </p:tav>
                                      </p:tavLst>
                                    </p:anim>
                                    <p:anim calcmode="lin" valueType="num">
                                      <p:cBhvr>
                                        <p:cTn id="76" dur="1000" fill="hold"/>
                                        <p:tgtEl>
                                          <p:spTgt spid="89091">
                                            <p:txEl>
                                              <p:pRg st="9" end="9"/>
                                            </p:txEl>
                                          </p:spTgt>
                                        </p:tgtEl>
                                        <p:attrNameLst>
                                          <p:attrName>style.rotation</p:attrName>
                                        </p:attrNameLst>
                                      </p:cBhvr>
                                      <p:tavLst>
                                        <p:tav tm="0">
                                          <p:val>
                                            <p:fltVal val="90"/>
                                          </p:val>
                                        </p:tav>
                                        <p:tav tm="100000">
                                          <p:val>
                                            <p:fltVal val="0"/>
                                          </p:val>
                                        </p:tav>
                                      </p:tavLst>
                                    </p:anim>
                                    <p:animEffect transition="in" filter="fade">
                                      <p:cBhvr>
                                        <p:cTn id="77" dur="1000"/>
                                        <p:tgtEl>
                                          <p:spTgt spid="89091">
                                            <p:txEl>
                                              <p:pRg st="9" end="9"/>
                                            </p:txEl>
                                          </p:spTgt>
                                        </p:tgtEl>
                                      </p:cBhvr>
                                    </p:animEffect>
                                  </p:childTnLst>
                                </p:cTn>
                              </p:par>
                              <p:par>
                                <p:cTn id="78" presetID="31" presetClass="entr" presetSubtype="0" fill="hold" nodeType="withEffect">
                                  <p:stCondLst>
                                    <p:cond delay="0"/>
                                  </p:stCondLst>
                                  <p:iterate type="lt">
                                    <p:tmPct val="5000"/>
                                  </p:iterate>
                                  <p:childTnLst>
                                    <p:set>
                                      <p:cBhvr>
                                        <p:cTn id="79" dur="1" fill="hold">
                                          <p:stCondLst>
                                            <p:cond delay="0"/>
                                          </p:stCondLst>
                                        </p:cTn>
                                        <p:tgtEl>
                                          <p:spTgt spid="89091">
                                            <p:txEl>
                                              <p:pRg st="10" end="10"/>
                                            </p:txEl>
                                          </p:spTgt>
                                        </p:tgtEl>
                                        <p:attrNameLst>
                                          <p:attrName>style.visibility</p:attrName>
                                        </p:attrNameLst>
                                      </p:cBhvr>
                                      <p:to>
                                        <p:strVal val="visible"/>
                                      </p:to>
                                    </p:set>
                                    <p:anim calcmode="lin" valueType="num">
                                      <p:cBhvr>
                                        <p:cTn id="80" dur="1000" fill="hold"/>
                                        <p:tgtEl>
                                          <p:spTgt spid="89091">
                                            <p:txEl>
                                              <p:pRg st="10" end="10"/>
                                            </p:txEl>
                                          </p:spTgt>
                                        </p:tgtEl>
                                        <p:attrNameLst>
                                          <p:attrName>ppt_w</p:attrName>
                                        </p:attrNameLst>
                                      </p:cBhvr>
                                      <p:tavLst>
                                        <p:tav tm="0">
                                          <p:val>
                                            <p:fltVal val="0"/>
                                          </p:val>
                                        </p:tav>
                                        <p:tav tm="100000">
                                          <p:val>
                                            <p:strVal val="#ppt_w"/>
                                          </p:val>
                                        </p:tav>
                                      </p:tavLst>
                                    </p:anim>
                                    <p:anim calcmode="lin" valueType="num">
                                      <p:cBhvr>
                                        <p:cTn id="81" dur="1000" fill="hold"/>
                                        <p:tgtEl>
                                          <p:spTgt spid="89091">
                                            <p:txEl>
                                              <p:pRg st="10" end="10"/>
                                            </p:txEl>
                                          </p:spTgt>
                                        </p:tgtEl>
                                        <p:attrNameLst>
                                          <p:attrName>ppt_h</p:attrName>
                                        </p:attrNameLst>
                                      </p:cBhvr>
                                      <p:tavLst>
                                        <p:tav tm="0">
                                          <p:val>
                                            <p:fltVal val="0"/>
                                          </p:val>
                                        </p:tav>
                                        <p:tav tm="100000">
                                          <p:val>
                                            <p:strVal val="#ppt_h"/>
                                          </p:val>
                                        </p:tav>
                                      </p:tavLst>
                                    </p:anim>
                                    <p:anim calcmode="lin" valueType="num">
                                      <p:cBhvr>
                                        <p:cTn id="82" dur="1000" fill="hold"/>
                                        <p:tgtEl>
                                          <p:spTgt spid="89091">
                                            <p:txEl>
                                              <p:pRg st="10" end="10"/>
                                            </p:txEl>
                                          </p:spTgt>
                                        </p:tgtEl>
                                        <p:attrNameLst>
                                          <p:attrName>style.rotation</p:attrName>
                                        </p:attrNameLst>
                                      </p:cBhvr>
                                      <p:tavLst>
                                        <p:tav tm="0">
                                          <p:val>
                                            <p:fltVal val="90"/>
                                          </p:val>
                                        </p:tav>
                                        <p:tav tm="100000">
                                          <p:val>
                                            <p:fltVal val="0"/>
                                          </p:val>
                                        </p:tav>
                                      </p:tavLst>
                                    </p:anim>
                                    <p:animEffect transition="in" filter="fade">
                                      <p:cBhvr>
                                        <p:cTn id="83" dur="1000"/>
                                        <p:tgtEl>
                                          <p:spTgt spid="89091">
                                            <p:txEl>
                                              <p:pRg st="10" end="1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iterate type="lt">
                                    <p:tmPct val="5000"/>
                                  </p:iterate>
                                  <p:childTnLst>
                                    <p:set>
                                      <p:cBhvr>
                                        <p:cTn id="87" dur="1" fill="hold">
                                          <p:stCondLst>
                                            <p:cond delay="0"/>
                                          </p:stCondLst>
                                        </p:cTn>
                                        <p:tgtEl>
                                          <p:spTgt spid="89111"/>
                                        </p:tgtEl>
                                        <p:attrNameLst>
                                          <p:attrName>style.visibility</p:attrName>
                                        </p:attrNameLst>
                                      </p:cBhvr>
                                      <p:to>
                                        <p:strVal val="visible"/>
                                      </p:to>
                                    </p:set>
                                    <p:anim calcmode="lin" valueType="num">
                                      <p:cBhvr>
                                        <p:cTn id="88" dur="1000" fill="hold"/>
                                        <p:tgtEl>
                                          <p:spTgt spid="89111"/>
                                        </p:tgtEl>
                                        <p:attrNameLst>
                                          <p:attrName>ppt_w</p:attrName>
                                        </p:attrNameLst>
                                      </p:cBhvr>
                                      <p:tavLst>
                                        <p:tav tm="0">
                                          <p:val>
                                            <p:fltVal val="0"/>
                                          </p:val>
                                        </p:tav>
                                        <p:tav tm="100000">
                                          <p:val>
                                            <p:strVal val="#ppt_w"/>
                                          </p:val>
                                        </p:tav>
                                      </p:tavLst>
                                    </p:anim>
                                    <p:anim calcmode="lin" valueType="num">
                                      <p:cBhvr>
                                        <p:cTn id="89" dur="1000" fill="hold"/>
                                        <p:tgtEl>
                                          <p:spTgt spid="89111"/>
                                        </p:tgtEl>
                                        <p:attrNameLst>
                                          <p:attrName>ppt_h</p:attrName>
                                        </p:attrNameLst>
                                      </p:cBhvr>
                                      <p:tavLst>
                                        <p:tav tm="0">
                                          <p:val>
                                            <p:fltVal val="0"/>
                                          </p:val>
                                        </p:tav>
                                        <p:tav tm="100000">
                                          <p:val>
                                            <p:strVal val="#ppt_h"/>
                                          </p:val>
                                        </p:tav>
                                      </p:tavLst>
                                    </p:anim>
                                    <p:anim calcmode="lin" valueType="num">
                                      <p:cBhvr>
                                        <p:cTn id="90" dur="1000" fill="hold"/>
                                        <p:tgtEl>
                                          <p:spTgt spid="89111"/>
                                        </p:tgtEl>
                                        <p:attrNameLst>
                                          <p:attrName>style.rotation</p:attrName>
                                        </p:attrNameLst>
                                      </p:cBhvr>
                                      <p:tavLst>
                                        <p:tav tm="0">
                                          <p:val>
                                            <p:fltVal val="90"/>
                                          </p:val>
                                        </p:tav>
                                        <p:tav tm="100000">
                                          <p:val>
                                            <p:fltVal val="0"/>
                                          </p:val>
                                        </p:tav>
                                      </p:tavLst>
                                    </p:anim>
                                    <p:animEffect transition="in" filter="fade">
                                      <p:cBhvr>
                                        <p:cTn id="91" dur="1000"/>
                                        <p:tgtEl>
                                          <p:spTgt spid="89111"/>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89112"/>
                                        </p:tgtEl>
                                        <p:attrNameLst>
                                          <p:attrName>style.visibility</p:attrName>
                                        </p:attrNameLst>
                                      </p:cBhvr>
                                      <p:to>
                                        <p:strVal val="visible"/>
                                      </p:to>
                                    </p:set>
                                    <p:animEffect transition="in" filter="blinds(horizontal)">
                                      <p:cBhvr>
                                        <p:cTn id="96" dur="1000"/>
                                        <p:tgtEl>
                                          <p:spTgt spid="89112"/>
                                        </p:tgtEl>
                                      </p:cBhvr>
                                    </p:animEffect>
                                  </p:childTnLst>
                                </p:cTn>
                              </p:par>
                            </p:childTnLst>
                          </p:cTn>
                        </p:par>
                      </p:childTnLst>
                    </p:cTn>
                  </p:par>
                  <p:par>
                    <p:cTn id="97" fill="hold">
                      <p:stCondLst>
                        <p:cond delay="indefinite"/>
                      </p:stCondLst>
                      <p:childTnLst>
                        <p:par>
                          <p:cTn id="98" fill="hold">
                            <p:stCondLst>
                              <p:cond delay="0"/>
                            </p:stCondLst>
                            <p:childTnLst>
                              <p:par>
                                <p:cTn id="99" presetID="7" presetClass="entr" presetSubtype="8" fill="hold" nodeType="clickEffect">
                                  <p:stCondLst>
                                    <p:cond delay="0"/>
                                  </p:stCondLst>
                                  <p:childTnLst>
                                    <p:set>
                                      <p:cBhvr>
                                        <p:cTn id="100" dur="1" fill="hold">
                                          <p:stCondLst>
                                            <p:cond delay="0"/>
                                          </p:stCondLst>
                                        </p:cTn>
                                        <p:tgtEl>
                                          <p:spTgt spid="89110"/>
                                        </p:tgtEl>
                                        <p:attrNameLst>
                                          <p:attrName>style.visibility</p:attrName>
                                        </p:attrNameLst>
                                      </p:cBhvr>
                                      <p:to>
                                        <p:strVal val="visible"/>
                                      </p:to>
                                    </p:set>
                                    <p:anim calcmode="lin" valueType="num">
                                      <p:cBhvr additive="base">
                                        <p:cTn id="101" dur="2000" fill="hold"/>
                                        <p:tgtEl>
                                          <p:spTgt spid="89110"/>
                                        </p:tgtEl>
                                        <p:attrNameLst>
                                          <p:attrName>ppt_x</p:attrName>
                                        </p:attrNameLst>
                                      </p:cBhvr>
                                      <p:tavLst>
                                        <p:tav tm="0">
                                          <p:val>
                                            <p:strVal val="0-#ppt_w/2"/>
                                          </p:val>
                                        </p:tav>
                                        <p:tav tm="100000">
                                          <p:val>
                                            <p:strVal val="#ppt_x"/>
                                          </p:val>
                                        </p:tav>
                                      </p:tavLst>
                                    </p:anim>
                                    <p:anim calcmode="lin" valueType="num">
                                      <p:cBhvr additive="base">
                                        <p:cTn id="102" dur="2000" fill="hold"/>
                                        <p:tgtEl>
                                          <p:spTgt spid="89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Безымянный.png"/>
          <p:cNvPicPr>
            <a:picLocks noChangeAspect="1"/>
          </p:cNvPicPr>
          <p:nvPr/>
        </p:nvPicPr>
        <p:blipFill>
          <a:blip r:embed="rId2"/>
          <a:stretch>
            <a:fillRect/>
          </a:stretch>
        </p:blipFill>
        <p:spPr>
          <a:xfrm>
            <a:off x="6305238" y="0"/>
            <a:ext cx="2838762" cy="6858000"/>
          </a:xfrm>
          <a:prstGeom prst="rect">
            <a:avLst/>
          </a:prstGeom>
        </p:spPr>
      </p:pic>
      <p:sp>
        <p:nvSpPr>
          <p:cNvPr id="6" name="Заголовок 1"/>
          <p:cNvSpPr>
            <a:spLocks noGrp="1"/>
          </p:cNvSpPr>
          <p:nvPr>
            <p:ph idx="1"/>
          </p:nvPr>
        </p:nvSpPr>
        <p:spPr>
          <a:xfrm>
            <a:off x="0" y="0"/>
            <a:ext cx="6286500" cy="6858000"/>
          </a:xfrm>
        </p:spPr>
        <p:txBody>
          <a:bodyPr>
            <a:normAutofit/>
          </a:bodyPr>
          <a:lstStyle/>
          <a:p>
            <a:r>
              <a:rPr lang="vi-VN" sz="2400" b="1" dirty="0"/>
              <a:t>Півде́нна </a:t>
            </a:r>
            <a:r>
              <a:rPr lang="vi-VN" sz="2400" b="1" dirty="0" smtClean="0"/>
              <a:t>Аме́рика</a:t>
            </a:r>
            <a:r>
              <a:rPr lang="uk-UA" sz="2400" b="1" dirty="0" smtClean="0"/>
              <a:t> -</a:t>
            </a:r>
            <a:r>
              <a:rPr lang="vi-VN" sz="2400" dirty="0" smtClean="0"/>
              <a:t>південний</a:t>
            </a:r>
            <a:r>
              <a:rPr lang="vi-VN" sz="2400" dirty="0"/>
              <a:t> </a:t>
            </a:r>
            <a:r>
              <a:rPr lang="vi-VN" sz="2400" dirty="0">
                <a:hlinkClick r:id="rId3" tooltip="Континент"/>
              </a:rPr>
              <a:t>континент</a:t>
            </a:r>
            <a:r>
              <a:rPr lang="vi-VN" sz="2400" dirty="0"/>
              <a:t> в </a:t>
            </a:r>
            <a:r>
              <a:rPr lang="vi-VN" sz="2400" dirty="0">
                <a:hlinkClick r:id="rId4" tooltip="Америка"/>
              </a:rPr>
              <a:t>Америці</a:t>
            </a:r>
            <a:r>
              <a:rPr lang="vi-VN" sz="2400" dirty="0"/>
              <a:t>, розташований в </a:t>
            </a:r>
            <a:r>
              <a:rPr lang="vi-VN" sz="2400" dirty="0">
                <a:hlinkClick r:id="rId5" tooltip="Західна півкуля"/>
              </a:rPr>
              <a:t>Західній</a:t>
            </a:r>
            <a:r>
              <a:rPr lang="vi-VN" sz="2400" dirty="0"/>
              <a:t> і </a:t>
            </a:r>
            <a:r>
              <a:rPr lang="vi-VN" sz="2400" dirty="0">
                <a:hlinkClick r:id="rId6" tooltip="Південна півкуля"/>
              </a:rPr>
              <a:t>Південній</a:t>
            </a:r>
            <a:r>
              <a:rPr lang="vi-VN" sz="2400" dirty="0"/>
              <a:t> (частково і в </a:t>
            </a:r>
            <a:r>
              <a:rPr lang="vi-VN" sz="2400" dirty="0">
                <a:hlinkClick r:id="rId7" tooltip="Північна півкуля"/>
              </a:rPr>
              <a:t>Північній півкулі</a:t>
            </a:r>
            <a:r>
              <a:rPr lang="vi-VN" sz="2400" dirty="0"/>
              <a:t>) півкулях планети </a:t>
            </a:r>
            <a:r>
              <a:rPr lang="vi-VN" sz="2400" dirty="0">
                <a:hlinkClick r:id="rId8" tooltip="Земля"/>
              </a:rPr>
              <a:t>Земля</a:t>
            </a:r>
            <a:r>
              <a:rPr lang="vi-VN" sz="2400" dirty="0"/>
              <a:t>. Омивається на заході водами </a:t>
            </a:r>
            <a:r>
              <a:rPr lang="vi-VN" sz="2400" dirty="0">
                <a:hlinkClick r:id="rId9" tooltip="Тихий океан"/>
              </a:rPr>
              <a:t>Тихого океану</a:t>
            </a:r>
            <a:r>
              <a:rPr lang="vi-VN" sz="2400" dirty="0"/>
              <a:t>, на сході — </a:t>
            </a:r>
            <a:r>
              <a:rPr lang="vi-VN" sz="2400" dirty="0">
                <a:hlinkClick r:id="rId10" tooltip="Атлантичний океан"/>
              </a:rPr>
              <a:t>Атлантичного</a:t>
            </a:r>
            <a:r>
              <a:rPr lang="vi-VN" sz="2400" dirty="0"/>
              <a:t>З півночі межує </a:t>
            </a:r>
            <a:r>
              <a:rPr lang="vi-VN" sz="2400" dirty="0">
                <a:hlinkClick r:id="rId11" tooltip="Панамський перешийок"/>
              </a:rPr>
              <a:t>Панамським перешийком</a:t>
            </a:r>
            <a:r>
              <a:rPr lang="vi-VN" sz="2400" dirty="0"/>
              <a:t> з </a:t>
            </a:r>
            <a:r>
              <a:rPr lang="vi-VN" sz="2400" dirty="0">
                <a:hlinkClick r:id="rId12" tooltip="Північна Америка"/>
              </a:rPr>
              <a:t>Північною Америкою</a:t>
            </a:r>
            <a:r>
              <a:rPr lang="vi-VN" sz="2400" dirty="0"/>
              <a:t>.</a:t>
            </a:r>
          </a:p>
          <a:p>
            <a:r>
              <a:rPr lang="vi-VN" sz="2400" dirty="0"/>
              <a:t>До складу Південної Америки також входять різні </a:t>
            </a:r>
            <a:r>
              <a:rPr lang="vi-VN" sz="2400" dirty="0">
                <a:hlinkClick r:id="rId13" tooltip="Острів"/>
              </a:rPr>
              <a:t>острови</a:t>
            </a:r>
            <a:r>
              <a:rPr lang="vi-VN" sz="2400" dirty="0"/>
              <a:t>, більшість з яких належить країнам </a:t>
            </a:r>
            <a:r>
              <a:rPr lang="vi-VN" sz="2400" dirty="0">
                <a:hlinkClick r:id="rId3" tooltip="Континент"/>
              </a:rPr>
              <a:t>континенту</a:t>
            </a:r>
            <a:r>
              <a:rPr lang="vi-VN" sz="2400" dirty="0"/>
              <a:t>. </a:t>
            </a:r>
            <a:r>
              <a:rPr lang="vi-VN" sz="2400" dirty="0">
                <a:hlinkClick r:id="rId14" tooltip="Великі Антильські острови"/>
              </a:rPr>
              <a:t>Великі</a:t>
            </a:r>
            <a:r>
              <a:rPr lang="vi-VN" sz="2400" dirty="0"/>
              <a:t> й </a:t>
            </a:r>
            <a:r>
              <a:rPr lang="vi-VN" sz="2400" dirty="0">
                <a:hlinkClick r:id="rId15" tooltip="Малі Антильські острови"/>
              </a:rPr>
              <a:t>Малі Антильські острови</a:t>
            </a:r>
            <a:r>
              <a:rPr lang="vi-VN" sz="2400" dirty="0"/>
              <a:t> </a:t>
            </a:r>
            <a:r>
              <a:rPr lang="vi-VN" sz="2400" dirty="0">
                <a:hlinkClick r:id="rId16" tooltip="Карибське море"/>
              </a:rPr>
              <a:t>Карибського моря</a:t>
            </a:r>
            <a:r>
              <a:rPr lang="vi-VN" sz="2400" dirty="0"/>
              <a:t> відносяться до Північної Америки.</a:t>
            </a:r>
          </a:p>
          <a:p>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484438" y="0"/>
            <a:ext cx="8229600" cy="558800"/>
          </a:xfrm>
        </p:spPr>
        <p:txBody>
          <a:bodyPr>
            <a:normAutofit/>
          </a:bodyPr>
          <a:lstStyle/>
          <a:p>
            <a:pPr eaLnBrk="1" hangingPunct="1">
              <a:defRPr/>
            </a:pPr>
            <a:r>
              <a:rPr lang="uk-UA" sz="3200" smtClean="0">
                <a:latin typeface="Times New Roman" pitchFamily="18" charset="0"/>
              </a:rPr>
              <a:t>Населення і політична карта</a:t>
            </a:r>
            <a:endParaRPr lang="ru-RU" sz="3200" smtClean="0">
              <a:latin typeface="Times New Roman" pitchFamily="18" charset="0"/>
            </a:endParaRPr>
          </a:p>
        </p:txBody>
      </p:sp>
      <p:sp>
        <p:nvSpPr>
          <p:cNvPr id="16387" name="Rectangle 3"/>
          <p:cNvSpPr>
            <a:spLocks noGrp="1" noChangeArrowheads="1"/>
          </p:cNvSpPr>
          <p:nvPr>
            <p:ph idx="1"/>
          </p:nvPr>
        </p:nvSpPr>
        <p:spPr>
          <a:xfrm>
            <a:off x="0" y="908050"/>
            <a:ext cx="9144000" cy="5949950"/>
          </a:xfrm>
        </p:spPr>
        <p:txBody>
          <a:bodyPr/>
          <a:lstStyle/>
          <a:p>
            <a:pPr eaLnBrk="1" hangingPunct="1">
              <a:buFont typeface="Wingdings" pitchFamily="2" charset="2"/>
              <a:buNone/>
            </a:pPr>
            <a:r>
              <a:rPr lang="uk-UA" sz="1800" smtClean="0">
                <a:effectLst/>
                <a:latin typeface="Times New Roman" pitchFamily="18" charset="0"/>
              </a:rPr>
              <a:t>       </a:t>
            </a:r>
          </a:p>
          <a:p>
            <a:pPr eaLnBrk="1" hangingPunct="1">
              <a:buFont typeface="Wingdings" pitchFamily="2" charset="2"/>
              <a:buNone/>
            </a:pPr>
            <a:endParaRPr lang="uk-UA" sz="1800" smtClean="0">
              <a:effectLst/>
              <a:latin typeface="Times New Roman" pitchFamily="18" charset="0"/>
            </a:endParaRPr>
          </a:p>
          <a:p>
            <a:pPr eaLnBrk="1" hangingPunct="1">
              <a:buFont typeface="Wingdings" pitchFamily="2" charset="2"/>
              <a:buNone/>
            </a:pPr>
            <a:endParaRPr lang="uk-UA" sz="1800" smtClean="0">
              <a:effectLst/>
              <a:latin typeface="Times New Roman" pitchFamily="18" charset="0"/>
            </a:endParaRPr>
          </a:p>
          <a:p>
            <a:pPr eaLnBrk="1" hangingPunct="1">
              <a:buFont typeface="Wingdings" pitchFamily="2" charset="2"/>
              <a:buNone/>
            </a:pPr>
            <a:r>
              <a:rPr lang="uk-UA" sz="1800" smtClean="0">
                <a:effectLst/>
                <a:latin typeface="Times New Roman" pitchFamily="18" charset="0"/>
              </a:rPr>
              <a:t>     Населення материка складає 5% населення </a:t>
            </a:r>
          </a:p>
          <a:p>
            <a:pPr eaLnBrk="1" hangingPunct="1">
              <a:buFont typeface="Wingdings" pitchFamily="2" charset="2"/>
              <a:buNone/>
            </a:pPr>
            <a:r>
              <a:rPr lang="uk-UA" sz="1800" smtClean="0">
                <a:effectLst/>
                <a:latin typeface="Times New Roman" pitchFamily="18" charset="0"/>
              </a:rPr>
              <a:t>світу.        </a:t>
            </a:r>
          </a:p>
          <a:p>
            <a:pPr eaLnBrk="1" hangingPunct="1">
              <a:buFont typeface="Wingdings" pitchFamily="2" charset="2"/>
              <a:buNone/>
            </a:pPr>
            <a:r>
              <a:rPr lang="uk-UA" sz="1800" smtClean="0">
                <a:effectLst/>
                <a:latin typeface="Times New Roman" pitchFamily="18" charset="0"/>
              </a:rPr>
              <a:t>     Середня густота населення – 31 ос.</a:t>
            </a:r>
            <a:r>
              <a:rPr lang="uk-UA" sz="1800" b="1" smtClean="0">
                <a:effectLst/>
                <a:latin typeface="Times New Roman" pitchFamily="18" charset="0"/>
              </a:rPr>
              <a:t>/</a:t>
            </a:r>
            <a:r>
              <a:rPr lang="uk-UA" sz="1800" smtClean="0">
                <a:effectLst/>
                <a:latin typeface="Times New Roman" pitchFamily="18" charset="0"/>
              </a:rPr>
              <a:t>км</a:t>
            </a:r>
            <a:r>
              <a:rPr lang="uk-UA" sz="1800" baseline="30000" smtClean="0">
                <a:effectLst/>
                <a:latin typeface="Times New Roman" pitchFamily="18" charset="0"/>
              </a:rPr>
              <a:t>2</a:t>
            </a:r>
            <a:r>
              <a:rPr lang="uk-UA" sz="1800" smtClean="0">
                <a:effectLst/>
                <a:latin typeface="Times New Roman" pitchFamily="18" charset="0"/>
              </a:rPr>
              <a:t>.</a:t>
            </a:r>
            <a:endParaRPr lang="uk-UA" sz="1800" smtClean="0">
              <a:effectLst/>
            </a:endParaRPr>
          </a:p>
          <a:p>
            <a:pPr eaLnBrk="1" hangingPunct="1">
              <a:buFont typeface="Wingdings" pitchFamily="2" charset="2"/>
              <a:buNone/>
            </a:pPr>
            <a:r>
              <a:rPr lang="uk-UA" sz="1800" smtClean="0">
                <a:effectLst/>
                <a:latin typeface="Times New Roman" pitchFamily="18" charset="0"/>
              </a:rPr>
              <a:t>     Найбільша густота населення : о. Барбадос -</a:t>
            </a:r>
          </a:p>
          <a:p>
            <a:pPr eaLnBrk="1" hangingPunct="1">
              <a:buFont typeface="Wingdings" pitchFamily="2" charset="2"/>
              <a:buNone/>
            </a:pPr>
            <a:r>
              <a:rPr lang="uk-UA" sz="1800" smtClean="0">
                <a:effectLst/>
                <a:latin typeface="Times New Roman" pitchFamily="18" charset="0"/>
              </a:rPr>
              <a:t>600 ос</a:t>
            </a:r>
            <a:r>
              <a:rPr lang="uk-UA" sz="1800" b="1" smtClean="0">
                <a:effectLst/>
                <a:latin typeface="Times New Roman" pitchFamily="18" charset="0"/>
              </a:rPr>
              <a:t>/</a:t>
            </a:r>
            <a:r>
              <a:rPr lang="uk-UA" sz="1800" smtClean="0">
                <a:effectLst/>
                <a:latin typeface="Times New Roman" pitchFamily="18" charset="0"/>
              </a:rPr>
              <a:t>км</a:t>
            </a:r>
            <a:r>
              <a:rPr lang="uk-UA" sz="1800" baseline="30000" smtClean="0">
                <a:effectLst/>
                <a:latin typeface="Times New Roman" pitchFamily="18" charset="0"/>
              </a:rPr>
              <a:t>2</a:t>
            </a:r>
            <a:r>
              <a:rPr lang="uk-UA" sz="1800" smtClean="0">
                <a:effectLst/>
                <a:latin typeface="Times New Roman" pitchFamily="18" charset="0"/>
              </a:rPr>
              <a:t>.</a:t>
            </a:r>
            <a:endParaRPr lang="uk-UA" sz="1800" smtClean="0">
              <a:effectLst/>
            </a:endParaRPr>
          </a:p>
          <a:p>
            <a:pPr eaLnBrk="1" hangingPunct="1">
              <a:buFont typeface="Wingdings" pitchFamily="2" charset="2"/>
              <a:buNone/>
            </a:pPr>
            <a:r>
              <a:rPr lang="uk-UA" sz="1800" smtClean="0">
                <a:effectLst/>
                <a:latin typeface="Times New Roman" pitchFamily="18" charset="0"/>
              </a:rPr>
              <a:t>    Усього країн із залежними – 38.</a:t>
            </a:r>
          </a:p>
          <a:p>
            <a:pPr eaLnBrk="1" hangingPunct="1">
              <a:buFont typeface="Wingdings" pitchFamily="2" charset="2"/>
              <a:buNone/>
            </a:pPr>
            <a:r>
              <a:rPr lang="uk-UA" sz="1800" smtClean="0">
                <a:effectLst/>
                <a:latin typeface="Times New Roman" pitchFamily="18" charset="0"/>
              </a:rPr>
              <a:t>    Найбільша країна: Канада (</a:t>
            </a:r>
            <a:r>
              <a:rPr lang="uk-UA" sz="1800" smtClean="0">
                <a:effectLst/>
                <a:latin typeface="Times New Roman" pitchFamily="18" charset="0"/>
                <a:cs typeface="Times New Roman" pitchFamily="18" charset="0"/>
              </a:rPr>
              <a:t>≈ </a:t>
            </a:r>
            <a:r>
              <a:rPr lang="uk-UA" sz="1800" smtClean="0">
                <a:effectLst/>
                <a:latin typeface="Times New Roman" pitchFamily="18" charset="0"/>
              </a:rPr>
              <a:t>9,97 млн. км</a:t>
            </a:r>
            <a:r>
              <a:rPr lang="uk-UA" sz="1800" baseline="30000" smtClean="0">
                <a:effectLst/>
                <a:latin typeface="Times New Roman" pitchFamily="18" charset="0"/>
              </a:rPr>
              <a:t>2</a:t>
            </a:r>
            <a:r>
              <a:rPr lang="uk-UA" sz="1800" smtClean="0">
                <a:effectLst/>
                <a:latin typeface="Times New Roman" pitchFamily="18" charset="0"/>
              </a:rPr>
              <a:t>).</a:t>
            </a:r>
            <a:endParaRPr lang="uk-UA" sz="1800" smtClean="0">
              <a:effectLst/>
            </a:endParaRPr>
          </a:p>
          <a:p>
            <a:pPr eaLnBrk="1" hangingPunct="1">
              <a:buFont typeface="Wingdings" pitchFamily="2" charset="2"/>
              <a:buNone/>
            </a:pPr>
            <a:r>
              <a:rPr lang="uk-UA" sz="1800" smtClean="0">
                <a:effectLst/>
              </a:rPr>
              <a:t>   </a:t>
            </a:r>
            <a:r>
              <a:rPr lang="uk-UA" sz="1800" smtClean="0">
                <a:effectLst/>
                <a:latin typeface="Times New Roman" pitchFamily="18" charset="0"/>
              </a:rPr>
              <a:t>Найбільше місто: Мехіко (</a:t>
            </a:r>
            <a:r>
              <a:rPr lang="uk-UA" sz="1800" smtClean="0">
                <a:effectLst/>
                <a:latin typeface="Times New Roman" pitchFamily="18" charset="0"/>
                <a:cs typeface="Times New Roman" pitchFamily="18" charset="0"/>
              </a:rPr>
              <a:t>≈ 20 млн. осіб).</a:t>
            </a:r>
          </a:p>
        </p:txBody>
      </p:sp>
      <p:pic>
        <p:nvPicPr>
          <p:cNvPr id="84996" name="Picture 4" descr="r_37"/>
          <p:cNvPicPr>
            <a:picLocks noChangeAspect="1" noChangeArrowheads="1"/>
          </p:cNvPicPr>
          <p:nvPr/>
        </p:nvPicPr>
        <p:blipFill>
          <a:blip r:embed="rId2"/>
          <a:srcRect/>
          <a:stretch>
            <a:fillRect/>
          </a:stretch>
        </p:blipFill>
        <p:spPr bwMode="auto">
          <a:xfrm>
            <a:off x="4716463" y="1268413"/>
            <a:ext cx="4259262" cy="5400675"/>
          </a:xfrm>
          <a:prstGeom prst="rect">
            <a:avLst/>
          </a:prstGeom>
          <a:noFill/>
          <a:ln w="9525">
            <a:noFill/>
            <a:miter lim="800000"/>
            <a:headEnd/>
            <a:tailEnd/>
          </a:ln>
        </p:spPr>
      </p:pic>
      <p:pic>
        <p:nvPicPr>
          <p:cNvPr id="84997" name="Picture 5" descr="32"/>
          <p:cNvPicPr>
            <a:picLocks noChangeAspect="1" noChangeArrowheads="1"/>
          </p:cNvPicPr>
          <p:nvPr/>
        </p:nvPicPr>
        <p:blipFill>
          <a:blip r:embed="rId3"/>
          <a:srcRect/>
          <a:stretch>
            <a:fillRect/>
          </a:stretch>
        </p:blipFill>
        <p:spPr bwMode="auto">
          <a:xfrm>
            <a:off x="179388" y="4724400"/>
            <a:ext cx="2520950" cy="1679575"/>
          </a:xfrm>
          <a:prstGeom prst="rect">
            <a:avLst/>
          </a:prstGeom>
          <a:noFill/>
          <a:ln w="9525">
            <a:noFill/>
            <a:miter lim="800000"/>
            <a:headEnd/>
            <a:tailEnd/>
          </a:ln>
        </p:spPr>
      </p:pic>
      <p:pic>
        <p:nvPicPr>
          <p:cNvPr id="84998" name="Picture 6"/>
          <p:cNvPicPr>
            <a:picLocks noChangeAspect="1" noChangeArrowheads="1"/>
          </p:cNvPicPr>
          <p:nvPr/>
        </p:nvPicPr>
        <p:blipFill>
          <a:blip r:embed="rId4"/>
          <a:srcRect/>
          <a:stretch>
            <a:fillRect/>
          </a:stretch>
        </p:blipFill>
        <p:spPr bwMode="auto">
          <a:xfrm>
            <a:off x="2916238" y="4625975"/>
            <a:ext cx="1836737" cy="2232025"/>
          </a:xfrm>
          <a:prstGeom prst="rect">
            <a:avLst/>
          </a:prstGeom>
          <a:noFill/>
          <a:ln w="9525">
            <a:noFill/>
            <a:miter lim="800000"/>
            <a:headEnd/>
            <a:tailEnd/>
          </a:ln>
        </p:spPr>
      </p:pic>
      <p:pic>
        <p:nvPicPr>
          <p:cNvPr id="84999" name="Picture 7"/>
          <p:cNvPicPr>
            <a:picLocks noChangeAspect="1" noChangeArrowheads="1"/>
          </p:cNvPicPr>
          <p:nvPr/>
        </p:nvPicPr>
        <p:blipFill>
          <a:blip r:embed="rId5"/>
          <a:srcRect/>
          <a:stretch>
            <a:fillRect/>
          </a:stretch>
        </p:blipFill>
        <p:spPr bwMode="auto">
          <a:xfrm>
            <a:off x="0" y="0"/>
            <a:ext cx="2265362" cy="16986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wipe(down)">
                                      <p:cBhvr>
                                        <p:cTn id="7" dur="2000"/>
                                        <p:tgtEl>
                                          <p:spTgt spid="8499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84997"/>
                                        </p:tgtEl>
                                        <p:attrNameLst>
                                          <p:attrName>style.visibility</p:attrName>
                                        </p:attrNameLst>
                                      </p:cBhvr>
                                      <p:to>
                                        <p:strVal val="visible"/>
                                      </p:to>
                                    </p:set>
                                    <p:anim calcmode="lin" valueType="num">
                                      <p:cBhvr>
                                        <p:cTn id="12" dur="2000" fill="hold"/>
                                        <p:tgtEl>
                                          <p:spTgt spid="84997"/>
                                        </p:tgtEl>
                                        <p:attrNameLst>
                                          <p:attrName>ppt_x</p:attrName>
                                        </p:attrNameLst>
                                      </p:cBhvr>
                                      <p:tavLst>
                                        <p:tav tm="0">
                                          <p:val>
                                            <p:strVal val="#ppt_x-.2"/>
                                          </p:val>
                                        </p:tav>
                                        <p:tav tm="100000">
                                          <p:val>
                                            <p:strVal val="#ppt_x"/>
                                          </p:val>
                                        </p:tav>
                                      </p:tavLst>
                                    </p:anim>
                                    <p:anim calcmode="lin" valueType="num">
                                      <p:cBhvr>
                                        <p:cTn id="13" dur="2000" fill="hold"/>
                                        <p:tgtEl>
                                          <p:spTgt spid="84997"/>
                                        </p:tgtEl>
                                        <p:attrNameLst>
                                          <p:attrName>ppt_y</p:attrName>
                                        </p:attrNameLst>
                                      </p:cBhvr>
                                      <p:tavLst>
                                        <p:tav tm="0">
                                          <p:val>
                                            <p:strVal val="#ppt_y"/>
                                          </p:val>
                                        </p:tav>
                                        <p:tav tm="100000">
                                          <p:val>
                                            <p:strVal val="#ppt_y"/>
                                          </p:val>
                                        </p:tav>
                                      </p:tavLst>
                                    </p:anim>
                                    <p:animEffect transition="in" filter="wipe(right)" prLst="gradientSize: 0.1">
                                      <p:cBhvr>
                                        <p:cTn id="14" dur="2000"/>
                                        <p:tgtEl>
                                          <p:spTgt spid="84997"/>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84998"/>
                                        </p:tgtEl>
                                        <p:attrNameLst>
                                          <p:attrName>style.visibility</p:attrName>
                                        </p:attrNameLst>
                                      </p:cBhvr>
                                      <p:to>
                                        <p:strVal val="visible"/>
                                      </p:to>
                                    </p:set>
                                    <p:animScale>
                                      <p:cBhvr>
                                        <p:cTn id="19" dur="2000" decel="50000" fill="hold">
                                          <p:stCondLst>
                                            <p:cond delay="0"/>
                                          </p:stCondLst>
                                        </p:cTn>
                                        <p:tgtEl>
                                          <p:spTgt spid="849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000" decel="50000" fill="hold">
                                          <p:stCondLst>
                                            <p:cond delay="0"/>
                                          </p:stCondLst>
                                        </p:cTn>
                                        <p:tgtEl>
                                          <p:spTgt spid="84998"/>
                                        </p:tgtEl>
                                        <p:attrNameLst>
                                          <p:attrName>ppt_x</p:attrName>
                                          <p:attrName>ppt_y</p:attrName>
                                        </p:attrNameLst>
                                      </p:cBhvr>
                                    </p:animMotion>
                                    <p:animEffect transition="in" filter="fade">
                                      <p:cBhvr>
                                        <p:cTn id="21" dur="2000"/>
                                        <p:tgtEl>
                                          <p:spTgt spid="84998"/>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84999"/>
                                        </p:tgtEl>
                                        <p:attrNameLst>
                                          <p:attrName>style.visibility</p:attrName>
                                        </p:attrNameLst>
                                      </p:cBhvr>
                                      <p:to>
                                        <p:strVal val="visible"/>
                                      </p:to>
                                    </p:set>
                                    <p:anim calcmode="lin" valueType="num">
                                      <p:cBhvr>
                                        <p:cTn id="26" dur="2000" fill="hold"/>
                                        <p:tgtEl>
                                          <p:spTgt spid="84999"/>
                                        </p:tgtEl>
                                        <p:attrNameLst>
                                          <p:attrName>ppt_w</p:attrName>
                                        </p:attrNameLst>
                                      </p:cBhvr>
                                      <p:tavLst>
                                        <p:tav tm="0">
                                          <p:val>
                                            <p:fltVal val="0"/>
                                          </p:val>
                                        </p:tav>
                                        <p:tav tm="100000">
                                          <p:val>
                                            <p:strVal val="#ppt_w"/>
                                          </p:val>
                                        </p:tav>
                                      </p:tavLst>
                                    </p:anim>
                                    <p:anim calcmode="lin" valueType="num">
                                      <p:cBhvr>
                                        <p:cTn id="27" dur="2000" fill="hold"/>
                                        <p:tgtEl>
                                          <p:spTgt spid="84999"/>
                                        </p:tgtEl>
                                        <p:attrNameLst>
                                          <p:attrName>ppt_h</p:attrName>
                                        </p:attrNameLst>
                                      </p:cBhvr>
                                      <p:tavLst>
                                        <p:tav tm="0">
                                          <p:val>
                                            <p:fltVal val="0"/>
                                          </p:val>
                                        </p:tav>
                                        <p:tav tm="100000">
                                          <p:val>
                                            <p:strVal val="#ppt_h"/>
                                          </p:val>
                                        </p:tav>
                                      </p:tavLst>
                                    </p:anim>
                                    <p:anim calcmode="lin" valueType="num">
                                      <p:cBhvr>
                                        <p:cTn id="28" dur="2000" fill="hold"/>
                                        <p:tgtEl>
                                          <p:spTgt spid="84999"/>
                                        </p:tgtEl>
                                        <p:attrNameLst>
                                          <p:attrName>ppt_x</p:attrName>
                                        </p:attrNameLst>
                                      </p:cBhvr>
                                      <p:tavLst>
                                        <p:tav tm="0" fmla="#ppt_x+(cos(-2*pi*(1-$))*-#ppt_x-sin(-2*pi*(1-$))*(1-#ppt_y))*(1-$)">
                                          <p:val>
                                            <p:fltVal val="0"/>
                                          </p:val>
                                        </p:tav>
                                        <p:tav tm="100000">
                                          <p:val>
                                            <p:fltVal val="1"/>
                                          </p:val>
                                        </p:tav>
                                      </p:tavLst>
                                    </p:anim>
                                    <p:anim calcmode="lin" valueType="num">
                                      <p:cBhvr>
                                        <p:cTn id="29" dur="2000" fill="hold"/>
                                        <p:tgtEl>
                                          <p:spTgt spid="849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r>
              <a:rPr lang="uk-UA" b="1" i="1" dirty="0" smtClean="0"/>
              <a:t>Основні корисні </a:t>
            </a:r>
            <a:r>
              <a:rPr lang="uk-UA" b="1" i="1" dirty="0" smtClean="0"/>
              <a:t>копалини</a:t>
            </a:r>
            <a:endParaRPr lang="uk-UA" b="1" i="1" dirty="0" smtClean="0"/>
          </a:p>
          <a:p>
            <a:endParaRPr lang="uk-UA" dirty="0" smtClean="0"/>
          </a:p>
          <a:p>
            <a:endParaRPr lang="uk-UA" dirty="0" smtClean="0"/>
          </a:p>
          <a:p>
            <a:r>
              <a:rPr lang="uk-UA" dirty="0" smtClean="0"/>
              <a:t>Основні </a:t>
            </a:r>
            <a:r>
              <a:rPr lang="uk-UA" dirty="0" smtClean="0"/>
              <a:t>корисні копалини: великі запаси природних ресурсів і широкий внутрішній ринок дозволяють </a:t>
            </a:r>
            <a:r>
              <a:rPr lang="uk-UA" dirty="0" smtClean="0">
                <a:hlinkClick r:id="rId2" tooltip="США"/>
              </a:rPr>
              <a:t>США</a:t>
            </a:r>
            <a:r>
              <a:rPr lang="uk-UA" dirty="0" smtClean="0"/>
              <a:t> бути могутньою державою, що не залежить від експорту, і найвпливовішою країною континенту. </a:t>
            </a:r>
            <a:r>
              <a:rPr lang="uk-UA" dirty="0" smtClean="0">
                <a:hlinkClick r:id="rId3" tooltip="Канада"/>
              </a:rPr>
              <a:t>Канада</a:t>
            </a:r>
            <a:r>
              <a:rPr lang="uk-UA" dirty="0" smtClean="0"/>
              <a:t> — найбільший у світі </a:t>
            </a:r>
            <a:r>
              <a:rPr lang="uk-UA" dirty="0" err="1" smtClean="0"/>
              <a:t>постачальник</a:t>
            </a:r>
            <a:r>
              <a:rPr lang="uk-UA" dirty="0" err="1" smtClean="0">
                <a:hlinkClick r:id="rId4" tooltip="Нікель"/>
              </a:rPr>
              <a:t>нікелю</a:t>
            </a:r>
            <a:r>
              <a:rPr lang="uk-UA" dirty="0" smtClean="0"/>
              <a:t>, </a:t>
            </a:r>
            <a:r>
              <a:rPr lang="uk-UA" dirty="0" smtClean="0">
                <a:hlinkClick r:id="rId5" tooltip="Цинк"/>
              </a:rPr>
              <a:t>цинку</a:t>
            </a:r>
            <a:r>
              <a:rPr lang="uk-UA" dirty="0" smtClean="0"/>
              <a:t>, </a:t>
            </a:r>
            <a:r>
              <a:rPr lang="uk-UA" dirty="0" smtClean="0">
                <a:hlinkClick r:id="rId6" tooltip="Уран (хімічний елемент)"/>
              </a:rPr>
              <a:t>урану</a:t>
            </a:r>
            <a:r>
              <a:rPr lang="uk-UA" dirty="0" smtClean="0"/>
              <a:t>, </a:t>
            </a:r>
            <a:r>
              <a:rPr lang="uk-UA" dirty="0" smtClean="0">
                <a:hlinkClick r:id="rId7" tooltip="Калій"/>
              </a:rPr>
              <a:t>калію</a:t>
            </a:r>
            <a:r>
              <a:rPr lang="uk-UA" dirty="0" smtClean="0"/>
              <a:t> і лляного насіння; другий у світі постачальник </a:t>
            </a:r>
            <a:r>
              <a:rPr lang="uk-UA" dirty="0" smtClean="0">
                <a:hlinkClick r:id="rId8" tooltip="Азбест"/>
              </a:rPr>
              <a:t>азбесту</a:t>
            </a:r>
            <a:r>
              <a:rPr lang="uk-UA" dirty="0" smtClean="0"/>
              <a:t>, </a:t>
            </a:r>
            <a:r>
              <a:rPr lang="uk-UA" dirty="0" smtClean="0">
                <a:hlinkClick r:id="rId9" tooltip="Срібло"/>
              </a:rPr>
              <a:t>срібла</a:t>
            </a:r>
            <a:r>
              <a:rPr lang="uk-UA" dirty="0" smtClean="0"/>
              <a:t>, </a:t>
            </a:r>
            <a:r>
              <a:rPr lang="uk-UA" dirty="0" smtClean="0">
                <a:hlinkClick r:id="rId10" tooltip="Титан (хімічний елемент)"/>
              </a:rPr>
              <a:t>титану</a:t>
            </a:r>
            <a:r>
              <a:rPr lang="uk-UA" dirty="0" smtClean="0"/>
              <a:t>, </a:t>
            </a:r>
            <a:r>
              <a:rPr lang="uk-UA" dirty="0" smtClean="0">
                <a:hlinkClick r:id="rId11" tooltip="Гіпс"/>
              </a:rPr>
              <a:t>гіпсу</a:t>
            </a:r>
            <a:r>
              <a:rPr lang="uk-UA" dirty="0" smtClean="0"/>
              <a:t>; </a:t>
            </a:r>
            <a:r>
              <a:rPr lang="uk-UA" dirty="0" smtClean="0">
                <a:hlinkClick r:id="rId12" tooltip="Сірка"/>
              </a:rPr>
              <a:t>сірки</a:t>
            </a:r>
            <a:r>
              <a:rPr lang="uk-UA" dirty="0" smtClean="0"/>
              <a:t> і </a:t>
            </a:r>
            <a:r>
              <a:rPr lang="uk-UA" dirty="0" smtClean="0">
                <a:hlinkClick r:id="rId13" tooltip="Молібден"/>
              </a:rPr>
              <a:t>молібдену</a:t>
            </a:r>
            <a:r>
              <a:rPr lang="uk-UA" dirty="0" smtClean="0"/>
              <a:t>; </a:t>
            </a:r>
            <a:r>
              <a:rPr lang="uk-UA" dirty="0" smtClean="0">
                <a:hlinkClick r:id="rId14" tooltip="Мексика"/>
              </a:rPr>
              <a:t>Мексика</a:t>
            </a:r>
            <a:r>
              <a:rPr lang="uk-UA" dirty="0" smtClean="0"/>
              <a:t> — найбільший у світі постачальник </a:t>
            </a:r>
            <a:r>
              <a:rPr lang="uk-UA" dirty="0" smtClean="0">
                <a:hlinkClick r:id="rId9" tooltip="Срібло"/>
              </a:rPr>
              <a:t>срібла</a:t>
            </a:r>
            <a:r>
              <a:rPr lang="uk-UA" dirty="0" smtClean="0"/>
              <a:t> і четверта за видобутком </a:t>
            </a:r>
            <a:r>
              <a:rPr lang="uk-UA" dirty="0" smtClean="0">
                <a:hlinkClick r:id="rId15" tooltip="Нафта"/>
              </a:rPr>
              <a:t>нафти</a:t>
            </a:r>
            <a:r>
              <a:rPr lang="uk-UA" dirty="0" smtClean="0"/>
              <a:t>. У </a:t>
            </a:r>
            <a:r>
              <a:rPr lang="uk-UA" dirty="0" smtClean="0">
                <a:hlinkClick r:id="rId2" tooltip="США"/>
              </a:rPr>
              <a:t>США</a:t>
            </a:r>
            <a:r>
              <a:rPr lang="uk-UA" dirty="0" smtClean="0"/>
              <a:t> найбільше у світі виробництво солі і друге нафти і </a:t>
            </a:r>
            <a:r>
              <a:rPr lang="uk-UA" dirty="0" smtClean="0">
                <a:hlinkClick r:id="rId16" tooltip="Бавовна"/>
              </a:rPr>
              <a:t>бавовни</a:t>
            </a:r>
            <a:r>
              <a:rPr lang="uk-UA" dirty="0" smtClean="0"/>
              <a:t>; майже 30 % світового виробництва </a:t>
            </a:r>
            <a:r>
              <a:rPr lang="uk-UA" dirty="0" smtClean="0">
                <a:hlinkClick r:id="rId17" tooltip="Яловичина"/>
              </a:rPr>
              <a:t>яловичини</a:t>
            </a:r>
            <a:r>
              <a:rPr lang="uk-UA" dirty="0" smtClean="0"/>
              <a:t> і телятини одержують у Північній Америці; населення 395 млн. (</a:t>
            </a:r>
            <a:r>
              <a:rPr lang="uk-UA" dirty="0" smtClean="0">
                <a:hlinkClick r:id="rId18" tooltip="1990"/>
              </a:rPr>
              <a:t>1990</a:t>
            </a:r>
            <a:r>
              <a:rPr lang="uk-UA" dirty="0" smtClean="0"/>
              <a:t>).</a:t>
            </a:r>
          </a:p>
          <a:p>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183880" cy="1051560"/>
          </a:xfrm>
        </p:spPr>
        <p:txBody>
          <a:bodyPr/>
          <a:lstStyle/>
          <a:p>
            <a:r>
              <a:rPr lang="uk-UA" dirty="0" smtClean="0"/>
              <a:t>Економіка</a:t>
            </a:r>
            <a:endParaRPr lang="uk-UA" dirty="0"/>
          </a:p>
        </p:txBody>
      </p:sp>
      <p:sp>
        <p:nvSpPr>
          <p:cNvPr id="3" name="Содержимое 2"/>
          <p:cNvSpPr>
            <a:spLocks noGrp="1"/>
          </p:cNvSpPr>
          <p:nvPr>
            <p:ph idx="1"/>
          </p:nvPr>
        </p:nvSpPr>
        <p:spPr>
          <a:xfrm>
            <a:off x="571472" y="1500174"/>
            <a:ext cx="8183880" cy="4973770"/>
          </a:xfrm>
        </p:spPr>
        <p:txBody>
          <a:bodyPr>
            <a:normAutofit fontScale="47500" lnSpcReduction="20000"/>
          </a:bodyPr>
          <a:lstStyle/>
          <a:p>
            <a:r>
              <a:rPr lang="uk-UA" dirty="0" smtClean="0"/>
              <a:t>Особливості економічного розвитку та загальна характеристика господарства США і Канада належать до </a:t>
            </a:r>
            <a:r>
              <a:rPr lang="uk-UA" dirty="0" err="1" smtClean="0"/>
              <a:t>найвисокорозвинутіших</a:t>
            </a:r>
            <a:r>
              <a:rPr lang="uk-UA" dirty="0" smtClean="0"/>
              <a:t> країн світу і є членами «Великої сімки».</a:t>
            </a:r>
          </a:p>
          <a:p>
            <a:r>
              <a:rPr lang="uk-UA" dirty="0" smtClean="0"/>
              <a:t>США. Це наймогутніша за економічним, політич­ним і військовим потенціалом країна, на яку наприкін­ці 90-х років </a:t>
            </a:r>
            <a:r>
              <a:rPr lang="en-US" dirty="0" smtClean="0"/>
              <a:t>XX </a:t>
            </a:r>
            <a:r>
              <a:rPr lang="uk-UA" dirty="0" smtClean="0"/>
              <a:t>ст. припадало 25 % світового ВНП, 20 % світової промислової продукції, понад 15 % світо­вого продовольства, більше 15 % міжнародної торгівлі. Перебуваючи далеко від театрів військових дій впро­довж </a:t>
            </a:r>
            <a:r>
              <a:rPr lang="en-US" dirty="0" smtClean="0"/>
              <a:t>XX </a:t>
            </a:r>
            <a:r>
              <a:rPr lang="uk-UA" dirty="0" smtClean="0"/>
              <a:t>ст., США майже не відчували на собі безпосе­редніх ударів світових війн, а, навпаки, використовува­ли їх як потужний фактор розширення своїх ринків. За роки Другої світової війни країна подвоїла економічний потенціал, залишивши далеко позаду конкурентів із За­хідної Європи та Японії, ставши абсолютним світовим лідером за багатьма показниками. На США припадає 12,6 % світового експорту, в тому числі 11,5 % промис­лового, 13,5 % експорту машин та транспортного устат­кування, 13 % експорту хімічної продукції.</a:t>
            </a:r>
          </a:p>
          <a:p>
            <a:r>
              <a:rPr lang="uk-UA" dirty="0" smtClean="0"/>
              <a:t>Досить сприятлива в країні економічна кон'юнкту­ра. Істотно знизилася інфляція (до 1,9 %), подешевшав «споживчий кошик». Водночас реальна заробітна плата у 1999 р. зросла на 2,1 %, середня погодинна оплата праці у приватному секторі становила 13,7 дол. Серед­ </a:t>
            </a:r>
            <a:r>
              <a:rPr lang="uk-UA" dirty="0" err="1" smtClean="0"/>
              <a:t>ньорічний</a:t>
            </a:r>
            <a:r>
              <a:rPr lang="uk-UA" dirty="0" smtClean="0"/>
              <a:t> дохід американської сім'ї збільшився з 35,5 тис. дол. у 1996 р. до 36,4 тис. у 1999 р. Скорочується безробіття, яке наприкінці 2000 р. становило 4,9 % (найнижчий рівень за останню чверть </a:t>
            </a:r>
            <a:r>
              <a:rPr lang="en-US" dirty="0" smtClean="0"/>
              <a:t>XX </a:t>
            </a:r>
            <a:r>
              <a:rPr lang="uk-UA" dirty="0" smtClean="0"/>
              <a:t>ст.). На ринку праці вперше стала відчутною нестача певних категорій робочої сили.</a:t>
            </a:r>
          </a:p>
          <a:p>
            <a:r>
              <a:rPr lang="uk-UA" dirty="0" smtClean="0"/>
              <a:t>Проте успіхи американської економіки опинилися під загрозою через трагічні події 11 вересня 2001 р. Але, незважаючи на певний спад, урядові США вдалося ста­білізувати економічну ситуацію в країні та відновити стабільність американської валюти.</a:t>
            </a:r>
          </a:p>
          <a:p>
            <a:r>
              <a:rPr lang="uk-UA" dirty="0" smtClean="0"/>
              <a:t/>
            </a:r>
            <a:br>
              <a:rPr lang="uk-UA" dirty="0" smtClean="0"/>
            </a:br>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142852"/>
            <a:ext cx="8183880" cy="6429420"/>
          </a:xfrm>
        </p:spPr>
        <p:txBody>
          <a:bodyPr>
            <a:normAutofit fontScale="32500" lnSpcReduction="20000"/>
          </a:bodyPr>
          <a:lstStyle/>
          <a:p>
            <a:r>
              <a:rPr lang="uk-UA" i="1" dirty="0" smtClean="0"/>
              <a:t>Гірничодобувна промисловість. </a:t>
            </a:r>
            <a:r>
              <a:rPr lang="uk-UA" dirty="0" smtClean="0"/>
              <a:t>Це одна з головних галузей господарства США і Канади, яку утворюють різноманітні виробництва. Тут у значних кількостях є поклади всіх необхідних сучасній індустрії корисних копалин. У Канаді видобувають 26 видів металів (світо­вий лідер за видобутком нікелю, цинку, срібла і 2-ге місце — за видобутком урану й молібдену), 24 види не­металевої сировини, всі основні види мінерального па­лива. США належать провідні позиції у світі за видо­бутком найважливіших корисних копалин: кам'яного вугілля, нафти, природного газу, залізної руди, міді, свинцю, цинку, сірки, фосфоритів тощо.</a:t>
            </a:r>
          </a:p>
          <a:p>
            <a:r>
              <a:rPr lang="uk-UA" i="1" dirty="0" smtClean="0"/>
              <a:t>Енергетичне господарство. </a:t>
            </a:r>
            <a:r>
              <a:rPr lang="uk-UA" dirty="0" smtClean="0"/>
              <a:t>Значною мірою забезпе­чене власними паливними і гідроенергетичними ресур­сами. У США більшість електроенергії виробляють на великих ТЕС, а в Канаді — на ГЕС. </a:t>
            </a:r>
          </a:p>
          <a:p>
            <a:r>
              <a:rPr lang="uk-UA" dirty="0" smtClean="0"/>
              <a:t>Більшість </a:t>
            </a:r>
            <a:r>
              <a:rPr lang="uk-UA" dirty="0" smtClean="0"/>
              <a:t>нафтопереробних підприємств розташо­вана у районах видобування — промислових центрах Техаса й Луїзіани. Чимало їх зосереджено у портах пів­нічного сходу і заходу США (переробляють доставлену океанським транспортом нафту), а також у приозерних містах, до яких </a:t>
            </a:r>
            <a:r>
              <a:rPr lang="uk-UA" dirty="0" err="1" smtClean="0"/>
              <a:t>підведено</a:t>
            </a:r>
            <a:r>
              <a:rPr lang="uk-UA" dirty="0" smtClean="0"/>
              <a:t> нафтопроводи.</a:t>
            </a:r>
          </a:p>
          <a:p>
            <a:r>
              <a:rPr lang="uk-UA" i="1" dirty="0" smtClean="0"/>
              <a:t>Чорна металургія. </a:t>
            </a:r>
            <a:r>
              <a:rPr lang="uk-UA" dirty="0" smtClean="0"/>
              <a:t>Найбільші підприємства розта­шовані у Приозер'ї (Чикаго, </a:t>
            </a:r>
            <a:r>
              <a:rPr lang="uk-UA" dirty="0" err="1" smtClean="0"/>
              <a:t>Клівленд</a:t>
            </a:r>
            <a:r>
              <a:rPr lang="uk-UA" dirty="0" smtClean="0"/>
              <a:t>, </a:t>
            </a:r>
            <a:r>
              <a:rPr lang="uk-UA" dirty="0" err="1" smtClean="0"/>
              <a:t>Піттсбург</a:t>
            </a:r>
            <a:r>
              <a:rPr lang="uk-UA" dirty="0" smtClean="0"/>
              <a:t>, </a:t>
            </a:r>
            <a:r>
              <a:rPr lang="uk-UA" dirty="0" err="1" smtClean="0"/>
              <a:t>Янг-стаун</a:t>
            </a:r>
            <a:r>
              <a:rPr lang="uk-UA" dirty="0" smtClean="0"/>
              <a:t>). Нові металургійні комбінати побудовано у Філа­дельфії, Балтіморі й інших портових центрах Атланти­ки. Вони розраховані переважно на імпортну руду.</a:t>
            </a:r>
          </a:p>
          <a:p>
            <a:r>
              <a:rPr lang="uk-UA" i="1" dirty="0" smtClean="0"/>
              <a:t>Кольорова металургія. </a:t>
            </a:r>
            <a:r>
              <a:rPr lang="uk-UA" dirty="0" smtClean="0"/>
              <a:t>Заводи галузі розміщені або в районах видобування сировини, або в портах, через які її ввозять. Тому багато заводів розташовано на захо­ді й півдні регіону. Виплавка алюмінію орієнтується на гідровузли, побудовані на ріках Теннессі та Колумбія. На узбережжі Мексиканської затоки алюмінієві заводи зведені навколо потужних ТЕС. За масштабами алюмі­нієва промисловість (виплавляють понад б </a:t>
            </a:r>
            <a:r>
              <a:rPr lang="uk-UA" dirty="0" err="1" smtClean="0"/>
              <a:t>млн</a:t>
            </a:r>
            <a:r>
              <a:rPr lang="uk-UA" dirty="0" smtClean="0"/>
              <a:t> т алюмі­нію щорічно) є найбільшою у світі. Безупинно зростає виплавка цинку, міді й нікелю у Канаді.</a:t>
            </a:r>
          </a:p>
          <a:p>
            <a:r>
              <a:rPr lang="uk-UA" i="1" dirty="0" smtClean="0"/>
              <a:t>Хімічна </a:t>
            </a:r>
            <a:r>
              <a:rPr lang="uk-UA" i="1" dirty="0" smtClean="0"/>
              <a:t>промисловість. </a:t>
            </a:r>
            <a:r>
              <a:rPr lang="uk-UA" dirty="0" smtClean="0"/>
              <a:t>Підприємства цієї галузі роз­міщені у багатьох місцях регіону. «Хімічною столицею» СІЛА є м. Х'юстон (Техас). У ньому сконцентровано ви­робництво смол, синтетичного каучуку і пластмас, а сульфатної кислоти, мінеральних добрив і гумових виро­бів — у Монреалі, Торонто і </a:t>
            </a:r>
            <a:r>
              <a:rPr lang="uk-UA" dirty="0" err="1" smtClean="0"/>
              <a:t>Шагара-Фолс</a:t>
            </a:r>
            <a:r>
              <a:rPr lang="uk-UA" dirty="0" smtClean="0"/>
              <a:t>, продукції тон­кої хімії — переважно у північно-східних штатах СІЛА.</a:t>
            </a:r>
          </a:p>
          <a:p>
            <a:r>
              <a:rPr lang="uk-UA" i="1" dirty="0" smtClean="0"/>
              <a:t>Деревообробна й целюлозно-паперова промисло­вість. </a:t>
            </a:r>
            <a:r>
              <a:rPr lang="uk-UA" dirty="0" smtClean="0"/>
              <a:t>Загальні запаси деревини промислових лісів становлять у регіоні понад 20 </a:t>
            </a:r>
            <a:r>
              <a:rPr lang="uk-UA" dirty="0" err="1" smtClean="0"/>
              <a:t>млрд</a:t>
            </a:r>
            <a:r>
              <a:rPr lang="uk-UA" dirty="0" smtClean="0"/>
              <a:t> м</a:t>
            </a:r>
            <a:r>
              <a:rPr lang="uk-UA" b="1" baseline="30000" dirty="0" smtClean="0"/>
              <a:t>3</a:t>
            </a:r>
            <a:r>
              <a:rPr lang="uk-UA" dirty="0" smtClean="0"/>
              <a:t>, а середній річ­ний приріст — 337 </a:t>
            </a:r>
            <a:r>
              <a:rPr lang="uk-UA" dirty="0" err="1" smtClean="0"/>
              <a:t>млн</a:t>
            </a:r>
            <a:r>
              <a:rPr lang="uk-UA" dirty="0" smtClean="0"/>
              <a:t> м</a:t>
            </a:r>
            <a:r>
              <a:rPr lang="uk-UA" b="1" baseline="30000" dirty="0" smtClean="0"/>
              <a:t>3</a:t>
            </a:r>
            <a:r>
              <a:rPr lang="uk-UA" dirty="0" smtClean="0"/>
              <a:t>. Щорічно тут заготовляють 575 </a:t>
            </a:r>
            <a:r>
              <a:rPr lang="uk-UA" dirty="0" err="1" smtClean="0"/>
              <a:t>млн</a:t>
            </a:r>
            <a:r>
              <a:rPr lang="uk-UA" dirty="0" smtClean="0"/>
              <a:t> м</a:t>
            </a:r>
            <a:r>
              <a:rPr lang="uk-UA" b="1" baseline="30000" dirty="0" smtClean="0"/>
              <a:t>3</a:t>
            </a:r>
            <a:r>
              <a:rPr lang="uk-UA" dirty="0" smtClean="0"/>
              <a:t> деревини. За лісозаготівлею, лісопилянням і деревообробкою США посідають 2-ге (після Росії), а Канада — 3-тє місце у світі; за виробництвом газетного паперу Канада потягом багатьох років утримує лідиру­ючі позиції.</a:t>
            </a:r>
          </a:p>
          <a:p>
            <a:r>
              <a:rPr lang="uk-UA" i="1" dirty="0" smtClean="0"/>
              <a:t>Легка промисловість. </a:t>
            </a:r>
            <a:r>
              <a:rPr lang="uk-UA" dirty="0" smtClean="0"/>
              <a:t>Серед галузей легкої промис­ловості найрозвинутіші — текстильна і шкіряно-взут­тєва. Текстильна промисловість протягом двох століть концентрувалася у північноатлантичних штатах, у так званій Новій Англії, із центром у Бостоні. Але останнім часом більшість підприємств зосереджено у південно-атлантичних штатах, де дешевша робоча сила, звідки ближче до районів виробництва бавовни і синтетичного волокна, а також ринків збуту. Шкіряно-взуттєві під­приємства поширені на північному сході США та в Приозер'ї.</a:t>
            </a:r>
          </a:p>
          <a:p>
            <a:r>
              <a:rPr lang="uk-UA" i="1" dirty="0" smtClean="0"/>
              <a:t>Харчова промисловість. </a:t>
            </a:r>
            <a:r>
              <a:rPr lang="uk-UA" dirty="0" smtClean="0"/>
              <a:t>Основу її утворюють м'яс­на, молочна, виробництво алкогольних й безалкоголь­них напоїв, консервна і борошномельна галузі. Розви­нутим є виробництво заморожених харчових продуктів і різноманітних напівфабрикатів. Світових масштабів набуло виробництво цигарок і сигар у США. Підприємс­тва галузі здебільшого сконцентровані в містах.</a:t>
            </a:r>
          </a:p>
          <a:p>
            <a:r>
              <a:rPr lang="uk-UA" dirty="0" smtClean="0"/>
              <a:t>Загалом економічне значення промисловості як го­ловної галузі матеріального виробництва зберігається.</a:t>
            </a:r>
          </a:p>
          <a:p>
            <a:r>
              <a:rPr lang="uk-UA" dirty="0" smtClean="0"/>
              <a:t>Країни регіону утримують провідні позиції серед інших розвинутих країн світу за масштабами виробництва, про­дуктивністю праці й обсягами промислового експорту.</a:t>
            </a:r>
          </a:p>
          <a:p>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502920" y="530352"/>
            <a:ext cx="8183880" cy="4970350"/>
          </a:xfrm>
        </p:spPr>
        <p:txBody>
          <a:bodyPr>
            <a:normAutofit fontScale="32500" lnSpcReduction="20000"/>
          </a:bodyPr>
          <a:lstStyle/>
          <a:p>
            <a:r>
              <a:rPr lang="uk-UA" sz="4300" b="1" i="1" u="sng" dirty="0" smtClean="0"/>
              <a:t>Машинобудування.</a:t>
            </a:r>
            <a:r>
              <a:rPr lang="uk-UA" i="1" dirty="0" smtClean="0"/>
              <a:t> </a:t>
            </a:r>
            <a:r>
              <a:rPr lang="uk-UA" sz="3700" dirty="0" smtClean="0"/>
              <a:t>Це наймогутніша галузь обробної промисловості регіону. </a:t>
            </a:r>
            <a:r>
              <a:rPr lang="uk-UA" sz="3700" dirty="0" err="1" smtClean="0"/>
              <a:t>Наукомісткість</a:t>
            </a:r>
            <a:r>
              <a:rPr lang="uk-UA" sz="3700" dirty="0" smtClean="0"/>
              <a:t> ЇЇ перевищує </a:t>
            </a:r>
            <a:r>
              <a:rPr lang="uk-UA" sz="3700" dirty="0" err="1" smtClean="0"/>
              <a:t>наукомісткість</a:t>
            </a:r>
            <a:r>
              <a:rPr lang="uk-UA" sz="3700" dirty="0" smtClean="0"/>
              <a:t> обробної промисловості у 2,5 </a:t>
            </a:r>
            <a:r>
              <a:rPr lang="uk-UA" sz="3700" dirty="0" err="1" smtClean="0"/>
              <a:t>раза</a:t>
            </a:r>
            <a:r>
              <a:rPr lang="uk-UA" sz="3700" dirty="0" smtClean="0"/>
              <a:t>. Важливою особливістю машинобудівного комплексу є низька капіталомісткість виробництва: виробляючи майже 40 % промислової продукції, він концентрує лише 20 % основного виробничого капіталу. походження.</a:t>
            </a:r>
          </a:p>
          <a:p>
            <a:r>
              <a:rPr lang="uk-UA" sz="3700" dirty="0" smtClean="0"/>
              <a:t>Високої територіальної концентрації досягло авто­мобілебудування. У виробництві автомобілів (14,3 </a:t>
            </a:r>
            <a:r>
              <a:rPr lang="uk-UA" sz="3700" dirty="0" err="1" smtClean="0"/>
              <a:t>млн</a:t>
            </a:r>
            <a:r>
              <a:rPr lang="uk-UA" sz="3700" dirty="0" smtClean="0"/>
              <a:t> штук, з яких 7,3 </a:t>
            </a:r>
            <a:r>
              <a:rPr lang="uk-UA" sz="3700" dirty="0" err="1" smtClean="0"/>
              <a:t>млн</a:t>
            </a:r>
            <a:r>
              <a:rPr lang="uk-UA" sz="3700" dirty="0" smtClean="0"/>
              <a:t> — пасажирські), їх збуті та комер­ційній експлуатації зайнято до 15 </a:t>
            </a:r>
            <a:r>
              <a:rPr lang="uk-UA" sz="3700" dirty="0" err="1" smtClean="0"/>
              <a:t>млн</a:t>
            </a:r>
            <a:r>
              <a:rPr lang="uk-UA" sz="3700" dirty="0" smtClean="0"/>
              <a:t> осіб — кожний шостий працюючий американець прямо або опосеред­ковано пов'язаний з автомобільною промисловістю. Найбільші концерни США «</a:t>
            </a:r>
            <a:r>
              <a:rPr lang="uk-UA" sz="3700" dirty="0" err="1" smtClean="0"/>
              <a:t>Дженерал</a:t>
            </a:r>
            <a:r>
              <a:rPr lang="uk-UA" sz="3700" dirty="0" smtClean="0"/>
              <a:t> </a:t>
            </a:r>
            <a:r>
              <a:rPr lang="uk-UA" sz="3700" dirty="0" err="1" smtClean="0"/>
              <a:t>моторе</a:t>
            </a:r>
            <a:r>
              <a:rPr lang="uk-UA" sz="3700" dirty="0" smtClean="0"/>
              <a:t>», «Форд» і «</a:t>
            </a:r>
            <a:r>
              <a:rPr lang="uk-UA" sz="3700" dirty="0" err="1" smtClean="0"/>
              <a:t>Даймлер-Крайслер</a:t>
            </a:r>
            <a:r>
              <a:rPr lang="uk-UA" sz="3700" dirty="0" smtClean="0"/>
              <a:t>» випускають 97 % легко­вих і 85 % вантажних автомобілів. Автомобільні заво­ди діють у 125 містах, розташованих у 26 штатах. У ме­жах Приозерного мегалополісу розташовані головний «автомобільний штат» Мічиган і «автомобільна столи­ця» США — Детройт. Останнім часом почали працюва­ти автоскладальні підприємства у Лос-Анджелесі, Сан-Франциско, Сан-Дієго.</a:t>
            </a:r>
          </a:p>
          <a:p>
            <a:r>
              <a:rPr lang="uk-UA" sz="3700" dirty="0" smtClean="0"/>
              <a:t>Провідну роль у канадському машинобудуванні ві­діграє виробництво автомобілів, тепловозів, суден і </a:t>
            </a:r>
            <a:r>
              <a:rPr lang="uk-UA" sz="3700" dirty="0" err="1" smtClean="0"/>
              <a:t>сні-гоходів</a:t>
            </a:r>
            <a:r>
              <a:rPr lang="uk-UA" sz="3700" dirty="0" smtClean="0"/>
              <a:t> (щорічно випускають тут майже 400 тис. </a:t>
            </a:r>
            <a:r>
              <a:rPr lang="uk-UA" sz="3700" dirty="0" err="1" smtClean="0"/>
              <a:t>сніго-ходів</a:t>
            </a:r>
            <a:r>
              <a:rPr lang="uk-UA" sz="3700" dirty="0" smtClean="0"/>
              <a:t>). Найважливіший центр канадського автомобіле­будування — м. </a:t>
            </a:r>
            <a:r>
              <a:rPr lang="uk-UA" sz="3700" dirty="0" err="1" smtClean="0"/>
              <a:t>Уінсор</a:t>
            </a:r>
            <a:r>
              <a:rPr lang="uk-UA" sz="3700" dirty="0" smtClean="0"/>
              <a:t>.</a:t>
            </a:r>
          </a:p>
          <a:p>
            <a:r>
              <a:rPr lang="uk-UA" sz="3700" dirty="0" smtClean="0"/>
              <a:t>Швидкими темпами зростає </a:t>
            </a:r>
            <a:r>
              <a:rPr lang="uk-UA" sz="3700" dirty="0" err="1" smtClean="0"/>
              <a:t>авіа-</a:t>
            </a:r>
            <a:r>
              <a:rPr lang="uk-UA" sz="3700" dirty="0" smtClean="0"/>
              <a:t> і ракетобудуван­ня, виробництва яких сформувалися у Приатлантично­му і Тихоокеанському мегалополісах. Найсучасніші лі­таки випускають на заводах Лос-Анджелеса, Сан-Дієго, </a:t>
            </a:r>
            <a:r>
              <a:rPr lang="uk-UA" sz="3700" dirty="0" err="1" smtClean="0"/>
              <a:t>Сіетла</a:t>
            </a:r>
            <a:r>
              <a:rPr lang="uk-UA" sz="3700" dirty="0" smtClean="0"/>
              <a:t> (корпорація «Боїнг»), Балтімора. Ракетобуду­вання зосереджене у південних штатах заходу США, особливо у Каліфорнії (Лос-Анджелес, Сан-Хосе, Сакра­менто, Сан-Дієго) і в Техасі (Новий Орлеан).</a:t>
            </a:r>
          </a:p>
          <a:p>
            <a:r>
              <a:rPr lang="uk-UA" sz="3700" dirty="0" smtClean="0"/>
              <a:t>Більшість підприємств, що випускають заводське устаткування, сільськогосподарські й інші машини, розміщено на півночі США й у канадському Приозер'ї.</a:t>
            </a:r>
          </a:p>
          <a:p>
            <a:r>
              <a:rPr lang="uk-UA" sz="3700" dirty="0" smtClean="0"/>
              <a:t>Основна продукція суднобудівної промисловості — торгові судна, військові кораблі, атомні підводні човни тощо. Найбільші судноверфі на Атлантичному узбе­режжі розташовані у </a:t>
            </a:r>
            <a:r>
              <a:rPr lang="uk-UA" sz="3700" dirty="0" err="1" smtClean="0"/>
              <a:t>Нью-Порт-Ньюсі</a:t>
            </a:r>
            <a:r>
              <a:rPr lang="uk-UA" sz="3700" dirty="0" smtClean="0"/>
              <a:t>, </a:t>
            </a:r>
            <a:r>
              <a:rPr lang="uk-UA" sz="3700" dirty="0" err="1" smtClean="0"/>
              <a:t>Гротоні</a:t>
            </a:r>
            <a:r>
              <a:rPr lang="uk-UA" sz="3700" dirty="0" smtClean="0"/>
              <a:t>, Бостоні, Балтіморі, Філадельфії, на Тихоокеанському узбе­режжі — у Сан-Франциско, </a:t>
            </a:r>
            <a:r>
              <a:rPr lang="uk-UA" sz="3700" dirty="0" err="1" smtClean="0"/>
              <a:t>Сіетлі</a:t>
            </a:r>
            <a:r>
              <a:rPr lang="uk-UA" sz="3700" dirty="0" smtClean="0"/>
              <a:t>, Сан-Дієго і Лос-Ан­джелесі.</a:t>
            </a:r>
          </a:p>
          <a:p>
            <a:r>
              <a:rPr lang="uk-UA" sz="3700" dirty="0" smtClean="0"/>
              <a:t>Важливе місце у промисловості СПІА посідає військо­ве виробництво, у тому числі атомне. У межах </a:t>
            </a:r>
            <a:r>
              <a:rPr lang="uk-UA" sz="3700" dirty="0" err="1" smtClean="0"/>
              <a:t>енергоком-плексів</a:t>
            </a:r>
            <a:r>
              <a:rPr lang="uk-UA" sz="3700" dirty="0" smtClean="0"/>
              <a:t> сформувалися такі атомні центри, як </a:t>
            </a:r>
            <a:r>
              <a:rPr lang="uk-UA" sz="3700" dirty="0" err="1" smtClean="0"/>
              <a:t>Ок-Рідж</a:t>
            </a:r>
            <a:r>
              <a:rPr lang="uk-UA" sz="3700" dirty="0" smtClean="0"/>
              <a:t> у басейні р. Теннессі і </a:t>
            </a:r>
            <a:r>
              <a:rPr lang="uk-UA" sz="3700" dirty="0" err="1" smtClean="0"/>
              <a:t>Ханфорд</a:t>
            </a:r>
            <a:r>
              <a:rPr lang="uk-UA" sz="3700" dirty="0" smtClean="0"/>
              <a:t> у долині р. Колумбія.</a:t>
            </a:r>
          </a:p>
          <a:p>
            <a:endParaRPr lang="uk-U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6470548"/>
          </a:xfrm>
        </p:spPr>
        <p:txBody>
          <a:bodyPr>
            <a:normAutofit fontScale="40000" lnSpcReduction="20000"/>
          </a:bodyPr>
          <a:lstStyle/>
          <a:p>
            <a:r>
              <a:rPr lang="uk-UA" i="1" dirty="0" smtClean="0"/>
              <a:t>Рослинництво. </a:t>
            </a:r>
            <a:r>
              <a:rPr lang="uk-UA" dirty="0" smtClean="0"/>
              <a:t>Посіви зернових культур займають 2/3 площ. Головна продовольча культура — пшениця, але кормових культур (кукурудзи, сорго) збирають значно більше. «Пшеничний» пояс простягається у межах степової природної зони у меридіональному на­прямку від Техасу на півдні до канадських степів. Це один з найпродуктивніших сільськогосподарських районів світу. Збір зерна становить понад 90 </a:t>
            </a:r>
            <a:r>
              <a:rPr lang="uk-UA" dirty="0" err="1" smtClean="0"/>
              <a:t>млн</a:t>
            </a:r>
            <a:r>
              <a:rPr lang="uk-UA" dirty="0" smtClean="0"/>
              <a:t> т. У півден­ній частині поясу вирощують озиму, в північній — яру пшеницю, на півдні регіону в долині Міссісіпі та в Калі­форнії — рис.</a:t>
            </a:r>
          </a:p>
          <a:p>
            <a:r>
              <a:rPr lang="uk-UA" dirty="0" smtClean="0"/>
              <a:t>Кукурудза — «національна» культура США, її збір (256 </a:t>
            </a:r>
            <a:r>
              <a:rPr lang="uk-UA" dirty="0" err="1" smtClean="0"/>
              <a:t>млн</a:t>
            </a:r>
            <a:r>
              <a:rPr lang="uk-UA" dirty="0" smtClean="0"/>
              <a:t> т — 2/5 світового) становить майже половину збору всіх країн світу. Основна частина кукурудзи вико­ристовується на корм худобі. «Кукурудзяний» пояс сконцентрований на центральних рівнинах у межиріччі Огайо і Міссурі (штати Айова, Іллінойс та прилеглі те­риторії). Це найбільший з кукурудзяних районів світу. Серед олійних культур переважають соєві боби, збір яких в останні десятиріччя значно зріс і дорівнює 70 </a:t>
            </a:r>
            <a:r>
              <a:rPr lang="uk-UA" dirty="0" err="1" smtClean="0"/>
              <a:t>млн</a:t>
            </a:r>
            <a:r>
              <a:rPr lang="uk-UA" dirty="0" smtClean="0"/>
              <a:t> т (3/5 світового). їх використовують і в харчу­ванні (соєва олія, інші продукти), і як корм худобі.</a:t>
            </a:r>
          </a:p>
          <a:p>
            <a:r>
              <a:rPr lang="uk-UA" dirty="0" smtClean="0"/>
              <a:t>Регіон має багаті традиції у вирощуванні бавовни­ку, який у </a:t>
            </a:r>
            <a:r>
              <a:rPr lang="en-US" dirty="0" smtClean="0"/>
              <a:t>XIX </a:t>
            </a:r>
            <a:r>
              <a:rPr lang="uk-UA" dirty="0" smtClean="0"/>
              <a:t>ст. був головним експортним товаром. Його вирощують у США на поливних землях Техасу і південних гірських штатів, культивуючи якісні довго­волокнисті сорти. Майже однаковим є виробництво цукрового буряку і цукрової тростини. Цукровий бу­ряк вирощують переважно на поливних землях захід­них штатів, тростину — на узбережжі Мексиканської затоки і на Гавайських </a:t>
            </a:r>
            <a:r>
              <a:rPr lang="uk-UA" dirty="0" err="1" smtClean="0"/>
              <a:t>о-вах</a:t>
            </a:r>
            <a:r>
              <a:rPr lang="uk-UA" dirty="0" smtClean="0"/>
              <a:t> (де вона, як й ананаси, є головною культурою).</a:t>
            </a:r>
          </a:p>
          <a:p>
            <a:r>
              <a:rPr lang="uk-UA" dirty="0" err="1" smtClean="0"/>
              <a:t>Агрокліматичні</a:t>
            </a:r>
            <a:r>
              <a:rPr lang="uk-UA" dirty="0" smtClean="0"/>
              <a:t> умови сприятливі для вирощуван­ня різноманітних фруктів та овочів, врожаї яких — од­ні з найбільших у світі. Головні райони — Каліфорнія й Флорида, які дають майже весь збір цитрусових (апельсинів і лимонів), а також квітів. Великі сади і ви­ноградники є на південному узбережжі Великих озер, у Каліфорнії. США посідають 1-ше місце у світі за збора­ми тютюну, основний район культивування якого — пе­редгір'я Аппалачів у південно-східних штатах (штат Вірджинія з «тютюновою столицею» </a:t>
            </a:r>
            <a:r>
              <a:rPr lang="uk-UA" dirty="0" err="1" smtClean="0"/>
              <a:t>Річмондом</a:t>
            </a:r>
            <a:r>
              <a:rPr lang="uk-UA" dirty="0" smtClean="0"/>
              <a:t>).</a:t>
            </a:r>
          </a:p>
          <a:p>
            <a:r>
              <a:rPr lang="uk-UA" dirty="0" smtClean="0"/>
              <a:t>На крайньому північному сході США (штат </a:t>
            </a:r>
            <a:r>
              <a:rPr lang="uk-UA" dirty="0" err="1" smtClean="0"/>
              <a:t>Мен</a:t>
            </a:r>
            <a:r>
              <a:rPr lang="uk-UA" dirty="0" smtClean="0"/>
              <a:t>) знаходиться найбільший в Америці район вирощування чорниці.</a:t>
            </a:r>
          </a:p>
          <a:p>
            <a:r>
              <a:rPr lang="uk-UA" dirty="0" smtClean="0"/>
              <a:t>США і Канада — є найбільшими експортерами про­довольства, особливо зернових.</a:t>
            </a:r>
          </a:p>
          <a:p>
            <a:r>
              <a:rPr lang="uk-UA" i="1" dirty="0" smtClean="0"/>
              <a:t>Тваринництво. </a:t>
            </a:r>
            <a:r>
              <a:rPr lang="uk-UA" dirty="0" smtClean="0"/>
              <a:t>У загальних обсягах сільськогоспо­дарського виробництва 2/3 становлять продукти тва­ринництва. Це високопродуктивна галузь, забезпечена міцною кормовою базою (комбікорми, сіяні трави, па­совища).</a:t>
            </a:r>
          </a:p>
          <a:p>
            <a:r>
              <a:rPr lang="uk-UA" dirty="0" smtClean="0"/>
              <a:t>Тваринництво США і Канади спеціалізується на роз­веденні великої рогатої худоби молочного і м'ясного напрямів. Поширене розведення свиней, на якому спе­ціалізується «кукурудзяний» пояс. Загальне поголів'я великої рогатої худоби — 113,4 </a:t>
            </a:r>
            <a:r>
              <a:rPr lang="uk-UA" dirty="0" err="1" smtClean="0"/>
              <a:t>млн</a:t>
            </a:r>
            <a:r>
              <a:rPr lang="uk-UA" dirty="0" smtClean="0"/>
              <a:t>, свиней — 70 </a:t>
            </a:r>
            <a:r>
              <a:rPr lang="uk-UA" dirty="0" err="1" smtClean="0"/>
              <a:t>млн</a:t>
            </a:r>
            <a:r>
              <a:rPr lang="uk-UA" dirty="0" smtClean="0"/>
              <a:t>, овець — до 1 млн. Вирощування м'ясних курчат (бройле­рів) є найбільш індустріалізованою галуззю сільського господарства США (до 4 </a:t>
            </a:r>
            <a:r>
              <a:rPr lang="uk-UA" dirty="0" err="1" smtClean="0"/>
              <a:t>млрд</a:t>
            </a:r>
            <a:r>
              <a:rPr lang="uk-UA" dirty="0" smtClean="0"/>
              <a:t> бройлерів на рік). За ба­гатьма ознаками його можна вважати галуззю промисло­вості. Підприємства її сконцентровані у сільській місце­вості на півдні (штати </a:t>
            </a:r>
            <a:r>
              <a:rPr lang="uk-UA" dirty="0" err="1" smtClean="0"/>
              <a:t>Джорджія</a:t>
            </a:r>
            <a:r>
              <a:rPr lang="uk-UA" dirty="0" smtClean="0"/>
              <a:t>, Північна і Південна Кароліна, Арканзас, Алабама тощо).</a:t>
            </a:r>
          </a:p>
          <a:p>
            <a:r>
              <a:rPr lang="uk-UA" i="1" dirty="0" smtClean="0"/>
              <a:t>Рибальство. </a:t>
            </a:r>
            <a:r>
              <a:rPr lang="uk-UA" dirty="0" smtClean="0"/>
              <a:t>Прибережні води багаті на рибу. На за­ході переважає вилов лососевих (чавича, кета, горбуша) і палтусу, на сході — тріски, пікші й оселедця. Загальний вилов становить більше 7 </a:t>
            </a:r>
            <a:r>
              <a:rPr lang="uk-UA" dirty="0" err="1" smtClean="0"/>
              <a:t>млн</a:t>
            </a:r>
            <a:r>
              <a:rPr lang="uk-UA" dirty="0" smtClean="0"/>
              <a:t> т. Рибальство й промисел морського звіра (щорічно до 50 тис. шкурок тюленів, моржів, </a:t>
            </a:r>
            <a:r>
              <a:rPr lang="uk-UA" dirty="0" err="1" smtClean="0"/>
              <a:t>белух</a:t>
            </a:r>
            <a:r>
              <a:rPr lang="uk-UA" dirty="0" smtClean="0"/>
              <a:t>) є основою економіки Гренландії.</a:t>
            </a:r>
          </a:p>
          <a:p>
            <a:r>
              <a:rPr lang="uk-UA" dirty="0" smtClean="0"/>
              <a:t>Сільське господарство регіону характеризується великими масштабами й різноманітністю продукції, не тільки забезпечуючи власні потреби в продовольс­тві та технічних культурах, а й експортуючи їх у вели­ких обсягах.</a:t>
            </a:r>
          </a:p>
          <a:p>
            <a:endParaRPr lang="uk-U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2920" y="530352"/>
            <a:ext cx="8183880" cy="5541854"/>
          </a:xfrm>
        </p:spPr>
        <p:txBody>
          <a:bodyPr>
            <a:normAutofit fontScale="47500" lnSpcReduction="20000"/>
          </a:bodyPr>
          <a:lstStyle/>
          <a:p>
            <a:r>
              <a:rPr lang="uk-UA" b="1" dirty="0" smtClean="0"/>
              <a:t>                         </a:t>
            </a:r>
            <a:r>
              <a:rPr lang="uk-UA" sz="6700" b="1" dirty="0" smtClean="0"/>
              <a:t>Зовнішньоекономічні </a:t>
            </a:r>
            <a:r>
              <a:rPr lang="uk-UA" sz="6700" b="1" dirty="0" smtClean="0"/>
              <a:t>зв'язки</a:t>
            </a:r>
            <a:endParaRPr lang="uk-UA" sz="6700" dirty="0" smtClean="0"/>
          </a:p>
          <a:p>
            <a:r>
              <a:rPr lang="uk-UA" dirty="0" smtClean="0"/>
              <a:t>Країни регіону є впливовими суб'єктами зовнішньо­економічних відносин. Але з економічного погляду в їх­ній діяльності у цій сфері час від часу виникають певні проблеми. США, наприклад, тривалий час не вдається отримати позитивне сальдо торговельного балансу, ос­кільки при збільшенні середньорічних обсягів товарного експорту до 776 </a:t>
            </a:r>
            <a:r>
              <a:rPr lang="uk-UA" dirty="0" err="1" smtClean="0"/>
              <a:t>млрд</a:t>
            </a:r>
            <a:r>
              <a:rPr lang="uk-UA" dirty="0" smtClean="0"/>
              <a:t> дол. імпорт зріс до 1223 </a:t>
            </a:r>
            <a:r>
              <a:rPr lang="uk-UA" dirty="0" err="1" smtClean="0"/>
              <a:t>млрд</a:t>
            </a:r>
            <a:r>
              <a:rPr lang="uk-UA" dirty="0" smtClean="0"/>
              <a:t> дол. У товарному експорті переважають машини й устатку­вання виробничого призначення, автомобілі, кам'яне вугілля, текстильні й паперові вироби, продукція хіміч­ної промисловості, зерно, соя, бавовна, тютюн. США ім­портують чай, каву, газ, нафту й нафтопродукти, ліс, цукор, м'ясо, рибу, руди і метали.</a:t>
            </a:r>
          </a:p>
          <a:p>
            <a:r>
              <a:rPr lang="uk-UA" dirty="0" smtClean="0"/>
              <a:t>Канада також </a:t>
            </a:r>
            <a:r>
              <a:rPr lang="uk-UA" dirty="0" err="1" smtClean="0"/>
              <a:t>високоінтегрована</a:t>
            </a:r>
            <a:r>
              <a:rPr lang="uk-UA" dirty="0" smtClean="0"/>
              <a:t> у світові господар­ські зв'язки. її питома вага у світовому експорті стано­вить майже 4 % (272 млрд. </a:t>
            </a:r>
            <a:r>
              <a:rPr lang="uk-UA" dirty="0" err="1" smtClean="0"/>
              <a:t>дол</a:t>
            </a:r>
            <a:r>
              <a:rPr lang="uk-UA" dirty="0" smtClean="0"/>
              <a:t>). Вивозить вона метали, ліс, папір, рибу й рибні консерви, устаткування, судна тощо. Найбільшим її торговим партнером є США (понад 70 % канадського експорту). Найбільше (майже 20 % американського експорту) надходить до Канади: паль­не, промислові товари, електронне устаткування, про­довольчі товари, різноманітні послуги.</a:t>
            </a:r>
          </a:p>
          <a:p>
            <a:r>
              <a:rPr lang="uk-UA" dirty="0" err="1" smtClean="0"/>
              <a:t>Високоінтенсивною</a:t>
            </a:r>
            <a:r>
              <a:rPr lang="uk-UA" dirty="0" smtClean="0"/>
              <a:t> є зовнішня інвестиційна діяль­ність США і Канади. Протягом останніх п'яти років </a:t>
            </a:r>
            <a:r>
              <a:rPr lang="en-US" dirty="0" smtClean="0"/>
              <a:t>XX </a:t>
            </a:r>
            <a:r>
              <a:rPr lang="uk-UA" dirty="0" smtClean="0"/>
              <a:t>ст. обсяг американських прямих інвестицій за кор­дон щорічно зростав у середньому на 11—12 % . Приблиз­но таким самим було зростання обсягів іноземних інвес­тицій в економіку США. У 1999 р. їх інвестиції за кордо­ном становили 4960,5 </a:t>
            </a:r>
            <a:r>
              <a:rPr lang="uk-UA" dirty="0" err="1" smtClean="0"/>
              <a:t>млрд</a:t>
            </a:r>
            <a:r>
              <a:rPr lang="uk-UA" dirty="0" smtClean="0"/>
              <a:t> дол., а іноземні інвестиції у США — 6033,1 </a:t>
            </a:r>
            <a:r>
              <a:rPr lang="uk-UA" dirty="0" err="1" smtClean="0"/>
              <a:t>млрд</a:t>
            </a:r>
            <a:r>
              <a:rPr lang="uk-UA" dirty="0" smtClean="0"/>
              <a:t> дол. Більше чверті прямих закор­донних інвестицій Канади (39 </a:t>
            </a:r>
            <a:r>
              <a:rPr lang="uk-UA" dirty="0" err="1" smtClean="0"/>
              <a:t>млрд</a:t>
            </a:r>
            <a:r>
              <a:rPr lang="uk-UA" dirty="0" smtClean="0"/>
              <a:t> дол.) розміщені у США. Американський капітал відіграє ключову роль в автомобілебудуванні, нафтохімічній і деяких інших га­лузях канадської економіки.</a:t>
            </a:r>
          </a:p>
          <a:p>
            <a:r>
              <a:rPr lang="uk-UA" dirty="0" smtClean="0"/>
              <a:t>Серед країн регіону США є найактивнішим партне­ром України у її зовнішньоекономічних зв'язках.</a:t>
            </a:r>
          </a:p>
          <a:p>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42852"/>
            <a:ext cx="8229600" cy="4525963"/>
          </a:xfrm>
        </p:spPr>
        <p:txBody>
          <a:bodyPr>
            <a:normAutofit/>
          </a:bodyPr>
          <a:lstStyle/>
          <a:p>
            <a:r>
              <a:rPr lang="vi-VN" sz="2000" dirty="0" smtClean="0"/>
              <a:t>Назву «Америка» стосовно цього континенту вперше застосував </a:t>
            </a:r>
            <a:r>
              <a:rPr lang="vi-VN" sz="2000" dirty="0" smtClean="0">
                <a:hlinkClick r:id="rId2" tooltip="Мартін Вальдземюллер"/>
              </a:rPr>
              <a:t>Мартін Вальдземюллер</a:t>
            </a:r>
            <a:r>
              <a:rPr lang="vi-VN" sz="2000" dirty="0" smtClean="0"/>
              <a:t>, нанісши на свою карту латинський варіант імені </a:t>
            </a:r>
            <a:r>
              <a:rPr lang="vi-VN" sz="2000" dirty="0" smtClean="0">
                <a:hlinkClick r:id="rId3" tooltip="Амеріго Веспуччі"/>
              </a:rPr>
              <a:t>Амеріго Веспуччі</a:t>
            </a:r>
            <a:r>
              <a:rPr lang="vi-VN" sz="2000" dirty="0" smtClean="0"/>
              <a:t>, який, у свою чергу, вперше припустив, що відкриті </a:t>
            </a:r>
            <a:r>
              <a:rPr lang="vi-VN" sz="2000" dirty="0" smtClean="0">
                <a:hlinkClick r:id="rId4" tooltip="Христофор Колумб"/>
              </a:rPr>
              <a:t>Христофором Колумбом</a:t>
            </a:r>
            <a:r>
              <a:rPr lang="vi-VN" sz="2000" dirty="0" smtClean="0"/>
              <a:t> землі не мають відношення до </a:t>
            </a:r>
            <a:r>
              <a:rPr lang="vi-VN" sz="2000" dirty="0" smtClean="0">
                <a:hlinkClick r:id="rId5" tooltip="Індія"/>
              </a:rPr>
              <a:t>Індії</a:t>
            </a:r>
            <a:r>
              <a:rPr lang="vi-VN" sz="2000" dirty="0" smtClean="0"/>
              <a:t>, а є </a:t>
            </a:r>
            <a:r>
              <a:rPr lang="vi-VN" sz="2000" dirty="0" smtClean="0">
                <a:hlinkClick r:id="rId6" tooltip="Новий Світ"/>
              </a:rPr>
              <a:t>Новим Світом</a:t>
            </a:r>
            <a:r>
              <a:rPr lang="vi-VN" sz="2000" dirty="0" smtClean="0"/>
              <a:t>, невідомим до того європейцям.</a:t>
            </a:r>
          </a:p>
          <a:p>
            <a:endParaRPr lang="uk-UA" dirty="0"/>
          </a:p>
        </p:txBody>
      </p:sp>
      <p:pic>
        <p:nvPicPr>
          <p:cNvPr id="4" name="Рисунок 3" descr="376px-MartinWaldseemüller.jpg"/>
          <p:cNvPicPr>
            <a:picLocks noChangeAspect="1"/>
          </p:cNvPicPr>
          <p:nvPr/>
        </p:nvPicPr>
        <p:blipFill>
          <a:blip r:embed="rId7"/>
          <a:stretch>
            <a:fillRect/>
          </a:stretch>
        </p:blipFill>
        <p:spPr>
          <a:xfrm>
            <a:off x="142844" y="2285992"/>
            <a:ext cx="2714644" cy="3929090"/>
          </a:xfrm>
          <a:prstGeom prst="rect">
            <a:avLst/>
          </a:prstGeom>
        </p:spPr>
      </p:pic>
      <p:pic>
        <p:nvPicPr>
          <p:cNvPr id="5" name="Рисунок 4" descr="437px-Amerigo_Vespucci.jpg"/>
          <p:cNvPicPr>
            <a:picLocks noChangeAspect="1"/>
          </p:cNvPicPr>
          <p:nvPr/>
        </p:nvPicPr>
        <p:blipFill>
          <a:blip r:embed="rId8"/>
          <a:stretch>
            <a:fillRect/>
          </a:stretch>
        </p:blipFill>
        <p:spPr>
          <a:xfrm>
            <a:off x="2928926" y="2285992"/>
            <a:ext cx="3214710" cy="4067207"/>
          </a:xfrm>
          <a:prstGeom prst="rect">
            <a:avLst/>
          </a:prstGeom>
        </p:spPr>
      </p:pic>
      <p:pic>
        <p:nvPicPr>
          <p:cNvPr id="6" name="Рисунок 5" descr="498px-Christopher_Columbus.PNG"/>
          <p:cNvPicPr>
            <a:picLocks noChangeAspect="1"/>
          </p:cNvPicPr>
          <p:nvPr/>
        </p:nvPicPr>
        <p:blipFill>
          <a:blip r:embed="rId9"/>
          <a:stretch>
            <a:fillRect/>
          </a:stretch>
        </p:blipFill>
        <p:spPr>
          <a:xfrm>
            <a:off x="6357950" y="2285992"/>
            <a:ext cx="2643206" cy="3857652"/>
          </a:xfrm>
          <a:prstGeom prst="rect">
            <a:avLst/>
          </a:prstGeom>
        </p:spPr>
      </p:pic>
      <p:sp>
        <p:nvSpPr>
          <p:cNvPr id="8" name="TextBox 7"/>
          <p:cNvSpPr txBox="1"/>
          <p:nvPr/>
        </p:nvSpPr>
        <p:spPr>
          <a:xfrm>
            <a:off x="142844" y="2285992"/>
            <a:ext cx="2286016" cy="276999"/>
          </a:xfrm>
          <a:prstGeom prst="rect">
            <a:avLst/>
          </a:prstGeom>
          <a:noFill/>
        </p:spPr>
        <p:txBody>
          <a:bodyPr wrap="square" rtlCol="0">
            <a:spAutoFit/>
          </a:bodyPr>
          <a:lstStyle/>
          <a:p>
            <a:r>
              <a:rPr lang="uk-UA" sz="1200" dirty="0" smtClean="0">
                <a:solidFill>
                  <a:srgbClr val="FF0000"/>
                </a:solidFill>
              </a:rPr>
              <a:t>Мартін </a:t>
            </a:r>
            <a:r>
              <a:rPr lang="uk-UA" sz="1200" dirty="0" err="1" smtClean="0">
                <a:solidFill>
                  <a:srgbClr val="FF0000"/>
                </a:solidFill>
              </a:rPr>
              <a:t>Вальдземюллер</a:t>
            </a:r>
            <a:endParaRPr lang="uk-UA" sz="1200" dirty="0">
              <a:solidFill>
                <a:srgbClr val="FF0000"/>
              </a:solidFill>
            </a:endParaRPr>
          </a:p>
        </p:txBody>
      </p:sp>
      <p:sp>
        <p:nvSpPr>
          <p:cNvPr id="11" name="TextBox 10"/>
          <p:cNvSpPr txBox="1"/>
          <p:nvPr/>
        </p:nvSpPr>
        <p:spPr>
          <a:xfrm>
            <a:off x="2928926" y="2285992"/>
            <a:ext cx="2928958" cy="276999"/>
          </a:xfrm>
          <a:prstGeom prst="rect">
            <a:avLst/>
          </a:prstGeom>
          <a:noFill/>
        </p:spPr>
        <p:txBody>
          <a:bodyPr wrap="square" rtlCol="0">
            <a:spAutoFit/>
          </a:bodyPr>
          <a:lstStyle/>
          <a:p>
            <a:r>
              <a:rPr lang="uk-UA" sz="1200" dirty="0" err="1" smtClean="0">
                <a:solidFill>
                  <a:srgbClr val="FF0000"/>
                </a:solidFill>
              </a:rPr>
              <a:t>Амеріго</a:t>
            </a:r>
            <a:r>
              <a:rPr lang="uk-UA" sz="1200" dirty="0" smtClean="0">
                <a:solidFill>
                  <a:srgbClr val="FF0000"/>
                </a:solidFill>
              </a:rPr>
              <a:t> </a:t>
            </a:r>
            <a:r>
              <a:rPr lang="uk-UA" sz="1200" dirty="0" err="1" smtClean="0">
                <a:solidFill>
                  <a:srgbClr val="FF0000"/>
                </a:solidFill>
              </a:rPr>
              <a:t>Веспуччі</a:t>
            </a:r>
            <a:endParaRPr lang="uk-UA" sz="1200" dirty="0">
              <a:solidFill>
                <a:srgbClr val="FF0000"/>
              </a:solidFill>
            </a:endParaRPr>
          </a:p>
        </p:txBody>
      </p:sp>
      <p:sp>
        <p:nvSpPr>
          <p:cNvPr id="12" name="TextBox 11"/>
          <p:cNvSpPr txBox="1"/>
          <p:nvPr/>
        </p:nvSpPr>
        <p:spPr>
          <a:xfrm>
            <a:off x="6357950" y="2285992"/>
            <a:ext cx="1857388" cy="261610"/>
          </a:xfrm>
          <a:prstGeom prst="rect">
            <a:avLst/>
          </a:prstGeom>
          <a:noFill/>
        </p:spPr>
        <p:txBody>
          <a:bodyPr wrap="square" rtlCol="0">
            <a:spAutoFit/>
          </a:bodyPr>
          <a:lstStyle/>
          <a:p>
            <a:r>
              <a:rPr lang="uk-UA" sz="1100" dirty="0" smtClean="0">
                <a:solidFill>
                  <a:srgbClr val="FF0000"/>
                </a:solidFill>
              </a:rPr>
              <a:t>Христофор Колумб</a:t>
            </a:r>
            <a:endParaRPr lang="uk-UA" sz="11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42852"/>
            <a:ext cx="8229600" cy="4525963"/>
          </a:xfrm>
        </p:spPr>
        <p:txBody>
          <a:bodyPr>
            <a:normAutofit fontScale="55000" lnSpcReduction="20000"/>
          </a:bodyPr>
          <a:lstStyle/>
          <a:p>
            <a:r>
              <a:rPr lang="uk-UA" dirty="0"/>
              <a:t>Південна Америка майже ізольована від інших материків. З заходу її омивають води </a:t>
            </a:r>
            <a:r>
              <a:rPr lang="uk-UA" dirty="0">
                <a:hlinkClick r:id="rId2" tooltip="Тихий океан"/>
              </a:rPr>
              <a:t>Тихого океану</a:t>
            </a:r>
            <a:r>
              <a:rPr lang="uk-UA" dirty="0"/>
              <a:t>, зі сходу й півночі — </a:t>
            </a:r>
            <a:r>
              <a:rPr lang="uk-UA" dirty="0">
                <a:hlinkClick r:id="rId3" tooltip="Атлантичний океан"/>
              </a:rPr>
              <a:t>Атлантичного</a:t>
            </a:r>
            <a:r>
              <a:rPr lang="uk-UA" dirty="0"/>
              <a:t>. На півдні </a:t>
            </a:r>
            <a:r>
              <a:rPr lang="uk-UA" dirty="0">
                <a:hlinkClick r:id="rId4" tooltip="Протока Дрейка"/>
              </a:rPr>
              <a:t>протока </a:t>
            </a:r>
            <a:r>
              <a:rPr lang="uk-UA" dirty="0" err="1">
                <a:hlinkClick r:id="rId4" tooltip="Протока Дрейка"/>
              </a:rPr>
              <a:t>Дрейка</a:t>
            </a:r>
            <a:r>
              <a:rPr lang="uk-UA" dirty="0"/>
              <a:t> (яка є найширшою у світі) відділяє Південну Америку від </a:t>
            </a:r>
            <a:r>
              <a:rPr lang="uk-UA" dirty="0">
                <a:hlinkClick r:id="rId5" tooltip="Антарктида"/>
              </a:rPr>
              <a:t>Антарктиди</a:t>
            </a:r>
            <a:r>
              <a:rPr lang="uk-UA" dirty="0"/>
              <a:t>. На півночі материк омивається водами </a:t>
            </a:r>
            <a:r>
              <a:rPr lang="uk-UA" dirty="0">
                <a:hlinkClick r:id="rId6" tooltip="Карибське море"/>
              </a:rPr>
              <a:t>Карибського моря</a:t>
            </a:r>
            <a:r>
              <a:rPr lang="uk-UA" dirty="0"/>
              <a:t>. Південна Америка сполучається з Північною лише вузьким </a:t>
            </a:r>
            <a:r>
              <a:rPr lang="uk-UA" dirty="0">
                <a:hlinkClick r:id="rId7" tooltip="Панамський перешийок"/>
              </a:rPr>
              <a:t>Панамським перешийком</a:t>
            </a:r>
            <a:r>
              <a:rPr lang="uk-UA" dirty="0"/>
              <a:t>. На початку </a:t>
            </a:r>
            <a:r>
              <a:rPr lang="en-US" dirty="0"/>
              <a:t>XX </a:t>
            </a:r>
            <a:r>
              <a:rPr lang="uk-UA" dirty="0"/>
              <a:t>століття через Панамський перешийок був проритий, якому Нині найчастіше межу між Північною й Південною Америкою умовно проводять по </a:t>
            </a:r>
            <a:r>
              <a:rPr lang="uk-UA" dirty="0">
                <a:hlinkClick r:id="rId8" tooltip="Панамський канал"/>
              </a:rPr>
              <a:t>Панамському каналу</a:t>
            </a:r>
            <a:r>
              <a:rPr lang="uk-UA" baseline="30000" dirty="0">
                <a:hlinkClick r:id="rId9"/>
              </a:rPr>
              <a:t>[2]</a:t>
            </a:r>
            <a:r>
              <a:rPr lang="uk-UA" dirty="0"/>
              <a:t>.</a:t>
            </a:r>
          </a:p>
          <a:p>
            <a:r>
              <a:rPr lang="uk-UA" dirty="0"/>
              <a:t>Площа континенту — 17,8 </a:t>
            </a:r>
            <a:r>
              <a:rPr lang="uk-UA" dirty="0" err="1"/>
              <a:t>млн</a:t>
            </a:r>
            <a:r>
              <a:rPr lang="uk-UA" dirty="0"/>
              <a:t> </a:t>
            </a:r>
            <a:r>
              <a:rPr lang="uk-UA" dirty="0" err="1"/>
              <a:t>км²</a:t>
            </a:r>
            <a:r>
              <a:rPr lang="uk-UA" dirty="0"/>
              <a:t>, площа півострів та островів — 1% площі. Протяжність з півночі на південь — 7,4 тис. км, із заходу на схід — 5,2 тис. км (на широті </a:t>
            </a:r>
            <a:r>
              <a:rPr lang="uk-UA" dirty="0" err="1"/>
              <a:t>бл</a:t>
            </a:r>
            <a:r>
              <a:rPr lang="uk-UA" dirty="0"/>
              <a:t>. 5° </a:t>
            </a:r>
            <a:r>
              <a:rPr lang="uk-UA" dirty="0" err="1"/>
              <a:t>пд.ш</a:t>
            </a:r>
            <a:r>
              <a:rPr lang="uk-UA" dirty="0"/>
              <a:t>.)</a:t>
            </a:r>
          </a:p>
          <a:p>
            <a:endParaRPr lang="uk-UA" dirty="0" smtClean="0"/>
          </a:p>
          <a:p>
            <a:r>
              <a:rPr lang="uk-UA" dirty="0"/>
              <a:t>Середня висота поверхні континенту — 655 м. Найвища точка знаходиться в </a:t>
            </a:r>
            <a:r>
              <a:rPr lang="uk-UA" dirty="0">
                <a:hlinkClick r:id="rId10" tooltip="Анди"/>
              </a:rPr>
              <a:t>Андах</a:t>
            </a:r>
            <a:r>
              <a:rPr lang="uk-UA" dirty="0"/>
              <a:t> (</a:t>
            </a:r>
            <a:r>
              <a:rPr lang="uk-UA" dirty="0" err="1">
                <a:hlinkClick r:id="rId11" tooltip="Аконкаґуа"/>
              </a:rPr>
              <a:t>Аконкаґуа</a:t>
            </a:r>
            <a:r>
              <a:rPr lang="uk-UA" dirty="0"/>
              <a:t>, 6960 м), найнижча — в солончаку </a:t>
            </a:r>
            <a:r>
              <a:rPr lang="uk-UA" dirty="0" err="1"/>
              <a:t>Салінас</a:t>
            </a:r>
            <a:r>
              <a:rPr lang="uk-UA" dirty="0"/>
              <a:t> </a:t>
            </a:r>
            <a:r>
              <a:rPr lang="uk-UA" dirty="0" err="1"/>
              <a:t>Чикас</a:t>
            </a:r>
            <a:r>
              <a:rPr lang="uk-UA" dirty="0"/>
              <a:t> (42 м нижче рівня моря). Понад 49% поверхні має висоту до 300 м, лише 8,5% — понад 2000 м.</a:t>
            </a:r>
          </a:p>
          <a:p>
            <a:r>
              <a:rPr lang="uk-UA" dirty="0"/>
              <a:t>До Південної Америки належать </a:t>
            </a:r>
            <a:r>
              <a:rPr lang="uk-UA" dirty="0">
                <a:hlinkClick r:id="rId12" tooltip="Фолклендські острови"/>
              </a:rPr>
              <a:t>Фолклендські (</a:t>
            </a:r>
            <a:r>
              <a:rPr lang="uk-UA" dirty="0" err="1">
                <a:hlinkClick r:id="rId12" tooltip="Фолклендські острови"/>
              </a:rPr>
              <a:t>Мальвінські</a:t>
            </a:r>
            <a:r>
              <a:rPr lang="uk-UA" dirty="0">
                <a:hlinkClick r:id="rId12" tooltip="Фолклендські острови"/>
              </a:rPr>
              <a:t>) острови</a:t>
            </a:r>
            <a:r>
              <a:rPr lang="uk-UA" dirty="0"/>
              <a:t>, які лежать на </a:t>
            </a:r>
            <a:r>
              <a:rPr lang="uk-UA" dirty="0">
                <a:hlinkClick r:id="rId13" tooltip="Шельф"/>
              </a:rPr>
              <a:t>шельфі</a:t>
            </a:r>
            <a:r>
              <a:rPr lang="uk-UA" dirty="0"/>
              <a:t> </a:t>
            </a:r>
            <a:r>
              <a:rPr lang="uk-UA" dirty="0">
                <a:hlinkClick r:id="rId3" tooltip="Атлантичний океан"/>
              </a:rPr>
              <a:t>Атлантичного океану</a:t>
            </a:r>
            <a:r>
              <a:rPr lang="uk-UA" dirty="0"/>
              <a:t>, а також острови </a:t>
            </a:r>
            <a:r>
              <a:rPr lang="uk-UA" dirty="0">
                <a:hlinkClick r:id="rId14" tooltip="Тринідад і Тобаго"/>
              </a:rPr>
              <a:t>Тринідад і Тобаго</a:t>
            </a:r>
            <a:r>
              <a:rPr lang="uk-UA" dirty="0"/>
              <a:t>. В </a:t>
            </a:r>
            <a:r>
              <a:rPr lang="uk-UA" dirty="0">
                <a:hlinkClick r:id="rId2" tooltip="Тихий океан"/>
              </a:rPr>
              <a:t>Тихому океані</a:t>
            </a:r>
            <a:r>
              <a:rPr lang="uk-UA" dirty="0"/>
              <a:t> до Південної Америки наближені </a:t>
            </a:r>
            <a:r>
              <a:rPr lang="uk-UA" dirty="0" err="1">
                <a:hlinkClick r:id="rId15" tooltip="Галапагоські острови"/>
              </a:rPr>
              <a:t>Галапагоські</a:t>
            </a:r>
            <a:r>
              <a:rPr lang="uk-UA" dirty="0">
                <a:hlinkClick r:id="rId15" tooltip="Галапагоські острови"/>
              </a:rPr>
              <a:t> острови</a:t>
            </a:r>
            <a:r>
              <a:rPr lang="uk-UA" dirty="0"/>
              <a:t> й прибережний </a:t>
            </a:r>
            <a:r>
              <a:rPr lang="uk-UA" dirty="0" err="1"/>
              <a:t>архіпелаг</a:t>
            </a:r>
            <a:r>
              <a:rPr lang="uk-UA" dirty="0" err="1">
                <a:hlinkClick r:id="rId16" tooltip="Чонос (архіпелаг)"/>
              </a:rPr>
              <a:t>Чонос</a:t>
            </a:r>
            <a:r>
              <a:rPr lang="uk-UA" dirty="0"/>
              <a:t>. </a:t>
            </a:r>
            <a:r>
              <a:rPr lang="uk-UA" dirty="0">
                <a:hlinkClick r:id="rId17" tooltip="Магелланова протока"/>
              </a:rPr>
              <a:t>Магелланова протока</a:t>
            </a:r>
            <a:r>
              <a:rPr lang="uk-UA" dirty="0"/>
              <a:t> відділяє від материка архіпелаг </a:t>
            </a:r>
            <a:r>
              <a:rPr lang="uk-UA" dirty="0">
                <a:hlinkClick r:id="rId18" tooltip="Вогняна Земля"/>
              </a:rPr>
              <a:t>Вогняна Земля</a:t>
            </a:r>
            <a:r>
              <a:rPr lang="uk-UA" dirty="0"/>
              <a:t>.</a:t>
            </a:r>
          </a:p>
          <a:p>
            <a:endParaRPr lang="uk-UA" dirty="0"/>
          </a:p>
        </p:txBody>
      </p:sp>
      <p:pic>
        <p:nvPicPr>
          <p:cNvPr id="4" name="Рисунок 3" descr="0b23a98539e8b0ae53c1114bf85f9222.jpg"/>
          <p:cNvPicPr>
            <a:picLocks noChangeAspect="1"/>
          </p:cNvPicPr>
          <p:nvPr/>
        </p:nvPicPr>
        <p:blipFill>
          <a:blip r:embed="rId19"/>
          <a:stretch>
            <a:fillRect/>
          </a:stretch>
        </p:blipFill>
        <p:spPr>
          <a:xfrm>
            <a:off x="142844" y="3643314"/>
            <a:ext cx="4429156" cy="3000396"/>
          </a:xfrm>
          <a:prstGeom prst="rect">
            <a:avLst/>
          </a:prstGeom>
          <a:ln>
            <a:noFill/>
          </a:ln>
          <a:effectLst>
            <a:softEdge rad="112500"/>
          </a:effectLst>
        </p:spPr>
      </p:pic>
      <p:pic>
        <p:nvPicPr>
          <p:cNvPr id="5" name="Рисунок 4" descr="793322.jpg"/>
          <p:cNvPicPr>
            <a:picLocks noChangeAspect="1"/>
          </p:cNvPicPr>
          <p:nvPr/>
        </p:nvPicPr>
        <p:blipFill>
          <a:blip r:embed="rId20"/>
          <a:stretch>
            <a:fillRect/>
          </a:stretch>
        </p:blipFill>
        <p:spPr>
          <a:xfrm>
            <a:off x="4643438" y="3643314"/>
            <a:ext cx="4286280" cy="2990742"/>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40000" lnSpcReduction="20000"/>
          </a:bodyPr>
          <a:lstStyle/>
          <a:p>
            <a:r>
              <a:rPr lang="uk-UA" dirty="0"/>
              <a:t>За характером геологічної будови й особливостями сучасного рельєфу Південна Америка поділена на дві частини: на сході — древня докембрійська </a:t>
            </a:r>
            <a:r>
              <a:rPr lang="uk-UA" dirty="0" err="1">
                <a:hlinkClick r:id="rId2" tooltip="Південноамериканська плита"/>
              </a:rPr>
              <a:t>Південно-Американська</a:t>
            </a:r>
            <a:r>
              <a:rPr lang="uk-UA" dirty="0">
                <a:hlinkClick r:id="rId2" tooltip="Південноамериканська плита"/>
              </a:rPr>
              <a:t> платформа</a:t>
            </a:r>
            <a:r>
              <a:rPr lang="uk-UA" dirty="0"/>
              <a:t>; на заході — складчастий пояс </a:t>
            </a:r>
            <a:r>
              <a:rPr lang="uk-UA" dirty="0">
                <a:hlinkClick r:id="rId3" tooltip="Анди"/>
              </a:rPr>
              <a:t>Анд</a:t>
            </a:r>
            <a:r>
              <a:rPr lang="uk-UA" dirty="0"/>
              <a:t>.</a:t>
            </a:r>
          </a:p>
          <a:p>
            <a:r>
              <a:rPr lang="uk-UA" dirty="0"/>
              <a:t>Піднятим ділянкам платформ — щитам — в рельєфі відповідають </a:t>
            </a:r>
            <a:r>
              <a:rPr lang="uk-UA" dirty="0">
                <a:hlinkClick r:id="rId4" tooltip="Бразильське нагір'я"/>
              </a:rPr>
              <a:t>Бразильське</a:t>
            </a:r>
            <a:r>
              <a:rPr lang="uk-UA" dirty="0"/>
              <a:t> (східна частина континенту) й </a:t>
            </a:r>
            <a:r>
              <a:rPr lang="uk-UA" dirty="0">
                <a:hlinkClick r:id="rId5" tooltip="Гвіанське нагір'я"/>
              </a:rPr>
              <a:t>Гвіанське</a:t>
            </a:r>
            <a:r>
              <a:rPr lang="uk-UA" dirty="0"/>
              <a:t> (північно-східна частина) нагір'я. Їх підняття супроводжувалось утворенням окремих плато й гірських хребтів з крутими, майже вертикальними схилами. Найбільш </a:t>
            </a:r>
            <a:r>
              <a:rPr lang="uk-UA" dirty="0" err="1"/>
              <a:t>припіднятою</a:t>
            </a:r>
            <a:r>
              <a:rPr lang="uk-UA" dirty="0"/>
              <a:t> й розчленованою є східна частина Бразильського нагір'я, де виникли глибові гори — сьєри. Найвища точка Бразильського нагір'я — масив </a:t>
            </a:r>
            <a:r>
              <a:rPr lang="uk-UA" dirty="0" err="1"/>
              <a:t>Бандейра</a:t>
            </a:r>
            <a:r>
              <a:rPr lang="uk-UA" dirty="0"/>
              <a:t> (2890 м). Найвища точка Гвіанського нагір'я — гора </a:t>
            </a:r>
            <a:r>
              <a:rPr lang="uk-UA" dirty="0" err="1"/>
              <a:t>Рорайма</a:t>
            </a:r>
            <a:r>
              <a:rPr lang="uk-UA" dirty="0"/>
              <a:t> (2810 м).</a:t>
            </a:r>
          </a:p>
          <a:p>
            <a:r>
              <a:rPr lang="uk-UA" dirty="0"/>
              <a:t>Прогинам </a:t>
            </a:r>
            <a:r>
              <a:rPr lang="uk-UA" dirty="0" err="1"/>
              <a:t>Південно-Американської</a:t>
            </a:r>
            <a:r>
              <a:rPr lang="uk-UA" dirty="0"/>
              <a:t> платформи відповідають гігантські низинні рівнини — </a:t>
            </a:r>
            <a:r>
              <a:rPr lang="uk-UA" dirty="0">
                <a:hlinkClick r:id="rId6" tooltip="Амазонська низовина"/>
              </a:rPr>
              <a:t>Амазонська</a:t>
            </a:r>
            <a:r>
              <a:rPr lang="uk-UA" dirty="0"/>
              <a:t>, </a:t>
            </a:r>
            <a:r>
              <a:rPr lang="uk-UA" dirty="0" err="1">
                <a:hlinkClick r:id="rId7" tooltip="Оринокська низовина (ще не написана)"/>
              </a:rPr>
              <a:t>Оринокська</a:t>
            </a:r>
            <a:r>
              <a:rPr lang="uk-UA" dirty="0"/>
              <a:t>, </a:t>
            </a:r>
            <a:r>
              <a:rPr lang="uk-UA" dirty="0" err="1">
                <a:hlinkClick r:id="rId8" tooltip="Лаплатська низовина"/>
              </a:rPr>
              <a:t>Ла-Платська</a:t>
            </a:r>
            <a:r>
              <a:rPr lang="uk-UA" dirty="0"/>
              <a:t>. </a:t>
            </a:r>
            <a:r>
              <a:rPr lang="uk-UA" dirty="0" err="1"/>
              <a:t>Амазонія</a:t>
            </a:r>
            <a:r>
              <a:rPr lang="uk-UA" dirty="0"/>
              <a:t> займає величезну заболочену низовину від Анд до Атлантичного океану площею понад 5 </a:t>
            </a:r>
            <a:r>
              <a:rPr lang="uk-UA" dirty="0" err="1"/>
              <a:t>млн</a:t>
            </a:r>
            <a:r>
              <a:rPr lang="uk-UA" dirty="0"/>
              <a:t> </a:t>
            </a:r>
            <a:r>
              <a:rPr lang="uk-UA" dirty="0" err="1"/>
              <a:t>км²</a:t>
            </a:r>
            <a:r>
              <a:rPr lang="uk-UA" dirty="0"/>
              <a:t> і є найбільшою низовиною на Землі.</a:t>
            </a:r>
          </a:p>
          <a:p>
            <a:r>
              <a:rPr lang="uk-UA" dirty="0" err="1"/>
              <a:t>Андський</a:t>
            </a:r>
            <a:r>
              <a:rPr lang="uk-UA" dirty="0"/>
              <a:t> Захід являє собою одну з найвищих гірських систем земної кулі. З висотою вона вступає лише Тібетсько-Гімалайській гірській країні. 20 вершин Анд піднімаються на висоту понад 6000 метрів. Найвища з них — гора </a:t>
            </a:r>
            <a:r>
              <a:rPr lang="uk-UA" dirty="0" err="1"/>
              <a:t>Аконкаґуа</a:t>
            </a:r>
            <a:r>
              <a:rPr lang="uk-UA" dirty="0"/>
              <a:t> (6960 м) знаходиться в Чілійсько-Аргентинських Андах. Анди (продовження Кордельєрів в Південній Америці) — найдовша гірська система планети (близько 9000 км). Формування Анд розпочалось ще в палеозої, в </a:t>
            </a:r>
            <a:r>
              <a:rPr lang="uk-UA" dirty="0" err="1"/>
              <a:t>герцинську</a:t>
            </a:r>
            <a:r>
              <a:rPr lang="uk-UA" dirty="0"/>
              <a:t> складчастість. Але основне горотворення в Андах пов'язано з альпійською складчастістю, відтак Анди — переважно молоді гори, що утворилися під час зіткнення літосферних плит на заході материка. У зв'язку з цим в Андах спостерігаються сильний вулканізм (</a:t>
            </a:r>
            <a:r>
              <a:rPr lang="uk-UA" dirty="0" err="1"/>
              <a:t>вулкани</a:t>
            </a:r>
            <a:r>
              <a:rPr lang="uk-UA" dirty="0" err="1">
                <a:hlinkClick r:id="rId9" tooltip="Льюльяйльяко"/>
              </a:rPr>
              <a:t>Льюльяйльяко</a:t>
            </a:r>
            <a:r>
              <a:rPr lang="uk-UA" dirty="0"/>
              <a:t> (6723 м — найвищий на земній кулі), </a:t>
            </a:r>
            <a:r>
              <a:rPr lang="uk-UA" dirty="0" err="1">
                <a:hlinkClick r:id="rId10" tooltip="Чімборасо"/>
              </a:rPr>
              <a:t>Чімборасо</a:t>
            </a:r>
            <a:r>
              <a:rPr lang="uk-UA" dirty="0"/>
              <a:t>, </a:t>
            </a:r>
            <a:r>
              <a:rPr lang="uk-UA" dirty="0" err="1">
                <a:hlinkClick r:id="rId11" tooltip="Котопахі"/>
              </a:rPr>
              <a:t>Котопахі</a:t>
            </a:r>
            <a:r>
              <a:rPr lang="uk-UA" dirty="0"/>
              <a:t>, </a:t>
            </a:r>
            <a:r>
              <a:rPr lang="uk-UA" dirty="0" err="1">
                <a:hlinkClick r:id="rId12" tooltip="Санґай"/>
              </a:rPr>
              <a:t>Санґай</a:t>
            </a:r>
            <a:r>
              <a:rPr lang="uk-UA" dirty="0"/>
              <a:t>, </a:t>
            </a:r>
            <a:r>
              <a:rPr lang="uk-UA" dirty="0" err="1">
                <a:hlinkClick r:id="rId13" tooltip="Уаскаран"/>
              </a:rPr>
              <a:t>Уаскаран</a:t>
            </a:r>
            <a:r>
              <a:rPr lang="uk-UA" dirty="0"/>
              <a:t> та інші) й землетруси (найбільшої руйнації завдали землетруси 1960 року — в </a:t>
            </a:r>
            <a:r>
              <a:rPr lang="uk-UA" dirty="0" err="1"/>
              <a:t>Чілі</a:t>
            </a:r>
            <a:r>
              <a:rPr lang="uk-UA" dirty="0"/>
              <a:t>, 1970 року — в Перу).</a:t>
            </a:r>
          </a:p>
          <a:p>
            <a:r>
              <a:rPr lang="uk-UA" dirty="0"/>
              <a:t>Льодовики Анд надають рельєфу гір різноманітних, часто примхливих, форм. Тут багато гребенів і піків, </a:t>
            </a:r>
            <a:r>
              <a:rPr lang="uk-UA" dirty="0" err="1"/>
              <a:t>кріслоподібних</a:t>
            </a:r>
            <a:r>
              <a:rPr lang="uk-UA" dirty="0"/>
              <a:t> заглиблень на схилах гір.</a:t>
            </a:r>
          </a:p>
          <a:p>
            <a:endParaRPr lang="uk-UA" dirty="0"/>
          </a:p>
        </p:txBody>
      </p:sp>
      <p:sp>
        <p:nvSpPr>
          <p:cNvPr id="4" name="TextBox 3"/>
          <p:cNvSpPr txBox="1"/>
          <p:nvPr/>
        </p:nvSpPr>
        <p:spPr>
          <a:xfrm>
            <a:off x="785786" y="785794"/>
            <a:ext cx="7500990" cy="523220"/>
          </a:xfrm>
          <a:prstGeom prst="rect">
            <a:avLst/>
          </a:prstGeom>
          <a:noFill/>
        </p:spPr>
        <p:txBody>
          <a:bodyPr wrap="square" rtlCol="0">
            <a:spAutoFit/>
          </a:bodyPr>
          <a:lstStyle/>
          <a:p>
            <a:r>
              <a:rPr lang="uk-UA" sz="2800" b="1" i="1" u="sng" dirty="0">
                <a:solidFill>
                  <a:schemeClr val="accent3">
                    <a:lumMod val="75000"/>
                  </a:schemeClr>
                </a:solidFill>
              </a:rPr>
              <a:t>Геологічна будова та рельєф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06" y="857232"/>
            <a:ext cx="8229600" cy="5286412"/>
          </a:xfrm>
        </p:spPr>
        <p:txBody>
          <a:bodyPr>
            <a:normAutofit fontScale="85000" lnSpcReduction="20000"/>
          </a:bodyPr>
          <a:lstStyle/>
          <a:p>
            <a:endParaRPr lang="uk-UA" sz="1400" dirty="0" smtClean="0"/>
          </a:p>
          <a:p>
            <a:endParaRPr lang="uk-UA" sz="1400" dirty="0"/>
          </a:p>
          <a:p>
            <a:endParaRPr lang="uk-UA" sz="1400" dirty="0" smtClean="0"/>
          </a:p>
          <a:p>
            <a:endParaRPr lang="uk-UA" sz="1400" dirty="0"/>
          </a:p>
          <a:p>
            <a:endParaRPr lang="uk-UA" sz="1400" dirty="0" smtClean="0"/>
          </a:p>
          <a:p>
            <a:endParaRPr lang="uk-UA" sz="1400" dirty="0"/>
          </a:p>
          <a:p>
            <a:r>
              <a:rPr lang="uk-UA" sz="1400" dirty="0" smtClean="0"/>
              <a:t>Південна </a:t>
            </a:r>
            <a:r>
              <a:rPr lang="uk-UA" sz="1400" dirty="0"/>
              <a:t>Америка перетинається екватором в північній частині. Тому материк простягся від субекваторіальних широт північної півкулі до помірних широт південної півкулі. В помірні широти заходить лише найвужча частина материка. Таким чином, основна частина материка знаходиться в екваторіальному, субекваторіальному, тропічному і субтропічному поясах й отримує значні суми сонячної радіації.</a:t>
            </a:r>
          </a:p>
          <a:p>
            <a:r>
              <a:rPr lang="uk-UA" sz="1400" dirty="0"/>
              <a:t>Основна частина материка розташована в зоні пасатної циркуляції з переважанням на північ від екватора північно-східних, на південь — південно-східних вітрів з боку </a:t>
            </a:r>
            <a:r>
              <a:rPr lang="uk-UA" sz="1400" dirty="0">
                <a:hlinkClick r:id="rId2" tooltip="Атлантичний океан"/>
              </a:rPr>
              <a:t>Атлантичного океану</a:t>
            </a:r>
            <a:r>
              <a:rPr lang="uk-UA" sz="1400" dirty="0"/>
              <a:t>. Повітряні маси з Атлантики насичені вологою (цьому сприяють теплі течії біля східного узбережжя материка) й приносять сильні опади на східне узбережжя материка і, за відсутності перешкод зі сторони рельєфу, проникають аж до </a:t>
            </a:r>
            <a:r>
              <a:rPr lang="uk-UA" sz="1400" dirty="0">
                <a:hlinkClick r:id="rId3" tooltip="Анди"/>
              </a:rPr>
              <a:t>Анд</a:t>
            </a:r>
            <a:r>
              <a:rPr lang="uk-UA" sz="1400" dirty="0"/>
              <a:t>, зволожуючи їх східні схили. Внаслідок дії пасатів східні узбережжя Південної Америки дістають близько 2 000-3 000 мм опадів за рік, а внутрішні рівнинні області подекуди отримують упродовж року понад 1 000 мм опадів</a:t>
            </a:r>
            <a:r>
              <a:rPr lang="uk-UA" sz="1400" baseline="30000" dirty="0">
                <a:hlinkClick r:id="rId4"/>
              </a:rPr>
              <a:t>[3]</a:t>
            </a:r>
            <a:r>
              <a:rPr lang="uk-UA" sz="1400" dirty="0"/>
              <a:t>. Завдяки цьому Південна Америка є найвологішим материком на Землі.</a:t>
            </a:r>
          </a:p>
          <a:p>
            <a:r>
              <a:rPr lang="uk-UA" sz="1400" dirty="0"/>
              <a:t>Вплив </a:t>
            </a:r>
            <a:r>
              <a:rPr lang="uk-UA" sz="1400" dirty="0">
                <a:hlinkClick r:id="rId5" tooltip="Тихий океан"/>
              </a:rPr>
              <a:t>Тихого океану</a:t>
            </a:r>
            <a:r>
              <a:rPr lang="uk-UA" sz="1400" dirty="0"/>
              <a:t> в Південній Америці відчутний тільки на вузькій смузі західного узбережжя материка. Це пов'язано з орографічним бар'єром у вигляді </a:t>
            </a:r>
            <a:r>
              <a:rPr lang="uk-UA" sz="1400" dirty="0">
                <a:hlinkClick r:id="rId3" tooltip="Анди"/>
              </a:rPr>
              <a:t>Анд</a:t>
            </a:r>
            <a:r>
              <a:rPr lang="uk-UA" sz="1400" dirty="0"/>
              <a:t>, які перешкоджають проникненню повітряних мас з Тихого океану. Крім того поблизу західного узбережжя Південної Америки знаходиться холодна </a:t>
            </a:r>
            <a:r>
              <a:rPr lang="uk-UA" sz="1400" dirty="0">
                <a:hlinkClick r:id="rId6" tooltip="Перуанська течія"/>
              </a:rPr>
              <a:t>Перуанська течія</a:t>
            </a:r>
            <a:r>
              <a:rPr lang="uk-UA" sz="1400" dirty="0"/>
              <a:t>, яка перешкоджає утворенню опадів. Тому тут утворюється пустеля </a:t>
            </a:r>
            <a:r>
              <a:rPr lang="uk-UA" sz="1400" dirty="0" err="1">
                <a:hlinkClick r:id="rId7" tooltip="Атакама"/>
              </a:rPr>
              <a:t>Атакама</a:t>
            </a:r>
            <a:r>
              <a:rPr lang="uk-UA" sz="1400" dirty="0"/>
              <a:t>, де опади — надзвичайно рідкісне явище. Більша частина західного узбережжя материка отримує 150–200 мм опадів за рік</a:t>
            </a:r>
            <a:r>
              <a:rPr lang="uk-UA" sz="1400" baseline="30000" dirty="0">
                <a:hlinkClick r:id="rId4"/>
              </a:rPr>
              <a:t>[3]</a:t>
            </a:r>
            <a:r>
              <a:rPr lang="uk-UA" sz="1400" dirty="0"/>
              <a:t>.</a:t>
            </a:r>
          </a:p>
          <a:p>
            <a:r>
              <a:rPr lang="uk-UA" sz="1400" dirty="0"/>
              <a:t>Південна частина західного узбережжя материка знаходиться в помірних широтах й перебуває під впливом західного перенесення. На західних схилах Патагонських Анд випадає 2000-3000 мм опадів на рік.</a:t>
            </a:r>
          </a:p>
          <a:p>
            <a:r>
              <a:rPr lang="uk-UA" sz="1400" dirty="0"/>
              <a:t>В Андах в кожному кліматичному поясі знаходиться область високогірного клімату, де добре виражена висотна поясність. В нижньому поясі гір клімат майже не відрізняється від клімату прилеглих рівнин. Але при піднятті на кожний кілометр підйому відбувається зниження температури на 6°С, зниження тиску на 100 мм ртутного стовпчика, зростає кількість опадів. Анди в Південній Америці перетинають всі кліматичні пояси й мають різну висоту, тому склад висотних поясів на окремих широтах відрізняється. Висотна поясність найкраще виражена в екваторіальному поясі.</a:t>
            </a:r>
          </a:p>
          <a:p>
            <a:endParaRPr lang="uk-UA" sz="1400" dirty="0"/>
          </a:p>
        </p:txBody>
      </p:sp>
      <p:sp>
        <p:nvSpPr>
          <p:cNvPr id="5" name="TextBox 4"/>
          <p:cNvSpPr txBox="1"/>
          <p:nvPr/>
        </p:nvSpPr>
        <p:spPr>
          <a:xfrm>
            <a:off x="428596" y="1071546"/>
            <a:ext cx="7358114" cy="707886"/>
          </a:xfrm>
          <a:prstGeom prst="rect">
            <a:avLst/>
          </a:prstGeom>
          <a:noFill/>
        </p:spPr>
        <p:txBody>
          <a:bodyPr wrap="square" rtlCol="0">
            <a:spAutoFit/>
          </a:bodyPr>
          <a:lstStyle/>
          <a:p>
            <a:r>
              <a:rPr lang="uk-UA" sz="4000" b="1" i="1" dirty="0" smtClean="0">
                <a:solidFill>
                  <a:srgbClr val="FF0000"/>
                </a:solidFill>
              </a:rPr>
              <a:t>Клімат</a:t>
            </a:r>
            <a:endParaRPr lang="uk-UA" sz="4000" b="1" i="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80px-Hjkhjkhjkhi.jpg"/>
          <p:cNvPicPr>
            <a:picLocks noGrp="1" noChangeAspect="1"/>
          </p:cNvPicPr>
          <p:nvPr>
            <p:ph idx="1"/>
          </p:nvPr>
        </p:nvPicPr>
        <p:blipFill>
          <a:blip r:embed="rId2"/>
          <a:stretch>
            <a:fillRect/>
          </a:stretch>
        </p:blipFill>
        <p:spPr>
          <a:xfrm>
            <a:off x="1142976" y="500042"/>
            <a:ext cx="6270427" cy="535782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534400" cy="758952"/>
          </a:xfrm>
        </p:spPr>
        <p:txBody>
          <a:bodyPr>
            <a:normAutofit fontScale="90000"/>
          </a:bodyPr>
          <a:lstStyle/>
          <a:p>
            <a:r>
              <a:rPr lang="uk-UA" b="1" i="1" dirty="0" smtClean="0">
                <a:solidFill>
                  <a:schemeClr val="tx2">
                    <a:lumMod val="75000"/>
                  </a:schemeClr>
                </a:solidFill>
              </a:rPr>
              <a:t>Демографія</a:t>
            </a:r>
            <a:r>
              <a:rPr lang="uk-UA" dirty="0" smtClean="0"/>
              <a:t/>
            </a:r>
            <a:br>
              <a:rPr lang="uk-UA" dirty="0" smtClean="0"/>
            </a:br>
            <a:endParaRPr lang="uk-UA" dirty="0"/>
          </a:p>
        </p:txBody>
      </p:sp>
      <p:sp>
        <p:nvSpPr>
          <p:cNvPr id="3" name="Содержимое 2"/>
          <p:cNvSpPr>
            <a:spLocks noGrp="1"/>
          </p:cNvSpPr>
          <p:nvPr>
            <p:ph sz="quarter" idx="1"/>
          </p:nvPr>
        </p:nvSpPr>
        <p:spPr>
          <a:xfrm>
            <a:off x="4572000" y="1527048"/>
            <a:ext cx="4233672" cy="4572000"/>
          </a:xfrm>
        </p:spPr>
        <p:txBody>
          <a:bodyPr>
            <a:normAutofit fontScale="55000" lnSpcReduction="20000"/>
          </a:bodyPr>
          <a:lstStyle/>
          <a:p>
            <a:r>
              <a:rPr lang="uk-UA" dirty="0" smtClean="0"/>
              <a:t>На </a:t>
            </a:r>
            <a:r>
              <a:rPr lang="uk-UA" dirty="0"/>
              <a:t>етнічному рівні населення Південної Америки можна розділити на три типи: індіанці, білі і темношкірі. В таких країнах, як Колумбія, Еквадор, Парагвай та Венесуела в демографічному плані переважають метиси (нащадки міжрасових шлюбів іспанців і тубільного населення). Лише в двох країнах (Перу і Болівії) індіанці утворюють більшість. У Бразилії, Колумбії і Венесуелі проживає значна кількість населення африканського походження. В таких державах, як Аргентина, Уругвай, Чилі і Бразилія більшість населення має європейське походження, з них у перших двох більшість населення — нащадки вихідців з Іспанії та Італії. На півдні і південному сході Бразилії проживають нащадки португальців, німців, італійців та іспанців</a:t>
            </a:r>
            <a:r>
              <a:rPr lang="uk-UA" dirty="0" smtClean="0"/>
              <a:t>.</a:t>
            </a:r>
            <a:endParaRPr lang="uk-UA" dirty="0"/>
          </a:p>
        </p:txBody>
      </p:sp>
      <p:pic>
        <p:nvPicPr>
          <p:cNvPr id="4" name="Рисунок 3" descr="507px-Расовий_склад_населення_Південної_Америки.gif"/>
          <p:cNvPicPr>
            <a:picLocks noChangeAspect="1"/>
          </p:cNvPicPr>
          <p:nvPr/>
        </p:nvPicPr>
        <p:blipFill>
          <a:blip r:embed="rId2"/>
          <a:stretch>
            <a:fillRect/>
          </a:stretch>
        </p:blipFill>
        <p:spPr>
          <a:xfrm>
            <a:off x="357158" y="714356"/>
            <a:ext cx="4429156" cy="58579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u="sng" dirty="0" smtClean="0"/>
              <a:t>Мови</a:t>
            </a:r>
            <a:endParaRPr lang="uk-UA" b="1" i="1" u="sng" dirty="0"/>
          </a:p>
        </p:txBody>
      </p:sp>
      <p:sp>
        <p:nvSpPr>
          <p:cNvPr id="3" name="Содержимое 2"/>
          <p:cNvSpPr>
            <a:spLocks noGrp="1"/>
          </p:cNvSpPr>
          <p:nvPr>
            <p:ph sz="quarter" idx="1"/>
          </p:nvPr>
        </p:nvSpPr>
        <p:spPr/>
        <p:txBody>
          <a:bodyPr>
            <a:normAutofit fontScale="77500" lnSpcReduction="20000"/>
          </a:bodyPr>
          <a:lstStyle/>
          <a:p>
            <a:r>
              <a:rPr lang="uk-UA" dirty="0" smtClean="0"/>
              <a:t>Найпоширенішими мовами Південної Америки є португальська та іспанська. Португальською мовою говорить Бразилія, населення якої становить близько 50% населення цього континенту. Іспанська мова є офіційною мовою більшості країн цього континенту. Також в Південній Америці розмовляють і на інших мовах: в </a:t>
            </a:r>
            <a:r>
              <a:rPr lang="uk-UA" dirty="0" err="1" smtClean="0"/>
              <a:t>Сурінамі</a:t>
            </a:r>
            <a:r>
              <a:rPr lang="uk-UA" dirty="0" smtClean="0"/>
              <a:t> говорять </a:t>
            </a:r>
            <a:r>
              <a:rPr lang="uk-UA" dirty="0" err="1" smtClean="0"/>
              <a:t>по-голландськи</a:t>
            </a:r>
            <a:r>
              <a:rPr lang="uk-UA" dirty="0" smtClean="0"/>
              <a:t>, в Гайані — по-англійськи, а у Французькій Гвіані — відповідно по-французьки. Нерідко можна почути і тубільні мови індіанців: </a:t>
            </a:r>
            <a:r>
              <a:rPr lang="uk-UA" dirty="0" smtClean="0">
                <a:hlinkClick r:id="rId2" tooltip="Кечуа"/>
              </a:rPr>
              <a:t>кечуа</a:t>
            </a:r>
            <a:r>
              <a:rPr lang="uk-UA" dirty="0" smtClean="0"/>
              <a:t> (Еквадор, Болівія і Перу), </a:t>
            </a:r>
            <a:r>
              <a:rPr lang="uk-UA" dirty="0" err="1" smtClean="0">
                <a:hlinkClick r:id="rId3" tooltip="Гуарані (мова)"/>
              </a:rPr>
              <a:t>гуарані</a:t>
            </a:r>
            <a:r>
              <a:rPr lang="uk-UA" dirty="0" smtClean="0"/>
              <a:t> (Парагвай і Болівія),</a:t>
            </a:r>
            <a:r>
              <a:rPr lang="uk-UA" dirty="0" smtClean="0">
                <a:hlinkClick r:id="rId4" tooltip="Аймара (мова)"/>
              </a:rPr>
              <a:t>аймара</a:t>
            </a:r>
            <a:r>
              <a:rPr lang="uk-UA" dirty="0" smtClean="0"/>
              <a:t> (Болівія і Перу) і </a:t>
            </a:r>
            <a:r>
              <a:rPr lang="uk-UA" dirty="0" smtClean="0">
                <a:hlinkClick r:id="rId5" tooltip="Арауканська мова"/>
              </a:rPr>
              <a:t>арауканська мова</a:t>
            </a:r>
            <a:r>
              <a:rPr lang="uk-UA" dirty="0" smtClean="0"/>
              <a:t> (південь Чилі та Аргентини). Усі вони (крім останньої) мають офіційний статус у країнах свого мовного ареалу. Оскільки значну частку населення Південної Америки складають вихідці з Європи, багато з них досі зберігають свою мову, найпоширенішими з них є італійська та німецька мови в таких країнах як Аргентина, Бразилія, Уругвай, Венесуела і Чилі.</a:t>
            </a:r>
            <a:endParaRPr lang="uk-U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9.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TotalTime>
  <Words>1903</Words>
  <Application>Microsoft Office PowerPoint</Application>
  <PresentationFormat>Экран (4:3)</PresentationFormat>
  <Paragraphs>161</Paragraphs>
  <Slides>26</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26</vt:i4>
      </vt:variant>
    </vt:vector>
  </HeadingPairs>
  <TitlesOfParts>
    <vt:vector size="36" baseType="lpstr">
      <vt:lpstr>Открытая</vt:lpstr>
      <vt:lpstr>Аспект</vt:lpstr>
      <vt:lpstr>1_Аспект</vt:lpstr>
      <vt:lpstr>Апекс</vt:lpstr>
      <vt:lpstr>Официальная</vt:lpstr>
      <vt:lpstr>1_Апекс</vt:lpstr>
      <vt:lpstr>Метро</vt:lpstr>
      <vt:lpstr>Бумажная</vt:lpstr>
      <vt:lpstr>Изящная</vt:lpstr>
      <vt:lpstr>Обычная</vt:lpstr>
      <vt:lpstr>Південна Америка</vt:lpstr>
      <vt:lpstr>Слайд 2</vt:lpstr>
      <vt:lpstr>Слайд 3</vt:lpstr>
      <vt:lpstr>Слайд 4</vt:lpstr>
      <vt:lpstr>Слайд 5</vt:lpstr>
      <vt:lpstr>Слайд 6</vt:lpstr>
      <vt:lpstr>Слайд 7</vt:lpstr>
      <vt:lpstr>Демографія </vt:lpstr>
      <vt:lpstr>Мови</vt:lpstr>
      <vt:lpstr>Країни</vt:lpstr>
      <vt:lpstr>Мінеральні ресурси</vt:lpstr>
      <vt:lpstr>Корисні копалини</vt:lpstr>
      <vt:lpstr>Економіка</vt:lpstr>
      <vt:lpstr>Слайд 14</vt:lpstr>
      <vt:lpstr>Слайд 15</vt:lpstr>
      <vt:lpstr>Географічне положення материка</vt:lpstr>
      <vt:lpstr>Відкриття та дослідження Пн. Америки</vt:lpstr>
      <vt:lpstr>                    Клімат материка</vt:lpstr>
      <vt:lpstr>                Внутрішні води</vt:lpstr>
      <vt:lpstr>Населення і політична карта</vt:lpstr>
      <vt:lpstr>Слайд 21</vt:lpstr>
      <vt:lpstr>Економіка</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Південна Америка</dc:title>
  <dc:creator>Vaheich</dc:creator>
  <cp:lastModifiedBy>Vaheich</cp:lastModifiedBy>
  <cp:revision>6</cp:revision>
  <dcterms:created xsi:type="dcterms:W3CDTF">2014-04-24T12:28:13Z</dcterms:created>
  <dcterms:modified xsi:type="dcterms:W3CDTF">2014-04-24T13:20:43Z</dcterms:modified>
</cp:coreProperties>
</file>