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60" r:id="rId3"/>
    <p:sldId id="257" r:id="rId4"/>
    <p:sldId id="270" r:id="rId5"/>
    <p:sldId id="272" r:id="rId6"/>
    <p:sldId id="273" r:id="rId7"/>
    <p:sldId id="279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04" r:id="rId50"/>
    <p:sldId id="306" r:id="rId51"/>
    <p:sldId id="307" r:id="rId52"/>
    <p:sldId id="308" r:id="rId53"/>
    <p:sldId id="309" r:id="rId54"/>
    <p:sldId id="310" r:id="rId55"/>
    <p:sldId id="312" r:id="rId56"/>
    <p:sldId id="314" r:id="rId57"/>
    <p:sldId id="313" r:id="rId58"/>
    <p:sldId id="311" r:id="rId59"/>
    <p:sldId id="315" r:id="rId60"/>
    <p:sldId id="316" r:id="rId61"/>
    <p:sldId id="317" r:id="rId62"/>
    <p:sldId id="318" r:id="rId63"/>
    <p:sldId id="319" r:id="rId64"/>
    <p:sldId id="320" r:id="rId65"/>
    <p:sldId id="322" r:id="rId66"/>
    <p:sldId id="323" r:id="rId67"/>
    <p:sldId id="324" r:id="rId68"/>
    <p:sldId id="325" r:id="rId69"/>
    <p:sldId id="326" r:id="rId70"/>
    <p:sldId id="321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0B"/>
    <a:srgbClr val="DA7C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47247" autoAdjust="0"/>
  </p:normalViewPr>
  <p:slideViewPr>
    <p:cSldViewPr>
      <p:cViewPr>
        <p:scale>
          <a:sx n="69" d="100"/>
          <a:sy n="69" d="100"/>
        </p:scale>
        <p:origin x="-11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97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3666E-53B2-4667-8DFB-82ED2815E72C}" type="datetimeFigureOut">
              <a:rPr lang="ru-RU" smtClean="0"/>
              <a:pPr/>
              <a:t>17.05.2014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2486B-7C1D-4291-B3AB-FAD4BDE25F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2486B-7C1D-4291-B3AB-FAD4BDE25F4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The_National_Anthem_of_Spain_-_La_Marcha_Real_La_Marcha_Granadera_(get-tune.net)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" name="The_National_Anthem_of_Spain_-_La_Marcha_Real_La_Marcha_Granadera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4509120"/>
            <a:ext cx="72008" cy="7200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8800" dirty="0" smtClean="0">
                <a:solidFill>
                  <a:srgbClr val="E3390B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Іспанія</a:t>
            </a: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7200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(офіційно Королівство Іспанія, раніше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Еспанія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b="1" i="1" dirty="0" err="1" smtClean="0">
                <a:latin typeface="Arial Black" pitchFamily="34" charset="0"/>
              </a:rPr>
              <a:t>Reino</a:t>
            </a:r>
            <a:r>
              <a:rPr lang="en-US" b="1" i="1" dirty="0" smtClean="0">
                <a:latin typeface="Arial Black" pitchFamily="34" charset="0"/>
              </a:rPr>
              <a:t> de </a:t>
            </a:r>
            <a:r>
              <a:rPr lang="en-US" b="1" i="1" dirty="0" err="1" smtClean="0">
                <a:latin typeface="Arial Black" pitchFamily="34" charset="0"/>
              </a:rPr>
              <a:t>España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)</a:t>
            </a:r>
            <a:r>
              <a:rPr lang="ru-RU" dirty="0" smtClean="0"/>
              <a:t> 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3429000"/>
            <a:ext cx="4608512" cy="3240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    </a:t>
            </a:r>
            <a:endParaRPr lang="uk-UA" sz="1600" b="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3707904" y="4913784"/>
            <a:ext cx="5256584" cy="1944216"/>
          </a:xfrm>
        </p:spPr>
        <p:txBody>
          <a:bodyPr>
            <a:noAutofit/>
          </a:bodyPr>
          <a:lstStyle/>
          <a:p>
            <a:pPr fontAlgn="base"/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Рельєфні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виступи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узбережжі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Біскайської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затоки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поблизу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іспанського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міста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Барріка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нагадує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хребет дракона,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застиглого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камені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навіки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Насправді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ж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ці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кам'яні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утворення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називаються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турбідіти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Турбідіт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 - характерна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асоціація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осадових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порід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пісок-алеврит-іл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свіжому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стані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піщаник-алевроліт-аргиллит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після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літіфікаціі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утворюється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глибоководних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умовах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рахунок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речовини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переноситься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турбіднимі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потоками.</a:t>
            </a:r>
          </a:p>
          <a:p>
            <a:pPr fontAlgn="base"/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Вчені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пов'язують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подібну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форму ландшафту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порушенням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гравітаційної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рівноваги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шельфу, коли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скупчилася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морська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вода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опади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вже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можуть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утримуватися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брівці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Горбисті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рельєфи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берегової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лінії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порізані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скелястими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пагорбами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й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виступами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, створили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неповторні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b="0" dirty="0" err="1" smtClean="0">
                <a:solidFill>
                  <a:schemeClr val="accent4">
                    <a:lumMod val="50000"/>
                  </a:schemeClr>
                </a:solidFill>
              </a:rPr>
              <a:t>панорами</a:t>
            </a: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endParaRPr lang="ru-RU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Содержимое 12" descr="250px-Teide20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5"/>
            <a:ext cx="3024335" cy="1728192"/>
          </a:xfrm>
          <a:ln w="57150">
            <a:solidFill>
              <a:srgbClr val="7030A0"/>
            </a:solidFill>
          </a:ln>
        </p:spPr>
      </p:pic>
      <p:pic>
        <p:nvPicPr>
          <p:cNvPr id="15" name="Рисунок 14" descr="44ef54195fe21be4eb4d9562351f0d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2111844" cy="129614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9" name="Содержимое 18" descr="df01cc7782a7d4b27726c5a142e66ec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7380312" y="476672"/>
            <a:ext cx="1512168" cy="2277782"/>
          </a:xfrm>
          <a:ln w="5715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95536" y="213285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Найвища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гора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Тейде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(3718 м)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Рисунок 19" descr="6e50771be2bbff7997d7b8ca2d1542c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844824"/>
            <a:ext cx="1961672" cy="1375623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5724128" y="1772816"/>
            <a:ext cx="1512168" cy="187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2708920"/>
            <a:ext cx="2952328" cy="16561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4437112"/>
            <a:ext cx="2952328" cy="1656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5536" y="6027003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Каталонські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гори,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гірська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система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північному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сході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Піренейського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півострова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8" grpId="0"/>
      <p:bldP spid="21" grpId="0" animBg="1"/>
      <p:bldP spid="22" grpId="0" animBg="1"/>
      <p:bldP spid="2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620688"/>
            <a:ext cx="6984776" cy="1080120"/>
          </a:xfrm>
        </p:spPr>
        <p:txBody>
          <a:bodyPr>
            <a:normAutofit fontScale="90000"/>
          </a:bodyPr>
          <a:lstStyle/>
          <a:p>
            <a:r>
              <a:rPr lang="ru-RU" sz="5300" b="1" dirty="0" err="1" smtClean="0">
                <a:solidFill>
                  <a:schemeClr val="accent3">
                    <a:lumMod val="75000"/>
                  </a:schemeClr>
                </a:solidFill>
              </a:rPr>
              <a:t>Геологічна</a:t>
            </a:r>
            <a:r>
              <a:rPr lang="ru-RU" sz="53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5300" b="1" dirty="0" err="1" smtClean="0">
                <a:solidFill>
                  <a:schemeClr val="accent3">
                    <a:lumMod val="75000"/>
                  </a:schemeClr>
                </a:solidFill>
              </a:rPr>
              <a:t>будова</a:t>
            </a:r>
            <a:r>
              <a:rPr lang="ru-RU" sz="53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 descr="640px-Zalizniry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32656"/>
            <a:ext cx="2448272" cy="1525855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169368"/>
            <a:ext cx="8424936" cy="5688632"/>
          </a:xfrm>
        </p:spPr>
        <p:txBody>
          <a:bodyPr>
            <a:normAutofit fontScale="55000" lnSpcReduction="20000"/>
          </a:bodyPr>
          <a:lstStyle/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представлені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як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найдавніші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найновіші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геологічні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породи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Європі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Головне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місце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геологічній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будові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займають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протерозойські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палеозойські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складчасті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комплекси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Іберійської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Месети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перекриті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сході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мезо-кайнозойським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платформеним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чохлом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Іберійська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Месета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обрамляється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південним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краєм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Піренеїв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півдні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ланцюгом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Андалузьких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гір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Кордильєра-Бетіка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). 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Загалом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Месета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поділяється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кристалічну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західну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частину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складену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гранітами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гнейсами,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осадову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східну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де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домінують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глини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пісковики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Іберійській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Месеті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виділяються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три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тектонічні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зони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Північна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тектонічна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зона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охоплює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Кантабрійські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Іберійські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гори,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виникла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місці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геосинклінального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прогину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виконаного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потужними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терігенними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осіданнями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раннього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палеозою,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карбонатно-терігенними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відкладами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середнього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палеозою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Астурійському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басейні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вугленосною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товщею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карбону.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Основна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складчастість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відноситися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кінця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карбону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астурійська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фаза).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Галісійський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масив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складений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гранітними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породами. Центральна зона,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простягається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через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Галісію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Кастилію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відповідає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стародавньому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геоантіклінальному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підняттю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пронизаному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гранітами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Велике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значення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мала тут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кембрійська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сардинська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складчастість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Південна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геосинклінальна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 зона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Сьєрри-Морени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складена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переважно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продуктами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підводного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вулканізму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основного складу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граувакками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вона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сформувалась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як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складчаста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структура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середині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девона.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Мезокайнозойський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платформенний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чохол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утворений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карбонатними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осадами; 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басейн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Ебро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спостерігаються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флішеві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молассові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товщі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піддалися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впливу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олігоцені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піренейська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фаза)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інтенсивної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складчастості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Кордильєра-Бетіка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складається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тектонічних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покривів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переміщених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північ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Внутрішні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покриви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складені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метаморфічним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палеозоєм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зовнішні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карбонатними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уламковими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породами мезозою, палеогену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нижнього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міоцену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Канарський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архіпелаг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знаходиться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межах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океанічної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кори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африканської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літосферної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плити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вулканічне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походження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Існує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кілька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недосконалих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теорій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які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намагаються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пояснити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утворення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архіпелагу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найдавніших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східних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островах,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присутні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породи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осадового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зокрема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коралового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походження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в той час як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західних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островах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дуже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поширені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прояви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вулканізму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Деякі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вершини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Канарського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архіпелагу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висоту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понад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6000 м,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вести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відлік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дна океану.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fontAlgn="base">
              <a:buNone/>
            </a:pPr>
            <a:r>
              <a:rPr lang="ru-RU" dirty="0" smtClean="0"/>
              <a:t>     </a:t>
            </a:r>
            <a:r>
              <a:rPr lang="ru-RU" sz="2100" dirty="0" smtClean="0"/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має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значні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поклади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рудних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корисних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копалин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яких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пов'язують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палеозойськими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комплексами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гранітами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півдні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Найбільш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помітний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південний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рудний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пояс,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притаманний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середнепалеозойським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ефузійно-терригенним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товщам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герцинським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гранітам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Сьєрри-Морени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Уельви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До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нього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належать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колчеданові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поклади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міді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гідротермальні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ртуті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руди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свинцю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цинку.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залізняків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Галісії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Астурії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Леоні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Біскайї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Сантандері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Ґранаді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піритів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—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Уельві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Севільї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менш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значні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—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Мурсії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Астурії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пірити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містять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до 10%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міді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Багатющі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світі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запаси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ртуті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зосереджені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Альмадені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розроблялись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часів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Римської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імперії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свинцево-цинкових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руд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відомі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провінціях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Хаен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Лінарес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Ла-Кароліна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Мурсія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(Картахена,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Масаррон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), 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Сантандері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Реосин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Рейноса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Значні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запаси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уранових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руд, за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якими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займає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10-у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позицію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світі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2-е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Європі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Основні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уранові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знаходяться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провінціях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Саламанка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Касерес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поклади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золота,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срібла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миш'яку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марганцю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З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нерудних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копалин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відомі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калійні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солі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карналіт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сильвініт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залягають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долині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Ебро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каолін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апатит.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Місцеві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енергетичні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ресурси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складаються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основному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запасів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кам'яного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Вугільні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басейни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містять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невелике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число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пластів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малої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потужності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великими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ухилами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та сильно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дислоковані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утрудняє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механізацію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їх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видобутку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робить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їх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малорентабельними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Близько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90%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видобутку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припадає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басейни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Астурії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Леона.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4664" y="-171400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Корисні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копалини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 descr="Minero0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365104"/>
            <a:ext cx="2316034" cy="180020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5536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Пам'ятник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вуглекопам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4293096"/>
            <a:ext cx="2664296" cy="194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87824" y="621166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Розробка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родовищ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корисних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копалин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4293096"/>
            <a:ext cx="3024336" cy="1944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868144" y="62373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Тінто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іржава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</a:t>
            </a:r>
            <a:r>
              <a:rPr lang="uk-UA" dirty="0" err="1" smtClean="0">
                <a:solidFill>
                  <a:schemeClr val="accent3">
                    <a:lumMod val="50000"/>
                  </a:schemeClr>
                </a:solidFill>
              </a:rPr>
              <a:t>ічка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/>
      <p:bldP spid="9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        </a:t>
            </a: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         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Завдяки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своєму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географічному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положенню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кліматичні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умови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вкрай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різноманітні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Піренейському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півострову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притаманні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три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основні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кліматичні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типи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—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Континентальний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Океанічний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три не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основних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але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визначальних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кліматичних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зон —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гірського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альпійського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субтропічного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типу.</a:t>
            </a:r>
          </a:p>
          <a:p>
            <a:pPr>
              <a:buNone/>
            </a:pPr>
            <a:r>
              <a:rPr lang="ru-RU" sz="1400" b="1" dirty="0" smtClean="0"/>
              <a:t>         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Континентальний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/>
              <a:t>          </a:t>
            </a:r>
            <a:r>
              <a:rPr lang="ru-RU" sz="1400" dirty="0" err="1" smtClean="0"/>
              <a:t>охоплює</a:t>
            </a:r>
            <a:r>
              <a:rPr lang="ru-RU" sz="1400" dirty="0" smtClean="0"/>
              <a:t> </a:t>
            </a:r>
            <a:r>
              <a:rPr lang="ru-RU" sz="1400" dirty="0" err="1" smtClean="0"/>
              <a:t>більшість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півострова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Іспанії</a:t>
            </a:r>
            <a:r>
              <a:rPr lang="ru-RU" sz="1400" dirty="0" smtClean="0"/>
              <a:t>, </a:t>
            </a:r>
            <a:r>
              <a:rPr lang="ru-RU" sz="1400" dirty="0" err="1" smtClean="0"/>
              <a:t>він</a:t>
            </a:r>
            <a:r>
              <a:rPr lang="ru-RU" sz="1400" dirty="0" smtClean="0"/>
              <a:t> </a:t>
            </a:r>
            <a:r>
              <a:rPr lang="ru-RU" sz="1400" dirty="0" err="1" smtClean="0"/>
              <a:t>формується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завдяки</a:t>
            </a:r>
            <a:r>
              <a:rPr lang="ru-RU" sz="1400" dirty="0" smtClean="0"/>
              <a:t> </a:t>
            </a:r>
            <a:r>
              <a:rPr lang="ru-RU" sz="1400" dirty="0" err="1" smtClean="0"/>
              <a:t>унікальному</a:t>
            </a:r>
            <a:r>
              <a:rPr lang="ru-RU" sz="1400" dirty="0" smtClean="0"/>
              <a:t> </a:t>
            </a:r>
            <a:r>
              <a:rPr lang="ru-RU" sz="1400" dirty="0" err="1" smtClean="0"/>
              <a:t>розташуванню</a:t>
            </a:r>
            <a:r>
              <a:rPr lang="ru-RU" sz="1400" dirty="0" smtClean="0"/>
              <a:t> самого </a:t>
            </a:r>
            <a:r>
              <a:rPr lang="ru-RU" sz="1400" dirty="0" err="1" smtClean="0"/>
              <a:t>півострова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природньо-кліматичних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особливостей</a:t>
            </a:r>
            <a:r>
              <a:rPr lang="ru-RU" sz="1400" dirty="0" smtClean="0"/>
              <a:t> </a:t>
            </a:r>
            <a:r>
              <a:rPr lang="ru-RU" sz="1400" dirty="0" err="1" smtClean="0"/>
              <a:t>Центральної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, </a:t>
            </a:r>
            <a:r>
              <a:rPr lang="ru-RU" sz="1400" dirty="0" err="1" smtClean="0"/>
              <a:t>прилеглих</a:t>
            </a:r>
            <a:r>
              <a:rPr lang="ru-RU" sz="1400" dirty="0" smtClean="0"/>
              <a:t> до </a:t>
            </a:r>
            <a:r>
              <a:rPr lang="ru-RU" sz="1400" dirty="0" err="1" smtClean="0"/>
              <a:t>цього</a:t>
            </a:r>
            <a:r>
              <a:rPr lang="ru-RU" sz="1400" dirty="0" smtClean="0"/>
              <a:t> плато </a:t>
            </a:r>
            <a:r>
              <a:rPr lang="ru-RU" sz="1400" dirty="0" err="1" smtClean="0"/>
              <a:t>гір</a:t>
            </a:r>
            <a:r>
              <a:rPr lang="ru-RU" sz="1400" dirty="0" smtClean="0"/>
              <a:t> (як на </a:t>
            </a:r>
            <a:r>
              <a:rPr lang="ru-RU" sz="1400" dirty="0" err="1" smtClean="0"/>
              <a:t>сході</a:t>
            </a:r>
            <a:r>
              <a:rPr lang="ru-RU" sz="1400" dirty="0" smtClean="0"/>
              <a:t>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півдні</a:t>
            </a:r>
            <a:r>
              <a:rPr lang="ru-RU" sz="1400" dirty="0" smtClean="0"/>
              <a:t>),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властивостями</a:t>
            </a:r>
            <a:r>
              <a:rPr lang="ru-RU" sz="1400" dirty="0" smtClean="0"/>
              <a:t> </a:t>
            </a:r>
            <a:r>
              <a:rPr lang="ru-RU" sz="1400" dirty="0" err="1" smtClean="0"/>
              <a:t>території</a:t>
            </a:r>
            <a:r>
              <a:rPr lang="ru-RU" sz="1400" dirty="0" smtClean="0"/>
              <a:t> </a:t>
            </a:r>
            <a:r>
              <a:rPr lang="ru-RU" sz="1400" dirty="0" err="1" smtClean="0"/>
              <a:t>басейну</a:t>
            </a:r>
            <a:r>
              <a:rPr lang="ru-RU" sz="1400" dirty="0" smtClean="0"/>
              <a:t> </a:t>
            </a:r>
            <a:r>
              <a:rPr lang="ru-RU" sz="1400" dirty="0" err="1" smtClean="0"/>
              <a:t>ріки</a:t>
            </a:r>
            <a:r>
              <a:rPr lang="ru-RU" sz="1400" dirty="0" smtClean="0"/>
              <a:t> </a:t>
            </a:r>
            <a:r>
              <a:rPr lang="ru-RU" sz="1400" dirty="0" err="1" smtClean="0"/>
              <a:t>Ебро</a:t>
            </a:r>
            <a:r>
              <a:rPr lang="ru-RU" sz="1400" dirty="0" smtClean="0"/>
              <a:t>. </a:t>
            </a:r>
            <a:r>
              <a:rPr lang="ru-RU" sz="1400" dirty="0" err="1" smtClean="0"/>
              <a:t>Континентальний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клімат</a:t>
            </a:r>
            <a:r>
              <a:rPr lang="ru-RU" sz="1400" dirty="0" smtClean="0"/>
              <a:t> </a:t>
            </a:r>
            <a:r>
              <a:rPr lang="ru-RU" sz="1400" dirty="0" err="1" smtClean="0"/>
              <a:t>характеризується</a:t>
            </a:r>
            <a:r>
              <a:rPr lang="ru-RU" sz="1400" dirty="0" smtClean="0"/>
              <a:t> широким </a:t>
            </a:r>
            <a:r>
              <a:rPr lang="ru-RU" sz="1400" dirty="0" err="1" smtClean="0"/>
              <a:t>коливанням</a:t>
            </a:r>
            <a:r>
              <a:rPr lang="ru-RU" sz="1400" dirty="0" smtClean="0"/>
              <a:t> </a:t>
            </a:r>
            <a:r>
              <a:rPr lang="ru-RU" sz="1400" dirty="0" err="1" smtClean="0"/>
              <a:t>добових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сезонних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змін</a:t>
            </a:r>
            <a:r>
              <a:rPr lang="ru-RU" sz="1400" dirty="0" smtClean="0"/>
              <a:t> у </a:t>
            </a:r>
            <a:r>
              <a:rPr lang="ru-RU" sz="1400" dirty="0" err="1" smtClean="0"/>
              <a:t>температурі</a:t>
            </a:r>
            <a:r>
              <a:rPr lang="ru-RU" sz="1400" dirty="0" smtClean="0"/>
              <a:t>, </a:t>
            </a:r>
            <a:r>
              <a:rPr lang="ru-RU" sz="1400" dirty="0" err="1" smtClean="0"/>
              <a:t>низькою</a:t>
            </a:r>
            <a:r>
              <a:rPr lang="ru-RU" sz="1400" dirty="0" smtClean="0"/>
              <a:t> </a:t>
            </a:r>
            <a:r>
              <a:rPr lang="ru-RU" sz="1400" dirty="0" err="1" smtClean="0"/>
              <a:t>кількістю</a:t>
            </a:r>
            <a:r>
              <a:rPr lang="ru-RU" sz="1400" dirty="0" smtClean="0"/>
              <a:t> та </a:t>
            </a:r>
            <a:r>
              <a:rPr lang="ru-RU" sz="1400" dirty="0" err="1" smtClean="0"/>
              <a:t>нерегулярністю</a:t>
            </a:r>
            <a:r>
              <a:rPr lang="ru-RU" sz="1400" dirty="0" smtClean="0"/>
              <a:t> </a:t>
            </a:r>
            <a:r>
              <a:rPr lang="ru-RU" sz="1400" dirty="0" err="1" smtClean="0"/>
              <a:t>опадів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високим</a:t>
            </a:r>
            <a:r>
              <a:rPr lang="ru-RU" sz="1400" dirty="0" smtClean="0"/>
              <a:t> </a:t>
            </a:r>
            <a:r>
              <a:rPr lang="ru-RU" sz="1400" dirty="0" err="1" smtClean="0"/>
              <a:t>рівнем</a:t>
            </a:r>
            <a:r>
              <a:rPr lang="ru-RU" sz="1400" dirty="0" smtClean="0"/>
              <a:t> </a:t>
            </a:r>
            <a:r>
              <a:rPr lang="ru-RU" sz="1400" dirty="0" err="1" smtClean="0"/>
              <a:t>випаровування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призводить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посушливості</a:t>
            </a:r>
            <a:r>
              <a:rPr lang="ru-RU" sz="1400" dirty="0" smtClean="0"/>
              <a:t>. </a:t>
            </a:r>
            <a:r>
              <a:rPr lang="ru-RU" sz="1400" dirty="0" err="1" smtClean="0"/>
              <a:t>Середньорічна</a:t>
            </a:r>
            <a:r>
              <a:rPr lang="ru-RU" sz="1400" dirty="0" smtClean="0"/>
              <a:t> </a:t>
            </a:r>
            <a:r>
              <a:rPr lang="ru-RU" sz="1400" dirty="0" err="1" smtClean="0"/>
              <a:t>кількість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опадів</a:t>
            </a:r>
            <a:r>
              <a:rPr lang="ru-RU" sz="1400" dirty="0" smtClean="0"/>
              <a:t> в </a:t>
            </a:r>
            <a:r>
              <a:rPr lang="ru-RU" sz="1400" dirty="0" err="1" smtClean="0"/>
              <a:t>цілому</a:t>
            </a:r>
            <a:r>
              <a:rPr lang="ru-RU" sz="1400" dirty="0" smtClean="0"/>
              <a:t> становить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300 до 640 мм на </a:t>
            </a:r>
            <a:r>
              <a:rPr lang="ru-RU" sz="1400" dirty="0" err="1" smtClean="0"/>
              <a:t>рік</a:t>
            </a:r>
            <a:r>
              <a:rPr lang="ru-RU" sz="1400" dirty="0" smtClean="0"/>
              <a:t> (</a:t>
            </a:r>
            <a:r>
              <a:rPr lang="ru-RU" sz="1400" dirty="0" err="1" smtClean="0"/>
              <a:t>більшість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провінцій</a:t>
            </a:r>
            <a:r>
              <a:rPr lang="ru-RU" sz="1400" dirty="0" smtClean="0"/>
              <a:t> </a:t>
            </a:r>
            <a:r>
              <a:rPr lang="ru-RU" sz="1400" dirty="0" err="1" smtClean="0"/>
              <a:t>регіону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 </a:t>
            </a:r>
            <a:r>
              <a:rPr lang="ru-RU" sz="1400" dirty="0" err="1" smtClean="0"/>
              <a:t>отримує</a:t>
            </a:r>
            <a:r>
              <a:rPr lang="ru-RU" sz="1400" dirty="0" smtClean="0"/>
              <a:t> </a:t>
            </a:r>
            <a:r>
              <a:rPr lang="ru-RU" sz="1400" dirty="0" err="1" smtClean="0"/>
              <a:t>близько</a:t>
            </a:r>
            <a:r>
              <a:rPr lang="ru-RU" sz="1400" dirty="0" smtClean="0"/>
              <a:t> 500 мм на </a:t>
            </a:r>
            <a:r>
              <a:rPr lang="ru-RU" sz="1400" dirty="0" err="1" smtClean="0"/>
              <a:t>рік</a:t>
            </a:r>
            <a:r>
              <a:rPr lang="ru-RU" sz="1400" dirty="0" smtClean="0"/>
              <a:t>). На </a:t>
            </a:r>
            <a:r>
              <a:rPr lang="ru-RU" sz="1400" dirty="0" err="1" smtClean="0"/>
              <a:t>півночі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, Центрального плато </a:t>
            </a:r>
            <a:r>
              <a:rPr lang="ru-RU" sz="1400" dirty="0" err="1" smtClean="0"/>
              <a:t>і</a:t>
            </a:r>
            <a:r>
              <a:rPr lang="ru-RU" sz="1400" dirty="0" smtClean="0"/>
              <a:t> в </a:t>
            </a:r>
            <a:r>
              <a:rPr lang="ru-RU" sz="1400" dirty="0" err="1" smtClean="0"/>
              <a:t>басейні</a:t>
            </a:r>
            <a:r>
              <a:rPr lang="ru-RU" sz="1400" dirty="0" smtClean="0"/>
              <a:t> </a:t>
            </a:r>
            <a:r>
              <a:rPr lang="ru-RU" sz="1400" dirty="0" err="1" smtClean="0"/>
              <a:t>Ебро</a:t>
            </a:r>
            <a:r>
              <a:rPr lang="ru-RU" sz="1400" dirty="0" smtClean="0"/>
              <a:t>, </a:t>
            </a:r>
            <a:r>
              <a:rPr lang="ru-RU" sz="1400" dirty="0" err="1" smtClean="0"/>
              <a:t>є</a:t>
            </a:r>
            <a:r>
              <a:rPr lang="ru-RU" sz="1400" dirty="0" smtClean="0"/>
              <a:t> два </a:t>
            </a:r>
            <a:r>
              <a:rPr lang="ru-RU" sz="1400" dirty="0" err="1" smtClean="0"/>
              <a:t>сезони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дощів</a:t>
            </a:r>
            <a:r>
              <a:rPr lang="ru-RU" sz="1400" dirty="0" smtClean="0"/>
              <a:t>, один </a:t>
            </a:r>
            <a:r>
              <a:rPr lang="ru-RU" sz="1400" dirty="0" err="1" smtClean="0"/>
              <a:t>навесні</a:t>
            </a:r>
            <a:r>
              <a:rPr lang="ru-RU" sz="1400" dirty="0" smtClean="0"/>
              <a:t> (</a:t>
            </a:r>
            <a:r>
              <a:rPr lang="ru-RU" sz="1400" dirty="0" err="1" smtClean="0"/>
              <a:t>квітень-червень</a:t>
            </a:r>
            <a:r>
              <a:rPr lang="ru-RU" sz="1400" dirty="0" smtClean="0"/>
              <a:t>), а </a:t>
            </a:r>
            <a:r>
              <a:rPr lang="ru-RU" sz="1400" dirty="0" err="1" smtClean="0"/>
              <a:t>інший</a:t>
            </a:r>
            <a:r>
              <a:rPr lang="ru-RU" sz="1400" dirty="0" smtClean="0"/>
              <a:t> </a:t>
            </a:r>
            <a:r>
              <a:rPr lang="ru-RU" sz="1400" dirty="0" err="1" smtClean="0"/>
              <a:t>восени</a:t>
            </a:r>
            <a:r>
              <a:rPr lang="ru-RU" sz="1400" dirty="0" smtClean="0"/>
              <a:t> (</a:t>
            </a:r>
            <a:r>
              <a:rPr lang="ru-RU" sz="1400" dirty="0" err="1" smtClean="0"/>
              <a:t>жовтень-листопад</a:t>
            </a:r>
            <a:r>
              <a:rPr lang="ru-RU" sz="1400" dirty="0" smtClean="0"/>
              <a:t>). На </a:t>
            </a:r>
            <a:r>
              <a:rPr lang="ru-RU" sz="1400" dirty="0" err="1" smtClean="0"/>
              <a:t>півдні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, </a:t>
            </a:r>
            <a:r>
              <a:rPr lang="ru-RU" sz="1400" dirty="0" err="1" smtClean="0"/>
              <a:t>вологі</a:t>
            </a:r>
            <a:r>
              <a:rPr lang="ru-RU" sz="1400" dirty="0" smtClean="0"/>
              <a:t> </a:t>
            </a:r>
            <a:r>
              <a:rPr lang="ru-RU" sz="1400" dirty="0" err="1" smtClean="0"/>
              <a:t>сезони</a:t>
            </a:r>
            <a:r>
              <a:rPr lang="ru-RU" sz="1400" dirty="0" smtClean="0"/>
              <a:t> — весна </a:t>
            </a:r>
            <a:r>
              <a:rPr lang="ru-RU" sz="1400" dirty="0" err="1" smtClean="0"/>
              <a:t>й</a:t>
            </a:r>
            <a:r>
              <a:rPr lang="ru-RU" sz="1400" dirty="0" smtClean="0"/>
              <a:t> </a:t>
            </a:r>
            <a:r>
              <a:rPr lang="ru-RU" sz="1400" dirty="0" err="1" smtClean="0"/>
              <a:t>осінь</a:t>
            </a:r>
            <a:r>
              <a:rPr lang="ru-RU" sz="1400" dirty="0" smtClean="0"/>
              <a:t>, весною </a:t>
            </a:r>
            <a:r>
              <a:rPr lang="ru-RU" sz="1400" dirty="0" err="1" smtClean="0"/>
              <a:t>лише</a:t>
            </a:r>
            <a:r>
              <a:rPr lang="ru-RU" sz="1400" dirty="0" smtClean="0"/>
              <a:t> один </a:t>
            </a:r>
            <a:r>
              <a:rPr lang="ru-RU" sz="1400" dirty="0" err="1" smtClean="0"/>
              <a:t>місяць</a:t>
            </a:r>
            <a:r>
              <a:rPr lang="ru-RU" sz="1400" dirty="0" smtClean="0"/>
              <a:t> — </a:t>
            </a:r>
            <a:r>
              <a:rPr lang="ru-RU" sz="1400" dirty="0" err="1" smtClean="0"/>
              <a:t>березень</a:t>
            </a:r>
            <a:r>
              <a:rPr lang="ru-RU" sz="1400" dirty="0" smtClean="0"/>
              <a:t>, а </a:t>
            </a:r>
            <a:r>
              <a:rPr lang="ru-RU" sz="1400" dirty="0" err="1" smtClean="0"/>
              <a:t>осінній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період</a:t>
            </a:r>
            <a:r>
              <a:rPr lang="ru-RU" sz="1400" dirty="0" smtClean="0"/>
              <a:t> </a:t>
            </a:r>
            <a:r>
              <a:rPr lang="ru-RU" sz="1400" dirty="0" err="1" smtClean="0"/>
              <a:t>загалом</a:t>
            </a:r>
            <a:r>
              <a:rPr lang="ru-RU" sz="1400" dirty="0" smtClean="0"/>
              <a:t> </a:t>
            </a:r>
            <a:r>
              <a:rPr lang="ru-RU" sz="1400" dirty="0" err="1" smtClean="0"/>
              <a:t>посередньо-вологий</a:t>
            </a:r>
            <a:r>
              <a:rPr lang="ru-RU" sz="1400" dirty="0" smtClean="0"/>
              <a:t>, </a:t>
            </a:r>
            <a:r>
              <a:rPr lang="ru-RU" sz="1400" dirty="0" err="1" smtClean="0"/>
              <a:t>але</a:t>
            </a:r>
            <a:r>
              <a:rPr lang="ru-RU" sz="1400" dirty="0" smtClean="0"/>
              <a:t> </a:t>
            </a:r>
            <a:r>
              <a:rPr lang="ru-RU" sz="1400" dirty="0" err="1" smtClean="0"/>
              <a:t>навіть</a:t>
            </a:r>
            <a:r>
              <a:rPr lang="ru-RU" sz="1400" dirty="0" smtClean="0"/>
              <a:t> у </a:t>
            </a:r>
            <a:r>
              <a:rPr lang="ru-RU" sz="1400" dirty="0" err="1" smtClean="0"/>
              <a:t>ці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вологі</a:t>
            </a:r>
            <a:r>
              <a:rPr lang="ru-RU" sz="1400" dirty="0" smtClean="0"/>
              <a:t> </a:t>
            </a:r>
            <a:r>
              <a:rPr lang="ru-RU" sz="1400" dirty="0" err="1" smtClean="0"/>
              <a:t>сезони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дощі</a:t>
            </a:r>
            <a:r>
              <a:rPr lang="ru-RU" sz="1400" dirty="0" smtClean="0"/>
              <a:t> тут </a:t>
            </a:r>
            <a:r>
              <a:rPr lang="ru-RU" sz="1400" dirty="0" err="1" smtClean="0"/>
              <a:t>нерегулярні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нетривалі</a:t>
            </a:r>
            <a:r>
              <a:rPr lang="ru-RU" sz="1400" dirty="0" smtClean="0"/>
              <a:t>. </a:t>
            </a:r>
            <a:r>
              <a:rPr lang="ru-RU" sz="1400" dirty="0" err="1" smtClean="0"/>
              <a:t>Континентальні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прохолодні</a:t>
            </a:r>
            <a:r>
              <a:rPr lang="ru-RU" sz="1400" dirty="0" smtClean="0"/>
              <a:t> в межах −1 °</a:t>
            </a:r>
            <a:r>
              <a:rPr lang="en-US" sz="1400" dirty="0" smtClean="0"/>
              <a:t>C (30,2 °F),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сильним</a:t>
            </a:r>
            <a:r>
              <a:rPr lang="ru-RU" sz="1400" dirty="0" smtClean="0"/>
              <a:t> </a:t>
            </a:r>
            <a:r>
              <a:rPr lang="ru-RU" sz="1400" dirty="0" err="1" smtClean="0"/>
              <a:t>вітром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високою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вологістю</a:t>
            </a:r>
            <a:r>
              <a:rPr lang="ru-RU" sz="1400" dirty="0" smtClean="0"/>
              <a:t>, </a:t>
            </a:r>
            <a:r>
              <a:rPr lang="ru-RU" sz="1400" dirty="0" err="1" smtClean="0"/>
              <a:t>незважаючи</a:t>
            </a:r>
            <a:r>
              <a:rPr lang="ru-RU" sz="1400" dirty="0" smtClean="0"/>
              <a:t> на </a:t>
            </a:r>
            <a:r>
              <a:rPr lang="ru-RU" sz="1400" dirty="0" err="1" smtClean="0"/>
              <a:t>низький</a:t>
            </a:r>
            <a:r>
              <a:rPr lang="ru-RU" sz="1400" dirty="0" smtClean="0"/>
              <a:t> </a:t>
            </a:r>
            <a:r>
              <a:rPr lang="ru-RU" sz="1400" dirty="0" err="1" smtClean="0"/>
              <a:t>рівень</a:t>
            </a:r>
            <a:r>
              <a:rPr lang="ru-RU" sz="1400" dirty="0" smtClean="0"/>
              <a:t> </a:t>
            </a:r>
            <a:r>
              <a:rPr lang="ru-RU" sz="1400" dirty="0" err="1" smtClean="0"/>
              <a:t>опадів</a:t>
            </a:r>
            <a:r>
              <a:rPr lang="ru-RU" sz="1400" dirty="0" smtClean="0"/>
              <a:t>. За </a:t>
            </a:r>
            <a:r>
              <a:rPr lang="ru-RU" sz="1400" dirty="0" err="1" smtClean="0"/>
              <a:t>винятком</a:t>
            </a:r>
            <a:r>
              <a:rPr lang="ru-RU" sz="1400" dirty="0" smtClean="0"/>
              <a:t> </a:t>
            </a:r>
            <a:r>
              <a:rPr lang="ru-RU" sz="1400" dirty="0" err="1" smtClean="0"/>
              <a:t>гірських</a:t>
            </a:r>
            <a:r>
              <a:rPr lang="ru-RU" sz="1400" dirty="0" smtClean="0"/>
              <a:t> </a:t>
            </a:r>
            <a:r>
              <a:rPr lang="ru-RU" sz="1400" dirty="0" err="1" smtClean="0"/>
              <a:t>районів</a:t>
            </a:r>
            <a:r>
              <a:rPr lang="ru-RU" sz="1400" dirty="0" smtClean="0"/>
              <a:t> </a:t>
            </a:r>
            <a:r>
              <a:rPr lang="ru-RU" sz="1400" dirty="0" err="1" smtClean="0"/>
              <a:t>північного</a:t>
            </a:r>
            <a:r>
              <a:rPr lang="ru-RU" sz="1400" dirty="0" smtClean="0"/>
              <a:t> </a:t>
            </a:r>
            <a:r>
              <a:rPr lang="ru-RU" sz="1400" dirty="0" err="1" smtClean="0"/>
              <a:t>передгір'я</a:t>
            </a:r>
            <a:r>
              <a:rPr lang="ru-RU" sz="1400" dirty="0" smtClean="0"/>
              <a:t> </a:t>
            </a:r>
            <a:r>
              <a:rPr lang="ru-RU" sz="1400" dirty="0" err="1" smtClean="0"/>
              <a:t>Іберійських</a:t>
            </a:r>
            <a:r>
              <a:rPr lang="ru-RU" sz="1400" dirty="0" smtClean="0"/>
              <a:t> </a:t>
            </a:r>
            <a:r>
              <a:rPr lang="ru-RU" sz="1400" dirty="0" err="1" smtClean="0"/>
              <a:t>гір</a:t>
            </a:r>
            <a:r>
              <a:rPr lang="ru-RU" sz="1400" dirty="0" smtClean="0"/>
              <a:t>, в </a:t>
            </a:r>
            <a:r>
              <a:rPr lang="ru-RU" sz="1400" dirty="0" err="1" smtClean="0"/>
              <a:t>холодні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періоди</a:t>
            </a:r>
            <a:r>
              <a:rPr lang="ru-RU" sz="1400" dirty="0" smtClean="0"/>
              <a:t> мороз та </a:t>
            </a:r>
            <a:r>
              <a:rPr lang="ru-RU" sz="1400" dirty="0" err="1" smtClean="0"/>
              <a:t>підмерзання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є</a:t>
            </a:r>
            <a:r>
              <a:rPr lang="ru-RU" sz="1400" dirty="0" smtClean="0"/>
              <a:t> </a:t>
            </a:r>
            <a:r>
              <a:rPr lang="ru-RU" sz="1400" dirty="0" err="1" smtClean="0"/>
              <a:t>поширеним</a:t>
            </a:r>
            <a:r>
              <a:rPr lang="ru-RU" sz="1400" dirty="0" smtClean="0"/>
              <a:t> </a:t>
            </a:r>
            <a:r>
              <a:rPr lang="ru-RU" sz="1400" dirty="0" err="1" smtClean="0"/>
              <a:t>явищем</a:t>
            </a:r>
            <a:r>
              <a:rPr lang="ru-RU" sz="1400" dirty="0" smtClean="0"/>
              <a:t>. </a:t>
            </a:r>
            <a:r>
              <a:rPr lang="ru-RU" sz="1400" dirty="0" err="1" smtClean="0"/>
              <a:t>Літо</a:t>
            </a:r>
            <a:r>
              <a:rPr lang="ru-RU" sz="1400" dirty="0" smtClean="0"/>
              <a:t> тепле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безхмарне</a:t>
            </a:r>
            <a:r>
              <a:rPr lang="ru-RU" sz="1400" dirty="0" smtClean="0"/>
              <a:t>, </a:t>
            </a:r>
            <a:r>
              <a:rPr lang="ru-RU" sz="1400" dirty="0" err="1" smtClean="0"/>
              <a:t>середня</a:t>
            </a:r>
            <a:r>
              <a:rPr lang="ru-RU" sz="1400" dirty="0" smtClean="0"/>
              <a:t> </a:t>
            </a:r>
            <a:r>
              <a:rPr lang="ru-RU" sz="1400" dirty="0" err="1" smtClean="0"/>
              <a:t>денна</a:t>
            </a:r>
            <a:r>
              <a:rPr lang="ru-RU" sz="1400" dirty="0" smtClean="0"/>
              <a:t> температура становить; 21 °</a:t>
            </a:r>
            <a:r>
              <a:rPr lang="en-US" sz="1400" dirty="0" smtClean="0"/>
              <a:t>C (</a:t>
            </a:r>
            <a:r>
              <a:rPr lang="en-US" sz="1400" i="1" dirty="0" smtClean="0"/>
              <a:t>69,8 °F</a:t>
            </a:r>
            <a:r>
              <a:rPr lang="en-US" sz="1400" dirty="0" smtClean="0"/>
              <a:t>) </a:t>
            </a:r>
            <a:r>
              <a:rPr lang="ru-RU" sz="1400" dirty="0" smtClean="0"/>
              <a:t>на </a:t>
            </a:r>
            <a:r>
              <a:rPr lang="ru-RU" sz="1400" dirty="0" err="1" smtClean="0"/>
              <a:t>півночі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24 °</a:t>
            </a:r>
            <a:r>
              <a:rPr lang="en-US" sz="1400" dirty="0" smtClean="0"/>
              <a:t>C (</a:t>
            </a:r>
            <a:r>
              <a:rPr lang="en-US" sz="1400" i="1" dirty="0" smtClean="0"/>
              <a:t>75,2 °F</a:t>
            </a:r>
            <a:r>
              <a:rPr lang="en-US" sz="1400" dirty="0" smtClean="0"/>
              <a:t>) </a:t>
            </a:r>
            <a:r>
              <a:rPr lang="ru-RU" sz="1400" dirty="0" smtClean="0"/>
              <a:t>до 27 °</a:t>
            </a:r>
            <a:r>
              <a:rPr lang="en-US" sz="1400" dirty="0" smtClean="0"/>
              <a:t>C (</a:t>
            </a:r>
            <a:r>
              <a:rPr lang="en-US" sz="1400" i="1" dirty="0" smtClean="0"/>
              <a:t>80,6 °F</a:t>
            </a:r>
            <a:r>
              <a:rPr lang="en-US" sz="1400" dirty="0" smtClean="0"/>
              <a:t>) </a:t>
            </a:r>
            <a:r>
              <a:rPr lang="ru-RU" sz="1400" dirty="0" smtClean="0"/>
              <a:t>на </a:t>
            </a:r>
            <a:r>
              <a:rPr lang="ru-RU" sz="1400" dirty="0" err="1" smtClean="0"/>
              <a:t>півдні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, а </a:t>
            </a:r>
            <a:r>
              <a:rPr lang="ru-RU" sz="1400" dirty="0" err="1" smtClean="0"/>
              <a:t>нічні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температури</a:t>
            </a:r>
            <a:r>
              <a:rPr lang="ru-RU" sz="1400" dirty="0" smtClean="0"/>
              <a:t> </a:t>
            </a:r>
            <a:r>
              <a:rPr lang="ru-RU" sz="1400" dirty="0" err="1" smtClean="0"/>
              <a:t>коливаються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7 °</a:t>
            </a:r>
            <a:r>
              <a:rPr lang="en-US" sz="1400" dirty="0" smtClean="0"/>
              <a:t>C (</a:t>
            </a:r>
            <a:r>
              <a:rPr lang="en-US" sz="1400" i="1" dirty="0" smtClean="0"/>
              <a:t>44,6 °F</a:t>
            </a:r>
            <a:r>
              <a:rPr lang="en-US" sz="1400" dirty="0" smtClean="0"/>
              <a:t>) </a:t>
            </a:r>
            <a:r>
              <a:rPr lang="ru-RU" sz="1400" dirty="0" smtClean="0"/>
              <a:t>до 10 °</a:t>
            </a:r>
            <a:r>
              <a:rPr lang="en-US" sz="1400" dirty="0" smtClean="0"/>
              <a:t>C (</a:t>
            </a:r>
            <a:r>
              <a:rPr lang="en-US" sz="1400" i="1" dirty="0" smtClean="0"/>
              <a:t>+50 °F</a:t>
            </a:r>
            <a:r>
              <a:rPr lang="en-US" sz="1400" dirty="0" smtClean="0"/>
              <a:t>) </a:t>
            </a:r>
            <a:r>
              <a:rPr lang="ru-RU" sz="1400" dirty="0" smtClean="0"/>
              <a:t>по </a:t>
            </a:r>
            <a:r>
              <a:rPr lang="ru-RU" sz="1400" dirty="0" err="1" smtClean="0"/>
              <a:t>всій</a:t>
            </a:r>
            <a:r>
              <a:rPr lang="ru-RU" sz="1400" dirty="0" smtClean="0"/>
              <a:t> </a:t>
            </a:r>
            <a:r>
              <a:rPr lang="ru-RU" sz="1400" dirty="0" err="1" smtClean="0"/>
              <a:t>континентальній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зоні</a:t>
            </a:r>
            <a:r>
              <a:rPr lang="ru-RU" sz="1400" dirty="0" smtClean="0"/>
              <a:t>. В </a:t>
            </a:r>
            <a:r>
              <a:rPr lang="ru-RU" sz="1400" dirty="0" err="1" smtClean="0"/>
              <a:t>басейні</a:t>
            </a:r>
            <a:r>
              <a:rPr lang="ru-RU" sz="1400" dirty="0" smtClean="0"/>
              <a:t> </a:t>
            </a:r>
            <a:r>
              <a:rPr lang="ru-RU" sz="1400" dirty="0" err="1" smtClean="0"/>
              <a:t>ріки</a:t>
            </a:r>
            <a:r>
              <a:rPr lang="ru-RU" sz="1400" dirty="0" smtClean="0"/>
              <a:t> </a:t>
            </a:r>
            <a:r>
              <a:rPr lang="ru-RU" sz="1400" dirty="0" err="1" smtClean="0"/>
              <a:t>Ебро</a:t>
            </a:r>
            <a:r>
              <a:rPr lang="ru-RU" sz="1400" dirty="0" smtClean="0"/>
              <a:t> (</a:t>
            </a:r>
            <a:r>
              <a:rPr lang="ru-RU" sz="1400" dirty="0" err="1" smtClean="0"/>
              <a:t>який</a:t>
            </a:r>
            <a:r>
              <a:rPr lang="ru-RU" sz="1400" dirty="0" smtClean="0"/>
              <a:t> </a:t>
            </a:r>
            <a:r>
              <a:rPr lang="ru-RU" sz="1400" dirty="0" err="1" smtClean="0"/>
              <a:t>знаходиться</a:t>
            </a:r>
            <a:r>
              <a:rPr lang="ru-RU" sz="1400" dirty="0" smtClean="0"/>
              <a:t> на </a:t>
            </a:r>
            <a:r>
              <a:rPr lang="ru-RU" sz="1400" dirty="0" err="1" smtClean="0"/>
              <a:t>нижчому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висотному</a:t>
            </a:r>
            <a:r>
              <a:rPr lang="ru-RU" sz="1400" dirty="0" smtClean="0"/>
              <a:t> </a:t>
            </a:r>
            <a:r>
              <a:rPr lang="ru-RU" sz="1400" dirty="0" err="1" smtClean="0"/>
              <a:t>рівні</a:t>
            </a:r>
            <a:r>
              <a:rPr lang="ru-RU" sz="1400" dirty="0" smtClean="0"/>
              <a:t>), </a:t>
            </a:r>
            <a:r>
              <a:rPr lang="ru-RU" sz="1400" dirty="0" err="1" smtClean="0"/>
              <a:t>дещо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відмінні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особливості</a:t>
            </a:r>
            <a:r>
              <a:rPr lang="ru-RU" sz="1400" dirty="0" smtClean="0"/>
              <a:t> — </a:t>
            </a:r>
            <a:r>
              <a:rPr lang="ru-RU" sz="1400" dirty="0" err="1" smtClean="0"/>
              <a:t>дуже</a:t>
            </a:r>
            <a:r>
              <a:rPr lang="ru-RU" sz="1400" dirty="0" smtClean="0"/>
              <a:t> </a:t>
            </a:r>
            <a:r>
              <a:rPr lang="ru-RU" sz="1400" dirty="0" err="1" smtClean="0"/>
              <a:t>спекотно</a:t>
            </a:r>
            <a:r>
              <a:rPr lang="ru-RU" sz="1400" dirty="0" smtClean="0"/>
              <a:t> </a:t>
            </a:r>
            <a:r>
              <a:rPr lang="ru-RU" sz="1400" dirty="0" err="1" smtClean="0"/>
              <a:t>влітку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температура </a:t>
            </a:r>
            <a:r>
              <a:rPr lang="ru-RU" sz="1400" dirty="0" err="1" smtClean="0"/>
              <a:t>може</a:t>
            </a:r>
            <a:r>
              <a:rPr lang="ru-RU" sz="1400" dirty="0" smtClean="0"/>
              <a:t> </a:t>
            </a:r>
            <a:r>
              <a:rPr lang="ru-RU" sz="1400" dirty="0" err="1" smtClean="0"/>
              <a:t>перевищувати</a:t>
            </a:r>
            <a:r>
              <a:rPr lang="ru-RU" sz="1400" dirty="0" smtClean="0"/>
              <a:t> 40 °</a:t>
            </a:r>
            <a:r>
              <a:rPr lang="en-US" sz="1400" dirty="0" smtClean="0"/>
              <a:t>C (</a:t>
            </a:r>
            <a:r>
              <a:rPr lang="en-US" sz="1400" i="1" dirty="0" smtClean="0"/>
              <a:t>+104 °F</a:t>
            </a:r>
            <a:r>
              <a:rPr lang="en-US" sz="1400" dirty="0" smtClean="0"/>
              <a:t>). </a:t>
            </a:r>
            <a:r>
              <a:rPr lang="ru-RU" sz="1400" dirty="0" err="1" smtClean="0"/>
              <a:t>Влітку</a:t>
            </a:r>
            <a:r>
              <a:rPr lang="ru-RU" sz="1400" dirty="0" smtClean="0"/>
              <a:t> </a:t>
            </a:r>
            <a:r>
              <a:rPr lang="ru-RU" sz="1400" dirty="0" err="1" smtClean="0"/>
              <a:t>загалом</a:t>
            </a:r>
            <a:r>
              <a:rPr lang="ru-RU" sz="1400" dirty="0" smtClean="0"/>
              <a:t> на Центральному плато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Месети</a:t>
            </a:r>
            <a:r>
              <a:rPr lang="ru-RU" sz="1400" dirty="0" smtClean="0"/>
              <a:t> та в </a:t>
            </a:r>
            <a:r>
              <a:rPr lang="ru-RU" sz="1400" dirty="0" err="1" smtClean="0"/>
              <a:t>басейні</a:t>
            </a:r>
            <a:r>
              <a:rPr lang="ru-RU" sz="1400" dirty="0" smtClean="0"/>
              <a:t> </a:t>
            </a:r>
            <a:r>
              <a:rPr lang="ru-RU" sz="1400" dirty="0" err="1" smtClean="0"/>
              <a:t>Ебро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найнижча</a:t>
            </a:r>
            <a:r>
              <a:rPr lang="ru-RU" sz="1400" dirty="0" smtClean="0"/>
              <a:t>, за </a:t>
            </a:r>
            <a:r>
              <a:rPr lang="ru-RU" sz="1400" dirty="0" err="1" smtClean="0"/>
              <a:t>винятком</a:t>
            </a:r>
            <a:r>
              <a:rPr lang="ru-RU" sz="1400" dirty="0" smtClean="0"/>
              <a:t> району </a:t>
            </a:r>
            <a:r>
              <a:rPr lang="ru-RU" sz="1400" dirty="0" err="1" smtClean="0"/>
              <a:t>річки</a:t>
            </a:r>
            <a:r>
              <a:rPr lang="ru-RU" sz="1400" dirty="0" smtClean="0"/>
              <a:t> </a:t>
            </a:r>
            <a:r>
              <a:rPr lang="ru-RU" sz="1400" dirty="0" err="1" smtClean="0"/>
              <a:t>Ріо-Ебро</a:t>
            </a:r>
            <a:r>
              <a:rPr lang="ru-RU" sz="1400" dirty="0" smtClean="0"/>
              <a:t>, де </a:t>
            </a:r>
            <a:r>
              <a:rPr lang="ru-RU" sz="1400" dirty="0" err="1" smtClean="0"/>
              <a:t>наявна</a:t>
            </a:r>
            <a:r>
              <a:rPr lang="ru-RU" sz="1400" dirty="0" smtClean="0"/>
              <a:t> </a:t>
            </a:r>
            <a:r>
              <a:rPr lang="ru-RU" sz="1400" dirty="0" err="1" smtClean="0"/>
              <a:t>висока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вологість</a:t>
            </a:r>
            <a:r>
              <a:rPr lang="ru-RU" sz="1400" dirty="0" smtClean="0"/>
              <a:t>.</a:t>
            </a:r>
          </a:p>
          <a:p>
            <a:pPr>
              <a:buNone/>
            </a:pP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0768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</a:t>
            </a:r>
            <a: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6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країни</a:t>
            </a:r>
            <a:endParaRPr lang="ru-RU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332656"/>
            <a:ext cx="2736304" cy="165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12160" y="19888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Карта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середньо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річної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кількості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опадів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908720"/>
            <a:ext cx="2016224" cy="1584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35896" y="2606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Карта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кліматичних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зон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Іспанії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Океанічний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/>
              <a:t>        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переважає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північній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частині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</a:rPr>
              <a:t>часто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</a:rPr>
              <a:t>називають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</a:rPr>
              <a:t> «Зелена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</a:rPr>
              <a:t>Іспанія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Піренеїв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північно-західних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районів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півострова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характеризується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відносно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м'якою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зимою, теплим,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але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не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спекотним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літом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та,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загалом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рясними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опадами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—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близько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1000 мм за весь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рік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причому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найпосушливі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місяці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вище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30 мм за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рік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Температура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коливається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незначно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(як на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добу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так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щосезону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), 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середньому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діапазоні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+9 °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</a:rPr>
              <a:t>48,2 °F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у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січні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до 21 °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400" i="1" dirty="0" smtClean="0">
                <a:solidFill>
                  <a:schemeClr val="tx2">
                    <a:lumMod val="50000"/>
                  </a:schemeClr>
                </a:solidFill>
              </a:rPr>
              <a:t>69,8 °F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липні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Стримуючий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вплив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морських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атмосферних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явищ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чим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дальше в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глиб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вище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в гори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півночі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Іберійського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півострова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тим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інтенсивніші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температурні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коливання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Близькість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Атлантичного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океану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впливає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кількість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опадів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тому на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сході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їх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менше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аніж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океанічному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західному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Восени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жовтня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по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грудень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найтриваліший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дощовий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сезон, 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липень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найпосушливий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місяць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Висока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вологість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переважаючі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фронтальні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морські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вітри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сприяють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формуванню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кліматичного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явища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туману,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який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загальноприйнятою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нормою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вздовж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всього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північно-західного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узбережжя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явище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не так часто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спостерігається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всередині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здебільшого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незначних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ділянках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ближче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холодної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пори року), причиною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його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відсутності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гори,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стають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своєрідним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бар'єром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для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проникнення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вологих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циклонів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зі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сторони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моря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чи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океану.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573016"/>
            <a:ext cx="3528392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«Зелена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Іспанія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573016"/>
            <a:ext cx="3600400" cy="266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6309320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Picos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Europa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200" b="1" dirty="0" smtClean="0"/>
              <a:t>         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Середземноморський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</a:t>
            </a:r>
            <a:endPara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ru-RU" sz="1200" dirty="0" smtClean="0"/>
              <a:t>        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охоплює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територію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яка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простягається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Андалузьких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рівнин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майже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весь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південь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півострова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уздовж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усього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південного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східного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країни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аж до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Піренеїв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обмежується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гірськими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хребтами,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йдуть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паралельно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моря).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цілом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період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опадів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цьому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регіоні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зосереджений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в основному,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наприкінці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осінньо-зимового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циклу та 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весняну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пору року.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Дощі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тут,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зчаста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нерегулярні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ймовірними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періодами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посухи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Температура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середземноморській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кліматичній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зоні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вища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ніж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континентальних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внутрішніх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районах.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Сезонні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добові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зміни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температури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не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мають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значної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амплітуди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коливань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Температура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повітря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січні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зазвичай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середньому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10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+50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до 13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55,4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більшості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районів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середземноморської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зони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лише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трішки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прохолодніше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північно-східному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північ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Барселони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Взимку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температура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глиб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рівнин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Андалузії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також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трохи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нижча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ніж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Середня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температура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липні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серпні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+22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71,6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до 27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80,6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29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84,2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до 31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(</a:t>
            </a:r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87,8 °F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глиб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півострова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цей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же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період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відзначається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пониженою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вологістю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середземноморській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кліматичні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зоні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наявні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значні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вітрові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потоки (</a:t>
            </a:r>
            <a:r>
              <a:rPr lang="ru-RU" sz="1200" i="1" dirty="0" err="1" smtClean="0">
                <a:solidFill>
                  <a:schemeClr val="tx2">
                    <a:lumMod val="50000"/>
                  </a:schemeClr>
                </a:solidFill>
              </a:rPr>
              <a:t>вітри</a:t>
            </a:r>
            <a:r>
              <a:rPr lang="ru-RU" sz="12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i="1" dirty="0" err="1" smtClean="0">
                <a:solidFill>
                  <a:schemeClr val="tx2">
                    <a:lumMod val="50000"/>
                  </a:schemeClr>
                </a:solidFill>
              </a:rPr>
              <a:t>Левече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):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жаркі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сухі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східні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або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південно-східні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повітряні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потоки,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які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зароджуються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над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Північною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Африкою.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Епізодично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вітри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іноді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приносять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собою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пісчаний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пил Сахари —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явища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найчастіше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відбуваються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навесні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спричинені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раптовим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(як правило,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нетривалим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різким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зростанням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температури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пустелі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Кулер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—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східний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вітер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приходить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сторони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Леванту,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набираючи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свою силу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поміж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уголовин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між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гірськими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формаціями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Пенібетіко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Атлаських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гір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Північній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Африці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східні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вітри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визначальними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тому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формують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особливості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регіоні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оскільки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вони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послаблюють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атмосферну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температуру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підвищують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вологість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    Три не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основні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кліматичні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зони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мають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меншу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площу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поширення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водночас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саме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вони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формують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особливості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основних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кліматичних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типів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певні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часові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періоди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посушливі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чи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дощові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розу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вітрів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….)</a:t>
            </a:r>
          </a:p>
          <a:p>
            <a:pPr>
              <a:buNone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Гірський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тип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характерний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для тих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частин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території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лежать 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висотах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понад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2000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метрів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здебільшого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провінціях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Тамтешньою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особливістю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дуже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спекотне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літо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м'яка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холодна зима.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Дуже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сухий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тип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схожий на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пустельний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низькою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кількістю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опадів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до (150 мм 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рік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спостерігається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Кабо-де-Гата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одне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найсухіших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місць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Європі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Найвищим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точкам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Піреней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Сьєрра-Невада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понад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3000 м)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характерні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альпійські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кліматичні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особливості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Канарські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острови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знаходяться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в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субтропічному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поясі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 Температура,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помірна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стабільна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18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до 24 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C)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протягом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року.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стосується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опадів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східні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острови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напівпосушливими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західні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вологими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деякими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дуже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вологими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районами у горах Гомера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Ла-Пальми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 (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його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називають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Лаурісілва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»).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Крім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того, на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південному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узбережжі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моря (Малага 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прибережній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смузі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Гранади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спостерігається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часткове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змішання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середземноморського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субтропічного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</a:rPr>
              <a:t>кліматів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2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013176"/>
            <a:ext cx="2376264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651944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</a:rPr>
              <a:t>Такі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вони,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</a:rPr>
              <a:t>іспанські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грози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5013176"/>
            <a:ext cx="2232248" cy="136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59832" y="638132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Пляж у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Торремоліносі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, Малага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5013176"/>
            <a:ext cx="1728192" cy="144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308304" y="5013176"/>
            <a:ext cx="1656184" cy="1224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36096" y="64886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Ліси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Ла-Пальми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304" y="6165304"/>
            <a:ext cx="1835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Сьєра-Невада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березні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 —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південь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Іспанії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Як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гідрологія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будь-якій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іншій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країні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вона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визначається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двома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чинниками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кліматичними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геологічними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рельєф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підземні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ресурси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особливостями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Більшість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підпадає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зону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середземноморського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клімату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перша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спільна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риса для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всіх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сильні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посухи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низький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потік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правило не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стосується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мокрої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 —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північному-заході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Центральне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плато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гірськими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хребтами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западинами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визначальним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півострова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нахилене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заходу, тому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більшість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водних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потоків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несуть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води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цьому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напрямку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але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Дуеро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Тахо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неҐуядіана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впадають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 Атлантику,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але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судноплавними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Дві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інші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—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Ґвадалківір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також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тече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Атлантику,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тільки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нахилена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океану через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Бетіську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височину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єдина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судноплавна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півострові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лише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нижній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течії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більшої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частини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переважно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дощове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живлення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різкі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сезонні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коливання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стоку — при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зимовий-весняному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максимумі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мінімумі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літом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коли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сильно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міліють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багато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дрібних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пересихають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Лише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північному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заході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повноводні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протягом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всього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року,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відносно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рівномірними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 сезонах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витратами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води. 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Піренеях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Андалуських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горах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дощове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живлення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доповнюється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сніговим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Найбільші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басейну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Атлантичного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океану — Тахо,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Дуеро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Ґуадіана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Ґвадалківір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помережані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греблями та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найбільшими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річками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півострова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До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басейну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моря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відносяться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Ебро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Хукар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Сегура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Більшість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великих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перетинають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ділянки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порогами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разом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їх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літньою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маловодністю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перешкоджає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судноплавству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використовуються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переважно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енергетичних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цілях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інші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головним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чином для штучного 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зрошування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(на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багатьох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річках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створені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регулюючі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водосховища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).</a:t>
            </a:r>
          </a:p>
          <a:p>
            <a:pPr>
              <a:buNone/>
            </a:pPr>
            <a:r>
              <a:rPr lang="uk-UA" dirty="0" smtClean="0"/>
              <a:t>                                                                         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rgbClr val="00B050"/>
                </a:solidFill>
              </a:rPr>
              <a:t>Гідрологія</a:t>
            </a:r>
            <a:r>
              <a:rPr lang="ru-RU" sz="5400" b="1" dirty="0" smtClean="0">
                <a:solidFill>
                  <a:srgbClr val="00B050"/>
                </a:solidFill>
              </a:rPr>
              <a:t> </a:t>
            </a:r>
            <a:r>
              <a:rPr lang="ru-RU" sz="5400" b="1" dirty="0" err="1" smtClean="0">
                <a:solidFill>
                  <a:srgbClr val="00B050"/>
                </a:solidFill>
              </a:rPr>
              <a:t>країни</a:t>
            </a: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188640"/>
            <a:ext cx="2952328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12160" y="17008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Каньйон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річки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Тежу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941168"/>
            <a:ext cx="2736304" cy="1916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03848" y="6211669"/>
            <a:ext cx="27363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Карта </a:t>
            </a:r>
            <a:r>
              <a:rPr lang="ru-RU" dirty="0" err="1" smtClean="0">
                <a:solidFill>
                  <a:srgbClr val="00B050"/>
                </a:solidFill>
              </a:rPr>
              <a:t>річкових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басейнів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Іберійського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півострова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4797152"/>
            <a:ext cx="56886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Багато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 озер 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розкидано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по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території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, вони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всі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різного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походження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одні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тектонічного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вулканічного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походження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інші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льодовикового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та карстового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навіть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змішаного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походження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Ці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озера,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здебільшого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невеликі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розташовані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3">
                    <a:lumMod val="50000"/>
                  </a:schemeClr>
                </a:solidFill>
              </a:rPr>
              <a:t>переважно</a:t>
            </a:r>
            <a:r>
              <a:rPr lang="ru-RU" sz="1500" dirty="0" smtClean="0">
                <a:solidFill>
                  <a:schemeClr val="accent3">
                    <a:lumMod val="50000"/>
                  </a:schemeClr>
                </a:solidFill>
              </a:rPr>
              <a:t> в горах.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         </a:t>
            </a:r>
          </a:p>
          <a:p>
            <a:pPr>
              <a:buNone/>
            </a:pPr>
            <a:r>
              <a:rPr lang="ru-RU" sz="1400" dirty="0" smtClean="0"/>
              <a:t>         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Мала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кількістю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опадів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спричинена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середземноморськоим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кліматом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призвела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ощадливого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використання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водних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як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поверхневих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підземних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З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давніх-давен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воду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ретельно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збирали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економили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оскільки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вона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необхідна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як для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зрошення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споживання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населенням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Тому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ше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давні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часи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побудовані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акведуки, за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часів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Римської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імперії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—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Сеговії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Меріді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Тарраґоні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Барселоні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а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араби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зрошували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свої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сади 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Валенсії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Леріді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більшій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частині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сільської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місцевості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Андалузії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Крім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того вода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використовується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як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рушійної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сили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для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індустрії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економіки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опосередковано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або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безпосередньо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за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допомогою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електрики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побудовано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багато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гідроелектричних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вузлів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для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накопичення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енергії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перерозподілу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частини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водних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сприяло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якісному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споживанню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води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промисловості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безперебійному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постачанню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її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до великих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міських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агломерацій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ж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стосується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Канарських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островів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то там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побудовано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станції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перегонки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морської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води.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      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цілому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можна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сказати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по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всьому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іспанському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Середземномор'ї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чи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інакше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але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відчуває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дефіцит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водних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ресурсах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порівнянні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зоною Атлантики. Таким чином,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дефіцит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іспанському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Середземномор'ї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становить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близько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5000 </a:t>
            </a:r>
            <a:r>
              <a:rPr lang="uk-UA" sz="1400" dirty="0" smtClean="0">
                <a:solidFill>
                  <a:schemeClr val="accent3">
                    <a:lumMod val="50000"/>
                  </a:schemeClr>
                </a:solidFill>
              </a:rPr>
              <a:t>км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³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а 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Атлантичному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надлишок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наближається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до 25000 </a:t>
            </a:r>
            <a:r>
              <a:rPr lang="uk-UA" sz="1400" dirty="0" smtClean="0">
                <a:solidFill>
                  <a:schemeClr val="accent3">
                    <a:lumMod val="50000"/>
                  </a:schemeClr>
                </a:solidFill>
              </a:rPr>
              <a:t>км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³ (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здебільшого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через великий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потік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до океану). Таким чином,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необхідно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компенсувати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цей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дефіцит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Цього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домоглися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завдяки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побудові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гребель та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каналів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річці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Тежу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полегшило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тяжке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становище Леванту. З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цієї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причини,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інші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водойми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піддалися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техногенному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впливу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—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річки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використані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будівництва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гребель,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перетворили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краєвиди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їх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ущелин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на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великі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озера та 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</a:rPr>
              <a:t>водосховища</a:t>
            </a:r>
            <a:r>
              <a:rPr lang="ru-RU" sz="1400" dirty="0" smtClean="0"/>
              <a:t>.</a:t>
            </a:r>
          </a:p>
          <a:p>
            <a:pPr>
              <a:buNone/>
            </a:pP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149080"/>
            <a:ext cx="3528392" cy="2376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648866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Канал </a:t>
            </a:r>
            <a:r>
              <a:rPr lang="ru-RU" dirty="0" err="1" smtClean="0">
                <a:solidFill>
                  <a:srgbClr val="00B050"/>
                </a:solidFill>
              </a:rPr>
              <a:t>від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річки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Тежу</a:t>
            </a:r>
            <a:r>
              <a:rPr lang="ru-RU" dirty="0" smtClean="0">
                <a:solidFill>
                  <a:srgbClr val="00B050"/>
                </a:solidFill>
              </a:rPr>
              <a:t> до </a:t>
            </a:r>
            <a:r>
              <a:rPr lang="ru-RU" dirty="0" err="1" smtClean="0">
                <a:solidFill>
                  <a:srgbClr val="00B050"/>
                </a:solidFill>
              </a:rPr>
              <a:t>Сеґура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4149080"/>
            <a:ext cx="3672408" cy="237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32040" y="64886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B050"/>
                </a:solidFill>
              </a:rPr>
              <a:t>Ебро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зі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сторони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Сарагоси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6700" b="1" dirty="0" smtClean="0">
                <a:solidFill>
                  <a:schemeClr val="accent3">
                    <a:lumMod val="75000"/>
                  </a:schemeClr>
                </a:solidFill>
              </a:rPr>
              <a:t>Моря та </a:t>
            </a:r>
            <a:r>
              <a:rPr lang="ru-RU" sz="6700" b="1" dirty="0" err="1" smtClean="0">
                <a:solidFill>
                  <a:schemeClr val="accent3">
                    <a:lumMod val="75000"/>
                  </a:schemeClr>
                </a:solidFill>
              </a:rPr>
              <a:t>узбережжя</a:t>
            </a:r>
            <a:endParaRPr lang="ru-RU" sz="67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/>
              <a:t>       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Узбережжя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окремі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ділянки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Середземномор´я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іспанці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назвали особливо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милозвучно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півночі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південь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простяглися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Коста-Брава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приблизно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означає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Скелястий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Дикий Берег - так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кінця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минулого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століття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називається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північна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частина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узбережжя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Каталонії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Blanes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границі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Франції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Косту-Браву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даремно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вважають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одним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наймальовничіших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місць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Тут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підніжжя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гір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спускаються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аж до моря, а море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вузькими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бухтами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врізається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берег.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Між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червонуватими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скелями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поросли соснами,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поміж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прозорої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води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ховаються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затишні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маленькі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пляжі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Курорти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Blanes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Lloret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de Mar,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Tossa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de Mar,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розташовані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вздовж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узбережжя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пропонують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недорогий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відпочинок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тому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туристи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охоче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їдуть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сюди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цілими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родинами.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Безумовно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діти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захваті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аквапарків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тематичного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парку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Mar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neland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міні-зоопарку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Aqualeon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споглядання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лицарського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турніру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Коста-дель-Маресме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Марезме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Низький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Коста-дель-Гарраф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тут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розташований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знаменитий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курорт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Ситчес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Ситжес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Коста-Дорада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Даурада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Золотий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Коста-дель-Асаар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Азахар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-Берег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Апельсинової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Квітки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Коста-Бланка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Білий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 - один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головних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туристичних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центрів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добре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облаштований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берег, де усе створено для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відпочинку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пляжі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дрібним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піском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безліч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готелів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центрів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розваг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Знамениті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весь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світ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курорти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узбережжя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Коста-Бланка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Торревьєха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Денія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Хавеа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Бенідорм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Морайра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Кальпе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Санта-Статі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Гвардамар-де-Сегура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Кампоамор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Курорт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Торревьєха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(«стара вежа») славиться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ще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своїм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знаменитим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фестивалем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Хабанери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». У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центрі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Коста-Бланки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розташований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курорт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Аліканте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славиться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своїми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двома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великими пляжами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арабською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спорудою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Санта-Барбара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скелі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Бенакантил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Готична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церква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Іглесія-де-Санта-Марія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побудована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недалеко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цього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укріплення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місці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мусульманської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мечеті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 Собор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Сан-Ніколас-деБарі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та замок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Кастильо-де-Сан-Фернандо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вважають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одними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найважливіших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історичних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пам´яток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міста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Коста-Каліда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Теплий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Коста-де-Альмерія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Берег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Альмерії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Коста-Тропікаль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Тропічний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Берег.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Коста-дель-Соль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 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Сонячний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Берег –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туристичний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регіон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Андалузії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який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має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світове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значення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4293096"/>
            <a:ext cx="1944216" cy="1296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4725144"/>
            <a:ext cx="1908720" cy="144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5445224"/>
            <a:ext cx="1656184" cy="1080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19872" y="64886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rgbClr val="00B050"/>
                </a:solidFill>
              </a:rPr>
              <a:t>Коста-Брава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5892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rgbClr val="00B050"/>
                </a:solidFill>
              </a:rPr>
              <a:t>Коста-Дорада</a:t>
            </a:r>
            <a:r>
              <a:rPr lang="ru-RU" i="1" dirty="0" smtClean="0">
                <a:solidFill>
                  <a:srgbClr val="00B050"/>
                </a:solidFill>
              </a:rPr>
              <a:t> (</a:t>
            </a:r>
            <a:r>
              <a:rPr lang="ru-RU" i="1" dirty="0" err="1" smtClean="0">
                <a:solidFill>
                  <a:srgbClr val="00B050"/>
                </a:solidFill>
              </a:rPr>
              <a:t>Даурада</a:t>
            </a:r>
            <a:r>
              <a:rPr lang="ru-RU" i="1" dirty="0" smtClean="0">
                <a:solidFill>
                  <a:srgbClr val="00B050"/>
                </a:solidFill>
              </a:rPr>
              <a:t>)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6165304"/>
            <a:ext cx="20517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rgbClr val="00B050"/>
                </a:solidFill>
              </a:rPr>
              <a:t>Коста-дель-Соль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Рослинний</a:t>
            </a:r>
            <a:r>
              <a:rPr lang="ru-RU" dirty="0" smtClean="0">
                <a:solidFill>
                  <a:srgbClr val="FF0000"/>
                </a:solidFill>
              </a:rPr>
              <a:t> с</a:t>
            </a:r>
            <a:r>
              <a:rPr lang="uk-UA" dirty="0" smtClean="0">
                <a:solidFill>
                  <a:srgbClr val="FF0000"/>
                </a:solidFill>
              </a:rPr>
              <a:t>віт</a:t>
            </a:r>
          </a:p>
          <a:p>
            <a:pPr fontAlgn="base">
              <a:buNone/>
            </a:pPr>
            <a:r>
              <a:rPr lang="ru-RU" sz="1500" dirty="0" smtClean="0"/>
              <a:t> 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Приблизно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половина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території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покрита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природною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рослинністю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але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лише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невелика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її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частина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переважно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 горах,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являє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собою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півночі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північному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заході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ростуть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листопадні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дуба, бука, каштана,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вище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схилами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гір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вони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змінюються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хвойними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(сосна,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ялиця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Гори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північної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Месети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Іберійські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гори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хребти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Кордильєри-Бетіки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вкриті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лісами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які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містять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видовому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складі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листопадний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португальський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дуб,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центральних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Піренеях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Центральній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Кордильєрі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Іберійських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горах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поширені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хвойні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деревостани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Вище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межі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Піренеях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розташовані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альпійські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луки.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Решта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майже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половина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території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характеризується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середземноморською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рослинністю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ксерофітні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вічнозелених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дубів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(пробкового,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кам'яного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), сосни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алепської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кіпариса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листопадних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порід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(каштана, клена,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липи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чагарників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напічагарників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Внаслідок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тривалого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пасовищного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випасу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худоби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первісна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лісова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рослинність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часто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змінена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чагарниковими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формаціями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такими як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маквіс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гарига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томілара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Для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гариги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характерні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місцеві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види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дроку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волошок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для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томілари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ароматичні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губоквіткові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чагарникові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види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тим'яну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розмарину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.), 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ладанник.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Особливий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різновид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флори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гариги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становить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висока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трава альфа,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або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еспарто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1500" dirty="0" err="1" smtClean="0">
                <a:solidFill>
                  <a:schemeClr val="accent2">
                    <a:lumMod val="50000"/>
                  </a:schemeClr>
                </a:solidFill>
              </a:rPr>
              <a:t>Macrochloa</a:t>
            </a: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500" dirty="0" err="1" smtClean="0">
                <a:solidFill>
                  <a:schemeClr val="accent2">
                    <a:lumMod val="50000"/>
                  </a:schemeClr>
                </a:solidFill>
              </a:rPr>
              <a:t>tenacissima</a:t>
            </a: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), -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витривалий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ксерофіт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дає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міцне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волокно.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Найбільш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посушливі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плоскогір'я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Месети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вкриті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трав'янисто-чагарниковою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рослинністю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крайньому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півдні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зарості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низькорослої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пальми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хамеропс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єдиної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дикоростучої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пальми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Близькість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до Африки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зумовила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поширення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більшої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кількості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африканських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видів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ніж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інших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півостровах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півдня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в той час як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бар'єр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Піренейських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гір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сприяв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збільшенню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кількості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ендемічних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видів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869160"/>
            <a:ext cx="2160240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869160"/>
            <a:ext cx="1944216" cy="1584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4869160"/>
            <a:ext cx="1872208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4869160"/>
            <a:ext cx="1800200" cy="1584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23120" y="648866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dirty="0" err="1" smtClean="0">
                <a:solidFill>
                  <a:srgbClr val="FF0000"/>
                </a:solidFill>
              </a:rPr>
              <a:t>Альпійські</a:t>
            </a:r>
            <a:r>
              <a:rPr lang="ru-RU" dirty="0" smtClean="0">
                <a:solidFill>
                  <a:srgbClr val="FF0000"/>
                </a:solidFill>
              </a:rPr>
              <a:t> луки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  <a:ln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Столиця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Мадрид</a:t>
            </a: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(та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найбільше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місто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53°26′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пн.ш.6°15′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зх.д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Офіційна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мова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іспанська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Державний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устрій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Парламентська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демократія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конституційна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монархія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 Король                           Хуан Карлос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I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 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Прем'єр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міністр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Маріано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Рахой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Об'єднання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1714 p. 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Площа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Загалом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504 645 км² (51)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 Води (%)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1,04%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Населення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оцінка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2007 р.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45 200 737 (27)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 Густота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89 57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чол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,/км² (143)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ВВП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(ПКС)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2007 р.,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оцінка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Повний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1 310 206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млн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(11)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- На душу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населення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$29 148 (28)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Валюта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Євро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EUR)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Часовий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пояс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CET (UTC+1)</a:t>
            </a: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Релігія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400" dirty="0" smtClean="0"/>
              <a:t>                  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99%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християни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римо-католики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uk-UA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Домен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інтернету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es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Телефонний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код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+34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З</a:t>
            </a:r>
            <a:r>
              <a:rPr lang="uk-UA" sz="4800" dirty="0" err="1" smtClean="0">
                <a:solidFill>
                  <a:schemeClr val="accent2">
                    <a:lumMod val="75000"/>
                  </a:schemeClr>
                </a:solidFill>
              </a:rPr>
              <a:t>агальні</a:t>
            </a:r>
            <a:r>
              <a:rPr lang="uk-UA" sz="4800" dirty="0" smtClean="0">
                <a:solidFill>
                  <a:schemeClr val="accent2">
                    <a:lumMod val="75000"/>
                  </a:schemeClr>
                </a:solidFill>
              </a:rPr>
              <a:t> відомості про країну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0_c5439_7adeaddf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052736"/>
            <a:ext cx="4183112" cy="21602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427984" y="3212976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Королівський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палац у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Мадриді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 descr="m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73016"/>
            <a:ext cx="4248472" cy="2448273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427984" y="6057781"/>
            <a:ext cx="4932040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Дві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офісні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вежі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утворюють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так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звані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«Ворота в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Європу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нахилені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один до одного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під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кутом 15 °, а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висота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- 115 м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або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26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поверхів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Тваринний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св</a:t>
            </a:r>
            <a:r>
              <a:rPr lang="uk-UA" dirty="0" err="1" smtClean="0">
                <a:solidFill>
                  <a:srgbClr val="FF0000"/>
                </a:solidFill>
              </a:rPr>
              <a:t>іт</a:t>
            </a:r>
            <a:endParaRPr lang="uk-UA" dirty="0" smtClean="0">
              <a:solidFill>
                <a:srgbClr val="FF0000"/>
              </a:solidFill>
            </a:endParaRP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Фауна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північних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північно-західних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районів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близька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середньоєвропейської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лисиця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куниця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вовк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бурий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ведмідь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борсук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кам'яний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козел, серна).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інших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місцях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звичайними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представники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середземоморської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фауни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фауни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Північної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АФрики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віверра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заєць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алжирський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їжак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тощо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Поблизу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Гібральтара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зустрічається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макак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єдиний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представник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приматів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Багаточислені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птахи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кожний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другий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вид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птахів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знайти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парку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Кото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Доньяна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дельті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Гвадалквівіра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ящірки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змії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імператорський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орел, сова,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деякі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різновиди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фазанів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тощо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мешканці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високогір'я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Піренеїв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вважають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найкрупнішою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"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мисливською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"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країною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Найбільший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мисливський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заказник, Саха,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розташований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півночі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Кантабрійських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горах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ведмідь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кабан,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вовк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серна,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куріпка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бекас). Є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заказник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провінції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Ов'єдо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Напівпустельні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райони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південного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сходу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місцем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поширення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скорпіонів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тарантулів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хамелеонів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Води,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омивають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багаті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види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риб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молюсків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особливо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Альборанському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морі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де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змішуються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води Атлантики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Середземного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моря.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Поширені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кефаль, макрель,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тунець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риба-меч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анчоус, сардина,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восьминіг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придонних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тварин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присутні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хек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мерлуза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 та мерланг.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Смугастий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дельфін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довгохвостий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кит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заселяють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води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Середземномор'я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бутилконосий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дельфін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водиться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дельті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Ебро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Надмірний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вилов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риби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останнім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часом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призвів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зміни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балансу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видами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морських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тварин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221088"/>
            <a:ext cx="2160240" cy="165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5229200"/>
            <a:ext cx="2232248" cy="144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4221088"/>
            <a:ext cx="2088232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5301208"/>
            <a:ext cx="2088232" cy="136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536" y="60212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Кріль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європейський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5776" y="48691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Стенелла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смугаста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Козел </a:t>
            </a:r>
            <a:r>
              <a:rPr lang="ru-RU" dirty="0" err="1" smtClean="0">
                <a:solidFill>
                  <a:srgbClr val="FF0000"/>
                </a:solidFill>
              </a:rPr>
              <a:t>піренейський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4941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Підковик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Мегея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rgbClr val="00B0F0"/>
                </a:solidFill>
              </a:rPr>
              <a:t>Населення </a:t>
            </a:r>
            <a:r>
              <a:rPr lang="uk-UA" dirty="0" err="1" smtClean="0">
                <a:solidFill>
                  <a:srgbClr val="00B0F0"/>
                </a:solidFill>
              </a:rPr>
              <a:t>іспанії</a:t>
            </a:r>
            <a:endParaRPr lang="uk-UA" dirty="0" smtClean="0">
              <a:solidFill>
                <a:srgbClr val="00B0F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На 1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січня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2010 року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оцінювалось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у 46,95 млн.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(на 1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січня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2009 року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ця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цифра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складала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46,74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них 41,2 млн.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громадянами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а 5,7 млн.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іноземцями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(12,2%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усієї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кількості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). Густота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складає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91,13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/км</a:t>
            </a:r>
            <a:r>
              <a:rPr lang="ru-RU" sz="1500" baseline="30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менше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порівняно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іншими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західноєвропейськими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країнами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Розподіл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по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території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дуже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нерівномірним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найбільш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заселеними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є: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      1.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Узбережжя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півострова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де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розташовані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найбільші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агломерації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: Барселона,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Валенсія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Аліканте-Ельче-Мурсія-Картахена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Севілья-Кадіс-Малага-Гранада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Більбао-Гіпускоа-Сантандер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Овьєдо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Ла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Корунья-Віго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Пальма-де-Мальорка,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тощо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      2. Мадрид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третє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кількістю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місто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ЄС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після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Парижа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Берліна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третя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агломерація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після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Парижа та Лондона)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його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міста-супутники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Мостолес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Алькала-де-Хенарес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Фуенлабрада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Алькоркон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Леганес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Хетафе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Решта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окрім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агломерацій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Сарагоси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Памплони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Кордоби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Вальядоліда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долини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Гвадалквівіра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меншою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мірою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Ебро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незначну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густоту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Сім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найбільш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провінцій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концентрують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45%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усього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тоді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як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п'ятнадцять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найменш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заселених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(без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Сеути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Мелільї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-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тільки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8%.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Жодна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22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найменш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заселених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провінцій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не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виходу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до моря, в той час як 15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найзаселеніших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провінцій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окрім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Мадрида,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Севільї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Сарагоси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усі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розташовані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узбережжі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b="1" dirty="0" smtClean="0"/>
              <a:t>  </a:t>
            </a: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</a:p>
          <a:p>
            <a:pPr fontAlgn="base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ru-RU" sz="1900" b="1" dirty="0" smtClean="0">
                <a:solidFill>
                  <a:srgbClr val="00B0F0"/>
                </a:solidFill>
              </a:rPr>
              <a:t>Система </a:t>
            </a:r>
            <a:r>
              <a:rPr lang="ru-RU" sz="1900" b="1" dirty="0" err="1" smtClean="0">
                <a:solidFill>
                  <a:srgbClr val="00B0F0"/>
                </a:solidFill>
              </a:rPr>
              <a:t>розселення</a:t>
            </a:r>
            <a:r>
              <a:rPr lang="ru-RU" sz="1900" b="1" dirty="0" smtClean="0">
                <a:solidFill>
                  <a:srgbClr val="00B0F0"/>
                </a:solidFill>
              </a:rPr>
              <a:t> </a:t>
            </a:r>
            <a:r>
              <a:rPr lang="ru-RU" sz="1900" b="1" dirty="0" err="1" smtClean="0">
                <a:solidFill>
                  <a:srgbClr val="00B0F0"/>
                </a:solidFill>
              </a:rPr>
              <a:t>Іспанії</a:t>
            </a:r>
            <a:endParaRPr lang="ru-RU" sz="1900" b="1" dirty="0" smtClean="0">
              <a:solidFill>
                <a:srgbClr val="00B0F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Сучасна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система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материкової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характеризується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фокусуванням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її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центра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Мадриді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столиці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який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розташований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майже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географічному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центрі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формуванням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9-и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регіональних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систем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навколо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Барселони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суперник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Мадрида за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кількістю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впливом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розселення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міграційні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потоки),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Валенсії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Севільї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Сарагоси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Більбао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Вальядоліда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Ла-Коруньї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Овьєдо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Найбільше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взаємодіють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між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собою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системи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розселення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центральної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північної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частини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тоді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андалузька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валенсійська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системи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сформувались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дещо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відособлено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мають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слабкіші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зв'язки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рештою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поселень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5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fontAlgn="base">
              <a:buNone/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212976"/>
            <a:ext cx="2304256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3212976"/>
            <a:ext cx="2232248" cy="1584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47251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Вулиця Мадриду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50131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3212976"/>
            <a:ext cx="2160240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64288" y="386104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Панорама </a:t>
            </a:r>
            <a:r>
              <a:rPr lang="ru-RU" dirty="0" err="1" smtClean="0">
                <a:solidFill>
                  <a:srgbClr val="0070C0"/>
                </a:solidFill>
              </a:rPr>
              <a:t>Валенсії</a:t>
            </a:r>
            <a:r>
              <a:rPr lang="ru-RU" dirty="0" smtClean="0">
                <a:solidFill>
                  <a:srgbClr val="0070C0"/>
                </a:solidFill>
              </a:rPr>
              <a:t>  </a:t>
            </a:r>
            <a:r>
              <a:rPr lang="ru-RU" dirty="0" err="1" smtClean="0">
                <a:solidFill>
                  <a:srgbClr val="0070C0"/>
                </a:solidFill>
              </a:rPr>
              <a:t>від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середньовічних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воріт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Серрано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4725144"/>
            <a:ext cx="2304256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Національний</a:t>
            </a:r>
            <a:r>
              <a:rPr lang="ru-RU" dirty="0" smtClean="0">
                <a:solidFill>
                  <a:srgbClr val="0070C0"/>
                </a:solidFill>
              </a:rPr>
              <a:t> музей </a:t>
            </a:r>
            <a:r>
              <a:rPr lang="ru-RU" dirty="0" err="1" smtClean="0">
                <a:solidFill>
                  <a:srgbClr val="0070C0"/>
                </a:solidFill>
              </a:rPr>
              <a:t>мистецтва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Каталонії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</a:t>
            </a:r>
            <a:r>
              <a:rPr lang="ru-RU" sz="1800" b="1" dirty="0" err="1" smtClean="0">
                <a:solidFill>
                  <a:srgbClr val="00B0F0"/>
                </a:solidFill>
              </a:rPr>
              <a:t>Урбанізація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першій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половині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20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століття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більшість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іспанців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жили у селах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або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містечках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менше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10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проте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зараз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майже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77%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проживає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міських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поселеннях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Найбільше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зростання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кількості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жителів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відбулось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найбільших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містах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Мадриді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Барселоні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Валенсії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Севільї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Сарагосі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Малазі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Мурсії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Міста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мають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чи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не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найбільші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показники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густоти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одиницю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своєї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площі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Західній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Європі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Швидка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приплив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випереджав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зростання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міської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забудови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тому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багато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мігрантів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оселялись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дешевих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швидкозбудованих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помешканнях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у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передмістях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без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відповідних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сучасних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зручностей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Найбільшими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метрополітенськими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ареалами (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агломераціями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на 2009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рік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: Мадрид (5,9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Барселона (3,2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Валенсія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1,8 (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Севілья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(1,4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Малага (1,0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Більбао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(950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Ов'єдо-Хіхон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(857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Аліканте-Ельче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(725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Сарагоса (688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Віго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(660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Гранада (500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Кадіс-Херес-де-ла-Фронтера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(621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Лас-Пальмас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(628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Санта-Крус-де-Тенеріфе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(405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Мурсія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(576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2000" b="1" dirty="0" err="1" smtClean="0">
                <a:solidFill>
                  <a:srgbClr val="00B0F0"/>
                </a:solidFill>
              </a:rPr>
              <a:t>Міграційні</a:t>
            </a:r>
            <a:r>
              <a:rPr lang="ru-RU" sz="2000" b="1" dirty="0" smtClean="0">
                <a:solidFill>
                  <a:srgbClr val="00B0F0"/>
                </a:solidFill>
              </a:rPr>
              <a:t> </a:t>
            </a:r>
            <a:r>
              <a:rPr lang="ru-RU" sz="2000" b="1" dirty="0" err="1" smtClean="0">
                <a:solidFill>
                  <a:srgbClr val="00B0F0"/>
                </a:solidFill>
              </a:rPr>
              <a:t>процеси</a:t>
            </a:r>
            <a:r>
              <a:rPr lang="ru-RU" sz="2000" b="1" dirty="0" smtClean="0">
                <a:solidFill>
                  <a:srgbClr val="00B0F0"/>
                </a:solidFill>
              </a:rPr>
              <a:t> в </a:t>
            </a:r>
            <a:r>
              <a:rPr lang="ru-RU" sz="2000" b="1" dirty="0" err="1" smtClean="0">
                <a:solidFill>
                  <a:srgbClr val="00B0F0"/>
                </a:solidFill>
              </a:rPr>
              <a:t>Іспанії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 fontAlgn="base">
              <a:buNone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Останніми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роками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кількість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іммігрантів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значно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скоротилась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У 2009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рівнем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імміграції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посіла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15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Європейському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Союзі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коефіцієнтом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0,99%, в той час як у 2005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займала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2-у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позицію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після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Кіпру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коефіцієнтом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1,5%.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займає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9-е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ЄС за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часткою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іммігрантів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серед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постійного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після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таких держав, як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зокрема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 Люксембург, 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Ірландія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 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Австрія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 та 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Німеччина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/>
              <a:t>    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Обсяги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зовнішніх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міграцій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мізерні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порівняно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внутрішніми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міграціями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протягом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останьої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чверті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століття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Приблизно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10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мільйонів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іспанців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переїхали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цей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час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однієї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провінції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іншої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суттєво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змінивши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розселенську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картину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Більшість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внутрішніх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мігрантів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полишали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сільські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території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прямували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індустріально-розвинених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великих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міст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особливо до Мадрида,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Барселони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до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Басків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Валенсії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2400" b="1" dirty="0" smtClean="0">
                <a:solidFill>
                  <a:srgbClr val="00B0F0"/>
                </a:solidFill>
              </a:rPr>
              <a:t> 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085184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None/>
            </a:pPr>
            <a:r>
              <a:rPr lang="ru-RU" sz="2000" b="1" dirty="0" err="1" smtClean="0">
                <a:solidFill>
                  <a:srgbClr val="00B0F0"/>
                </a:solidFill>
              </a:rPr>
              <a:t>Трудові</a:t>
            </a:r>
            <a:r>
              <a:rPr lang="ru-RU" sz="2000" b="1" dirty="0" smtClean="0">
                <a:solidFill>
                  <a:srgbClr val="00B0F0"/>
                </a:solidFill>
              </a:rPr>
              <a:t> </a:t>
            </a:r>
            <a:r>
              <a:rPr lang="ru-RU" sz="2000" b="1" dirty="0" err="1" smtClean="0">
                <a:solidFill>
                  <a:srgbClr val="00B0F0"/>
                </a:solidFill>
              </a:rPr>
              <a:t>ресурси</a:t>
            </a: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>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Трудові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ресурси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становлять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23,04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тобто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51%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кількості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27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світі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Найбільше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трудових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зосереджено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півночі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, а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великих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містах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Рівень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безробіття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2009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становив 18%, 19,8%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громадян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у 2005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належали до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категорії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бідних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5085184"/>
            <a:ext cx="2088232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085184"/>
            <a:ext cx="1944216" cy="144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51920" y="64886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Севільський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собор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Архів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Індій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5808" y="65253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Малага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dirty="0" err="1" smtClean="0">
                <a:solidFill>
                  <a:srgbClr val="00B0F0"/>
                </a:solidFill>
              </a:rPr>
              <a:t>Національний</a:t>
            </a:r>
            <a:r>
              <a:rPr lang="ru-RU" sz="2000" b="1" dirty="0" smtClean="0">
                <a:solidFill>
                  <a:srgbClr val="00B0F0"/>
                </a:solidFill>
              </a:rPr>
              <a:t> склад      </a:t>
            </a:r>
          </a:p>
          <a:p>
            <a:pPr>
              <a:buNone/>
            </a:pPr>
            <a:r>
              <a:rPr lang="ru-RU" sz="1600" dirty="0" smtClean="0"/>
              <a:t> 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Основними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етнічними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групами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сучасної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каталонці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(15,6%),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андалусійці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(15,6%),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кастильці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(11,1%),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валенсійці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(9,7%),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галісійці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(7,4%), баски (5,6%).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зовнішньому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вигляді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іспанців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їхній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культурі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сильно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виражені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афро-семітські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арабські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риси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стало приводом для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крилатої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фрази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"Африка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починається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Піренеях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".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Однак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багато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жителів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півночі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успадкували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кельтські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вестготські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особливості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світлу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шкіру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русяве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волосся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блакитні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очі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південних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районах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переважають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смугляві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темноокі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брюнети</a:t>
            </a:r>
            <a:r>
              <a:rPr lang="ru-RU" sz="1500" dirty="0" smtClean="0"/>
              <a:t>.</a:t>
            </a:r>
          </a:p>
          <a:p>
            <a:pPr>
              <a:buNone/>
            </a:pPr>
            <a:endParaRPr lang="ru-RU" sz="2000" b="1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ru-RU" sz="2000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sz="2000" b="1" dirty="0" err="1" smtClean="0">
                <a:solidFill>
                  <a:srgbClr val="00B0F0"/>
                </a:solidFill>
              </a:rPr>
              <a:t>Мови</a:t>
            </a:r>
            <a:r>
              <a:rPr lang="ru-RU" sz="2000" b="1" dirty="0" smtClean="0">
                <a:solidFill>
                  <a:srgbClr val="00B0F0"/>
                </a:solidFill>
              </a:rPr>
              <a:t> </a:t>
            </a:r>
            <a:r>
              <a:rPr lang="ru-RU" sz="2000" b="1" dirty="0" err="1" smtClean="0">
                <a:solidFill>
                  <a:srgbClr val="00B0F0"/>
                </a:solidFill>
              </a:rPr>
              <a:t>Іспанії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Офіційний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статус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всій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території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мова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яка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альтернативну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назву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кастильської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Перша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назва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вживається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для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вирізнення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її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серед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світу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для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підкреслення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єдності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іспанського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народу.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Конституція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дозволяє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використання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домінуючих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регіональних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діалектів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як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офіційних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поряд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іспанською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кастильською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відповідних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адміністративно-територіальних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одиницях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Такий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статус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наразі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мають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наступні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мови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каталонська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(9%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Каталонії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Балеарських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островах та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Валенсії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під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назвою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валенсійської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галісійська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(5%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Галісії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баскська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або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еускера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(1%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Басків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частині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Наварри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окситанська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провансальська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Каталонії</a:t>
            </a:r>
            <a:r>
              <a:rPr lang="ru-RU" sz="1500" dirty="0" smtClean="0"/>
              <a:t>.</a:t>
            </a:r>
          </a:p>
          <a:p>
            <a:pPr>
              <a:buNone/>
            </a:pPr>
            <a:r>
              <a:rPr lang="ru-RU" sz="2000" b="1" dirty="0" err="1" smtClean="0">
                <a:solidFill>
                  <a:srgbClr val="00B0F0"/>
                </a:solidFill>
              </a:rPr>
              <a:t>Релігія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 fontAlgn="base">
              <a:buNone/>
            </a:pPr>
            <a:r>
              <a:rPr lang="ru-RU" sz="1500" dirty="0" smtClean="0"/>
              <a:t>       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Більша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частина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мешканців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католиками. В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країні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нараховується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декілька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сотень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тисяч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віруючих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таких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напрямків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як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Свідки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Єгови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(104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мормони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(20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тис.осіб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адвентисти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Сьомого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дня та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інші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протестантські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групи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(разом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понад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1,2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млн.осіб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діяльність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останніх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релігійних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напрямків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активізувалась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1970-их.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800 тис.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прибічників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ісламу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кількість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яких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стрімко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зросла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внаслідок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імміграційних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процесів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       На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поч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21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століття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проживає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біля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15 тис.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євреїв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які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сповідують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іудаїзм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Понад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21%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населення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вважають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себе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атеїстами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556792"/>
            <a:ext cx="1728192" cy="1224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556792"/>
            <a:ext cx="1080120" cy="1224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1556792"/>
            <a:ext cx="1152128" cy="1224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7030A0"/>
                </a:solidFill>
              </a:rPr>
              <a:t>Загальна</a:t>
            </a:r>
            <a:r>
              <a:rPr lang="ru-RU" b="1" dirty="0" smtClean="0">
                <a:solidFill>
                  <a:srgbClr val="7030A0"/>
                </a:solidFill>
              </a:rPr>
              <a:t> характеристика </a:t>
            </a:r>
            <a:r>
              <a:rPr lang="ru-RU" b="1" dirty="0" err="1" smtClean="0">
                <a:solidFill>
                  <a:srgbClr val="7030A0"/>
                </a:solidFill>
              </a:rPr>
              <a:t>господарства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Іспанії</a:t>
            </a:r>
            <a:endParaRPr lang="ru-RU" b="1" dirty="0" smtClean="0">
              <a:solidFill>
                <a:srgbClr val="7030A0"/>
              </a:solidFill>
            </a:endParaRPr>
          </a:p>
          <a:p>
            <a:pPr fontAlgn="base">
              <a:buNone/>
            </a:pPr>
            <a:r>
              <a:rPr lang="ru-RU" sz="1200" dirty="0" smtClean="0"/>
              <a:t>         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Економіка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обсягами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ВВП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12-ою 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розмірами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5-ою в ЄС. У 2009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ВВП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становив 1368 млрд. дол. США, а за паритетом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купівельної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спроможності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- 1466 млрд. дол. США.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доходом на душу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33700 дол. США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посіла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38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місце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Господарство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знаходиться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постіндустріальному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етапі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розвитку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про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свідчать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структура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формування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ВВП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зайнятості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сільському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господарстві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виробляється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3,4% ВВП,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- 26,9%,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сфері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послуг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- 69,9%. В той же час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зайнятість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цими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секторами становить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відповідно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4,2%, 24%, 71,7%.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Розподіл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виробленого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ВВП по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території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нерівномірним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Традиційно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вищим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розвитком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господарства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виділяються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північні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провінції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Каталонія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столичний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округ Мадрида.</a:t>
            </a:r>
          </a:p>
          <a:p>
            <a:pPr fontAlgn="base">
              <a:buNone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Розподіл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ВВП 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верствами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виглядає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так: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найбідніші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10%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володіють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2,6% ВВП,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найбагатші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10% - 26,6%. 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індексом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Джині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який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становить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32 до 37 для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ця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належить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країн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незначною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нерівномірністю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розподілу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національного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доходу.</a:t>
            </a:r>
          </a:p>
          <a:p>
            <a:pPr fontAlgn="base">
              <a:buNone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Для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іспанської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моделі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економіки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довгий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час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характерна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нижча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продуктивність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праці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порівнянні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найбільш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передовими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країнами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світу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тому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міжнародна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конкурентноспроможність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невисокою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 Причини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цього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явища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різноманітні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однак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можна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назвати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наступні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домінування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галузей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важкої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низькою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продуктивністю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інноваційністю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намагання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вирішинти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економічні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проблеми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шляхом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імміграції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дешевої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робочої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сили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поганий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рівень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співпраці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між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промисловстю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науковими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інституціями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 </a:t>
            </a:r>
            <a:endParaRPr lang="ru-RU" sz="1200" dirty="0" smtClean="0"/>
          </a:p>
          <a:p>
            <a:pPr fontAlgn="base">
              <a:buNone/>
            </a:pPr>
            <a:endParaRPr lang="ru-RU" sz="12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284984"/>
            <a:ext cx="3779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None/>
            </a:pP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Поточна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економічна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криза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стимулює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вирішення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цих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проблем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скоріше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силами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суб'єктів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економіки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аніж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силами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уряду.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Економічна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криза,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проте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виявила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сильні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сторони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господарства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передусім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банківського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сектора,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який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довів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свою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стійкість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солідарність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умовах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рецесії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помітну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експансію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іспанських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капіталу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особливо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Латинській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Америці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Азії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все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більше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закріплює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позиції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на ринку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енергозберігаючих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технологій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біотехнологій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новітніх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транспортних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засобів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електроніки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електротехніки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тощо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Найбільшими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іспанськими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компаніями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Seat (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автомобілів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Zara (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модний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одяг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</a:rPr>
              <a:t>Llardo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фарфору).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Чотири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іспанські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компанії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потрапили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в Топ-100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найвідоміших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світових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брендів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2007 року: банк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Santander, Zara,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банк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BBVA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телекомунікаційна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компанія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</a:rPr>
              <a:t>Telef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о</a:t>
            </a: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</a:rPr>
              <a:t>nica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 M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о</a:t>
            </a: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</a:rPr>
              <a:t>viles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501008"/>
            <a:ext cx="2304256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3356992"/>
            <a:ext cx="2088232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5157192"/>
            <a:ext cx="3096344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Промисловість Іспанії</a:t>
            </a:r>
          </a:p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На початку 21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століття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Мадрид,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Каталонія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продовжують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домінувати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металургії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хімії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важкій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різноманітних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галузей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поширилось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регіонів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Наварри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Рйохи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Арагону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Валенсії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Уряд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заохочує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інноваційної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активності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широкого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внутрішнього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зовнішнього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інвестування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об'єкти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Приблизно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75%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продукції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виробляється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обробною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тоді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як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гірничодобувна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будівництво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дають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останню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чверть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За числом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зайнятих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виділяються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як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харчова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тютюнова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(16%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зайнятих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);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металургія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машинобудування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(11%);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текстильна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швейна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(10%);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транспортного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устаткування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(9%).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входить в першу десятку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світових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судів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верстатів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нафтопродуктів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хімічних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товарів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Гірничо-видобувна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обмежена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наявними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покладами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мінеральних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Розвивається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видобуток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ртутних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руд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Альмадені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цинку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піритів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залізорудна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сировина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Кантабрійських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горах.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Видобуток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металічних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руд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ведеться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Сьєрра-Морені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Кордильєрі-Бетиці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Сьєрра-Неваді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поблизу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міста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Картахена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срібло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вольфрам, золото, уран).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змушена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покривати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нестачу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алюмінієвих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титанових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руд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імпортом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відповідної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сировини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Проте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видобутком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металомісткої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сировини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займає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1-е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Європі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9-е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- один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найбільших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ЄС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свинцю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міді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Потреба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нерудній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сировині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цілому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забезпечується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Мармур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граніт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вапняк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видобуваються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Альмерії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причому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два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останніх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будівельних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матеріалів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ідуть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експорт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Магнезити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видобуваються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Наваррі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поблизу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Луго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поклади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алюмосилікату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марганцю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-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Севільї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Касересі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поклади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сірки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розробляються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столичному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окрузі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Мадрида.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Поташ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добрив та мила -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Сурії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Кардоні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Каталонія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  <a:endParaRPr lang="uk-UA" sz="1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293096"/>
            <a:ext cx="2016224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48264" y="5085184"/>
            <a:ext cx="2016224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48064" y="39330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Вапняк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47251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Гран</a:t>
            </a:r>
            <a:r>
              <a:rPr lang="uk-UA" dirty="0" err="1" smtClean="0">
                <a:solidFill>
                  <a:srgbClr val="7030A0"/>
                </a:solidFill>
              </a:rPr>
              <a:t>іт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700" dirty="0" smtClean="0"/>
              <a:t>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Паливно-енергетичний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комплекс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набув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сучасних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форм у др. пол. 20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століття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має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обмежені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запаси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паливних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Видобуток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1921 року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характеризувався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залежністю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іноземних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монополій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урядовим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протекціонізмом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врешті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решт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призвело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низького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рівня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капталовкладень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виснаження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найбагатших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родовищ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Сьогодні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вже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здатна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виступати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вагомим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гравцем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міжнародному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ринку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кам'яного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Власний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видобуток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кам'яного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бурого)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забезпечує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лише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1/5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енергетичних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потреб.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Вугільні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басейни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важкі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освоєння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тому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переважно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гірській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місцевості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тонкі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шари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перемежовуються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пластами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пустої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породи.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призводить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зростання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собівартості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тому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багато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шахт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працюють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лише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задоволення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соціальних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потреб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дотуються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бюджету.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вступом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ЄС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деякі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іспанські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компанії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як 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UNESA,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вважають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 свою мету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модернізацію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дефіцитом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її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частка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балансі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паливних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ресурсів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становить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1,1%.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Варто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зазначити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лише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родовище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Касабланка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Таррагони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дуже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низької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високою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собівартістю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видобутку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Таким чином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залежною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країн-експортерів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Переробка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проводиться на 10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нафтопереробних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заводах,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своїй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більшості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портових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містах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винятком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лише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завод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Пуертольяно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завдяки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доступу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портів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Малаги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Кадісу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через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нафтопроводи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Нафтопереробка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потужною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галуззю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Соморростро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Біскайя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Таррагоні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Санта-Крусі-де-Тенеріфе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Алхесірасі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переробляється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бензин та газойль,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споживаються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зростаючим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транспортним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парком, 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керосин,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бітум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мазут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нафтохімії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Природний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газ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експортує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Лівії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та Алжиру.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Розробляються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власні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родовища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Серрабло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Піренеї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Арагон) та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долині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Гвадалквівіра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Найважливішими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продуктами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переробки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природного газу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 бутан 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пропан, 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смоли,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використовуються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для потреб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побуті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Головним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центром,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звідки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розходиться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мережа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газопроводів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решти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міст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Барселона.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4509120"/>
            <a:ext cx="2592288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55976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Добування вугілля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електроенергії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56%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припадає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теплоенергетику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26%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гідроенергетику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22%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атомну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енергетику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У 2008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вироблено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300,5 млрд.кВт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електроенергії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(13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 при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споживанні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276,1 млрд. кВт,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експортовано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16,9 млрд. кВт.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ТЕС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здебільшого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тяжіють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джерел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сировини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покладів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кам'яного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до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портових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міст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якщо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використовують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привізну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нафту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або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вугілля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).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ГЕС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дуже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зручна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так як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багата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гірські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річкові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потоки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значним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ухилом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долин.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Недоліками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цього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виду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електростанцій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нерівномірність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режиму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більшості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річок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необхідність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будувати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значні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об'ємом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водосховища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провокує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соціальні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конфлікти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Більшість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ГЕС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побудовано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Ебро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Дуеро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Тахо,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Міньо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її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притоці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Сіл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Перша АЕС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збудована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1969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Використання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АЕС як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джерел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електроенергії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набуває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все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більшого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поширення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хоча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1983 через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екологічні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непорозуміння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введена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заборона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будівництво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нових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АЕС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Альтернативна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енергетика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перебуває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фазі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експериментального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становлення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Принципове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значення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відводиться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геотермальним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явищам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Сонця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вітроенергетиці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У 1986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оприлюднено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план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розвитку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відновлювальної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енергетики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виконувався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1991 по 2000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рік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Зараз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близько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6%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виробляється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альтернативних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джерел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Найбільші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успіхи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здобуті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сфері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геліоенергетики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завдяки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високій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інсоляції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території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Сонячні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батареї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фотоелементах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функціонують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південній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частині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Піренейського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півострова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середземноморським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жарким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кліматом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Вітрова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енергетика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зачатки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якої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бачимо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уже в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середні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вигляді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вітряків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впроваджується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Фіністерре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Таріфа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Росас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долині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річки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Ебро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світовим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лідером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галузі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вітроенергетики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часткою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капіталовкладень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на душу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Геотермальна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енергія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використовується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Мурсії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Сан-Кугаті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(Барселона)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обігріву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теплиць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парників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Оренсе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Сан-Себастьяні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для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опалення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ферм та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різних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громадських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установ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Технології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переробки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біомаси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не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набули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широкого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вжитку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через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брак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сільськогосподарських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територій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яких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вони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потребують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значній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кількості</a:t>
            </a:r>
            <a:r>
              <a:rPr lang="ru-RU" sz="1400" dirty="0" smtClean="0"/>
              <a:t>.</a:t>
            </a:r>
          </a:p>
          <a:p>
            <a:pPr>
              <a:buNone/>
            </a:pP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4797152"/>
            <a:ext cx="1944216" cy="1296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5589240"/>
            <a:ext cx="1872208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308304" y="4797152"/>
            <a:ext cx="1835696" cy="1224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36096" y="501317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Вітрові електростанції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602128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Сонячні батареї на даху будинку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5949280"/>
            <a:ext cx="169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Сонячна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електростанція</a:t>
            </a:r>
            <a:r>
              <a:rPr lang="ru-RU" dirty="0" smtClean="0">
                <a:solidFill>
                  <a:srgbClr val="7030A0"/>
                </a:solidFill>
              </a:rPr>
              <a:t> </a:t>
            </a:r>
            <a:r>
              <a:rPr lang="en-US" dirty="0" err="1" smtClean="0">
                <a:solidFill>
                  <a:srgbClr val="7030A0"/>
                </a:solidFill>
              </a:rPr>
              <a:t>Gemasolar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Головний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осередок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чорної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металургії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центром у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Більбао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Астурія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містах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Сарагоса,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Віго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Ферроль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Кольорова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металургія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тяжіє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родовищ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сировини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енергетичних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баз.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Лідируюча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галузь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машинобудівної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автомобілебудування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— почало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розвиватися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60— 70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pp.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Воно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представлене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філіалами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західноєвропейських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американських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автомобільних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концернів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Випуск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становить 1,7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млн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одиниць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Машинобудівні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заводи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випускають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обладнання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трактори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сільськогосподарські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машини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електро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електронну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техніку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судна.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Головні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автомобільні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заводи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знаходяться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Барселоні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Валенсії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Вальядоліді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Сараґосі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суднобудівні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верфі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-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півночному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узбережжі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Електротехнічні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електронні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заводи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концентруються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Барселоні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Хімічна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концентрується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найбільше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Країні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прилеглих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територіях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: у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Бургосі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Картахені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Ла-Рйосі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Кастилії-і-Леоні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Андалусії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узбережжі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Каталонії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та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Нафтохімія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розвинута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Уельві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За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останні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30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років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суттєво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зросло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побутової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хімії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фарб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парфюмерії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косметичних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засобів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продукції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фармацевтичної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галузі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натомість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скоротилась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частка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основної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хімії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Деревообробна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представлена у великих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містах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але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найбільше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-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півночі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, Наварра,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Каталонія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), де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достатні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лісові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ресурси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місцевого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походження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509120"/>
            <a:ext cx="1944216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4509120"/>
            <a:ext cx="1800200" cy="136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9552" y="594928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Виготовлення</a:t>
            </a:r>
            <a:r>
              <a:rPr lang="ru-RU" dirty="0" smtClean="0"/>
              <a:t> </a:t>
            </a:r>
            <a:r>
              <a:rPr lang="ru-RU" dirty="0" err="1" smtClean="0"/>
              <a:t>автомоб</a:t>
            </a:r>
            <a:r>
              <a:rPr lang="uk-UA" dirty="0" smtClean="0"/>
              <a:t>і</a:t>
            </a:r>
            <a:r>
              <a:rPr lang="ru-RU" dirty="0" err="1" smtClean="0"/>
              <a:t>лів</a:t>
            </a:r>
            <a:r>
              <a:rPr lang="ru-RU" dirty="0" smtClean="0"/>
              <a:t> «</a:t>
            </a:r>
            <a:r>
              <a:rPr lang="ru-RU" dirty="0" err="1" smtClean="0"/>
              <a:t>Сеат</a:t>
            </a:r>
            <a:r>
              <a:rPr lang="ru-RU" dirty="0" smtClean="0"/>
              <a:t>» Барселона (</a:t>
            </a:r>
            <a:r>
              <a:rPr lang="ru-RU" dirty="0" err="1" smtClean="0"/>
              <a:t>Каталонія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4509120"/>
            <a:ext cx="1584176" cy="1368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948264" y="4509120"/>
            <a:ext cx="1440160" cy="136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76056" y="594928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Paco</a:t>
            </a:r>
            <a:r>
              <a:rPr lang="en-US" dirty="0" smtClean="0"/>
              <a:t> </a:t>
            </a:r>
            <a:r>
              <a:rPr lang="en-US" dirty="0" err="1" smtClean="0"/>
              <a:t>Rabanne</a:t>
            </a:r>
            <a:r>
              <a:rPr lang="ru-RU" dirty="0" smtClean="0"/>
              <a:t> </a:t>
            </a:r>
            <a:r>
              <a:rPr lang="uk-UA" dirty="0" smtClean="0"/>
              <a:t>і </a:t>
            </a:r>
            <a:r>
              <a:rPr lang="en-US" dirty="0" err="1" smtClean="0"/>
              <a:t>Custo</a:t>
            </a:r>
            <a:r>
              <a:rPr lang="en-US" dirty="0" smtClean="0"/>
              <a:t> Barcelona</a:t>
            </a:r>
            <a:r>
              <a:rPr lang="uk-UA" dirty="0" smtClean="0"/>
              <a:t>  -</a:t>
            </a:r>
          </a:p>
          <a:p>
            <a:r>
              <a:rPr lang="uk-UA" dirty="0" smtClean="0"/>
              <a:t>іспанські парфуми   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Заслужену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славу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здобули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поліграфічні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видання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ринком для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яких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крім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самої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більша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частина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Латинської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Америки.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Центри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поліграфії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- Мадрид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Барселона.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будівельних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матеріалів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виділяється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видобуток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будівельного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оздоблювального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каменю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граніт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мармур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пісковик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вапняк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тощо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цегли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цементу.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Найбільший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розвиток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будівництва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спостерігається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провінціях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Валенсія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Канарські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Наварра,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Рйоха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та на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Балеарських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островах. Спад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будівельної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активності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відбувся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Арагоні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Кастилії-ла-Манчі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Каталонії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988840"/>
            <a:ext cx="2304256" cy="2088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42930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400506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Avilla </a:t>
            </a:r>
            <a:r>
              <a:rPr lang="en-US" dirty="0" err="1" smtClean="0">
                <a:solidFill>
                  <a:srgbClr val="7030A0"/>
                </a:solidFill>
              </a:rPr>
              <a:t>Pamesa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ru-RU" dirty="0" smtClean="0">
                <a:solidFill>
                  <a:srgbClr val="7030A0"/>
                </a:solidFill>
              </a:rPr>
              <a:t>плитка для </a:t>
            </a:r>
            <a:r>
              <a:rPr lang="ru-RU" dirty="0" err="1" smtClean="0">
                <a:solidFill>
                  <a:srgbClr val="7030A0"/>
                </a:solidFill>
              </a:rPr>
              <a:t>підлоги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Іспанія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573016"/>
            <a:ext cx="3096344" cy="2880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596336" y="1772816"/>
            <a:ext cx="1547664" cy="2304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48264" y="3284984"/>
            <a:ext cx="1512168" cy="136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1988840"/>
            <a:ext cx="1512168" cy="187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84168" y="4549676"/>
            <a:ext cx="3059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Скляна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мозаїка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має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різні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форми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відтінки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що</a:t>
            </a:r>
            <a:r>
              <a:rPr lang="ru-RU" dirty="0" smtClean="0">
                <a:solidFill>
                  <a:srgbClr val="7030A0"/>
                </a:solidFill>
              </a:rPr>
              <a:t> говорить про </a:t>
            </a:r>
            <a:r>
              <a:rPr lang="ru-RU" dirty="0" err="1" smtClean="0">
                <a:solidFill>
                  <a:srgbClr val="7030A0"/>
                </a:solidFill>
              </a:rPr>
              <a:t>якість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різноманітність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продукції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  <a:r>
              <a:rPr lang="fr-FR" dirty="0" smtClean="0">
                <a:solidFill>
                  <a:srgbClr val="7030A0"/>
                </a:solidFill>
              </a:rPr>
              <a:t>L'Antic Colonial - це одна з фабрик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uk-UA" dirty="0" smtClean="0">
                <a:solidFill>
                  <a:srgbClr val="7030A0"/>
                </a:solidFill>
              </a:rPr>
              <a:t>Іспанії, яка виготовляє  оздоблювальні матеріали.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56490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Фігури з піщаника від іспанської компанії </a:t>
            </a:r>
            <a:r>
              <a:rPr lang="en-US" dirty="0" smtClean="0">
                <a:solidFill>
                  <a:srgbClr val="7030A0"/>
                </a:solidFill>
              </a:rPr>
              <a:t>«La </a:t>
            </a:r>
            <a:r>
              <a:rPr lang="en-US" dirty="0" err="1" smtClean="0">
                <a:solidFill>
                  <a:srgbClr val="7030A0"/>
                </a:solidFill>
              </a:rPr>
              <a:t>Pedra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Catalana</a:t>
            </a:r>
            <a:r>
              <a:rPr lang="en-US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1960" y="4725144"/>
            <a:ext cx="1872208" cy="1440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23928" y="621166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Фрагмент мозаїки з натурального </a:t>
            </a:r>
            <a:r>
              <a:rPr lang="uk-UA" dirty="0" err="1" smtClean="0">
                <a:solidFill>
                  <a:srgbClr val="7030A0"/>
                </a:solidFill>
              </a:rPr>
              <a:t>камню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9" grpId="0" animBg="1"/>
      <p:bldP spid="10" grpId="0" animBg="1"/>
      <p:bldP spid="12" grpId="0"/>
      <p:bldP spid="13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img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  <a:t>Національна символіка Іспанії</a:t>
            </a:r>
            <a:b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rgbClr val="E3390B"/>
                </a:solidFill>
              </a:rPr>
              <a:t>Гімн: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100" dirty="0" smtClean="0"/>
              <a:t>«La </a:t>
            </a:r>
            <a:r>
              <a:rPr lang="en-US" sz="3100" dirty="0" err="1" smtClean="0"/>
              <a:t>Marcha</a:t>
            </a:r>
            <a:r>
              <a:rPr lang="en-US" sz="3100" dirty="0" smtClean="0"/>
              <a:t> Real» </a:t>
            </a:r>
            <a:r>
              <a:rPr lang="uk-UA" sz="3100" dirty="0" smtClean="0">
                <a:solidFill>
                  <a:srgbClr val="E3390B"/>
                </a:solidFill>
              </a:rPr>
              <a:t>(Королівський гімн)</a:t>
            </a:r>
            <a: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4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88024" y="3356992"/>
            <a:ext cx="4355976" cy="3312368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Герб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вся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її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історія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На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ньому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представлені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всі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об'єдналися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сучасній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: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Кастилія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представлена ​​замком 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Леон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Астурія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Галісія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левом 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Арагон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Каталонія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Балеарські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острови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чотирма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червоними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смугами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на золотому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фоні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Наварра - 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вигляді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ланцюгів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;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Андалусія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зображена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вигляді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граната , так як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виростає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основному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на землях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Гранади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останнього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мусульманської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держави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захопленого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християнськими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королями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ході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Реконкісти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;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гербова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лілія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представляє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короля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сім'ю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корона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вінчає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герб , - знак того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Колони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символізують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Гераклови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Стовпи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так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раніше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називали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Гібралтар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який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свого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часу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вважався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краєм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світу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.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відзначити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всім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відомий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знак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долара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ті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самі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Гераклови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Стовпи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обвиті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стрічкою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Напис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"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Plus Ultra "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точніше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"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nec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plus ultra " )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означає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"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далі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нікуди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"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Содержимое 10" descr="imgr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3600400" cy="1743075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251520" y="2564904"/>
            <a:ext cx="4041775" cy="3096344"/>
          </a:xfrm>
        </p:spPr>
        <p:txBody>
          <a:bodyPr>
            <a:normAutofit/>
          </a:bodyPr>
          <a:lstStyle/>
          <a:p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Державний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складається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червоної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жовтої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червоної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горизонтальних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смуг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гербом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посередині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Символічне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значення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кольорів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цього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прапора легенда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пов'язує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походженням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Згідно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переказами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один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королів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Арагона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побажав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мати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свій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 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Оглядаючи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різні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проекти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прапорів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зупинився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на одному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гладким золотим полем.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Потім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велів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подати кубок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свіжої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крові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тварин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зануривши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нього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два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пальці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монарх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провів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ними по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жовтому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полотнищі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, на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якому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вийшли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дві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червоні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смуги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Згодом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 Арагону став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державним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прапором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всієї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встановлення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в 1938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році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режиму Франка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цей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прапор став прапором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.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Содержимое 15" descr="espan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84168" y="1340768"/>
            <a:ext cx="2448272" cy="2304256"/>
          </a:xfrm>
        </p:spPr>
      </p:pic>
      <p:sp>
        <p:nvSpPr>
          <p:cNvPr id="21" name="TextBox 20"/>
          <p:cNvSpPr txBox="1"/>
          <p:nvPr/>
        </p:nvSpPr>
        <p:spPr>
          <a:xfrm>
            <a:off x="251520" y="12687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E3390B"/>
                </a:solidFill>
              </a:rPr>
              <a:t>Прапор</a:t>
            </a:r>
            <a:endParaRPr lang="ru-RU" sz="3200" dirty="0">
              <a:solidFill>
                <a:srgbClr val="E3390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016" y="1412776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E3390B"/>
                </a:solidFill>
              </a:rPr>
              <a:t>Герб</a:t>
            </a:r>
            <a:endParaRPr lang="ru-RU" sz="3200" dirty="0">
              <a:solidFill>
                <a:srgbClr val="E3390B"/>
              </a:solidFill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 build="p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       Легка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текстильна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шкіряна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трикотажна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взуттєва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) представлена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традиційних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регіонах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поширення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присередземноморських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провінціях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Текстильна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головним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чином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бавовняних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тканин)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зосереджена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Каталонії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особливо в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Барселоні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понад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4/5 текстилю,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одягу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взуття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).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дає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близько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4%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світового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експорту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взуття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Балеарські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зберегли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давню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структуру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орієнтацією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трудомісткі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галузі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легкої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текстильна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взуттєво-шкіряна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трикотажна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132856"/>
            <a:ext cx="2088232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9552" y="35730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Мереживо з Іспанії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2132856"/>
            <a:ext cx="1656184" cy="136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2780928"/>
            <a:ext cx="1440160" cy="144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2636912"/>
            <a:ext cx="1512168" cy="2160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2060848"/>
            <a:ext cx="2016224" cy="1296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229200"/>
            <a:ext cx="2592288" cy="1368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08304" y="3356992"/>
            <a:ext cx="1835696" cy="11521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812360" y="1700808"/>
            <a:ext cx="1187624" cy="16561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7984" y="1844824"/>
            <a:ext cx="1440160" cy="9361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3933056"/>
            <a:ext cx="936104" cy="12241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740352" y="4653136"/>
            <a:ext cx="1224136" cy="17281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3933056"/>
            <a:ext cx="1764704" cy="12241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355976" y="4005064"/>
            <a:ext cx="1403648" cy="18722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4221088"/>
            <a:ext cx="2376264" cy="11521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3573016"/>
            <a:ext cx="1584176" cy="20882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491880" y="587727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7030A0"/>
                </a:solidFill>
              </a:rPr>
              <a:t>Одяг, взуття та аксесуари іспанського бренду </a:t>
            </a:r>
            <a:r>
              <a:rPr lang="en-US" sz="2400" dirty="0" smtClean="0">
                <a:solidFill>
                  <a:srgbClr val="7030A0"/>
                </a:solidFill>
              </a:rPr>
              <a:t>MANGO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 animBg="1"/>
      <p:bldP spid="14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Харчова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промисловість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локалізується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загалом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у зонах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наявності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сировинних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ресурсів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сільського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господарського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походження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риболовлі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Зазвичай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її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периферійних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зонах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навколо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центрів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споживання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продукції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- великих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міст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агломерацій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харчовій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широко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розвинені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виноробна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олійна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плодоовочева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рибоконсервна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продукція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яких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значною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мірою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орієнтована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експорт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займає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1-е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мсце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світі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виробництвом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чистої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оливкової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олії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вищого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гатунку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та входить у десятку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країн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світу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обсягами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переробки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риби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рибопродуктів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Незважаючи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широке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представництво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галузях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харчової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промисловості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іноземного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капіталу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Nestle, Coca-Cola, Unilever 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та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Danone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серед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інших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),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присутні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такі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іспанські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компанії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 як 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Ebro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Agricolas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Campofrio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Puleva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Leche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Pascual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та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Pescanova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Канарські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спеціалізуються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виробництві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продуктів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харчування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тютюну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sz="17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068960"/>
            <a:ext cx="2232248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852936"/>
            <a:ext cx="1512168" cy="1296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Іспанські вина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852936"/>
            <a:ext cx="1584176" cy="1296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51920" y="41490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Оливкова олія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2924944"/>
            <a:ext cx="1872208" cy="2088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88224" y="501317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Рибні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консерви</a:t>
            </a:r>
            <a:r>
              <a:rPr lang="ru-RU" dirty="0" smtClean="0">
                <a:solidFill>
                  <a:srgbClr val="7030A0"/>
                </a:solidFill>
              </a:rPr>
              <a:t> в томатному </a:t>
            </a:r>
            <a:r>
              <a:rPr lang="ru-RU" dirty="0" err="1" smtClean="0">
                <a:solidFill>
                  <a:srgbClr val="7030A0"/>
                </a:solidFill>
              </a:rPr>
              <a:t>соусі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085184"/>
            <a:ext cx="1944216" cy="1440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4653136"/>
            <a:ext cx="1512168" cy="1368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4941168"/>
            <a:ext cx="1728192" cy="1584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4869160"/>
            <a:ext cx="1440160" cy="1296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195736" y="623731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Екзотичні фрукти Іспанії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Нові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інноваційно-активні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здебільшого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розташовуються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периферійних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зонах великих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промислових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агломерацій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менших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містах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мають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гарні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перспективи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розвитку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(як Малага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Сарагоса).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Найбільша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концентрація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їх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спостерігається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все ж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Каталонії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Мадриді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Країні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Кастилії-і-Леоні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Скупчення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таких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підприємств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утворюють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технопарки,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підтримуються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урядом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відповідних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автономних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провінцій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Серед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технопарків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найбільш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значущими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Трес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Кантос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Мадриді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Кампанілья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Малазі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Самудьйо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Біскайї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Патерна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Валенсії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Вальєс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Барселоні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348880"/>
            <a:ext cx="2160240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708920"/>
            <a:ext cx="2232248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149080"/>
            <a:ext cx="2088232" cy="1368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085184"/>
            <a:ext cx="2736304" cy="1584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2060848"/>
            <a:ext cx="1944216" cy="151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3933056"/>
            <a:ext cx="2448272" cy="1728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2348880"/>
            <a:ext cx="1944216" cy="2376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5301208"/>
            <a:ext cx="1728192" cy="1196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сільськогосподарського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використовується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40% земель,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них 27,18% -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орні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землі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Близько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16% (37,8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тис.км.кв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оброблюваних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земель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зрошуються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Луги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пасовища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займають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13%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території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ліси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рідколісся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- 31%.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Оскільки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протягом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сторіч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багатьох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місцевостях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ліси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нещадно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вирубувалися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уряд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реалізував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широкомасштабну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програму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лісовідновлення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Серед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лісових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культур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дуже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цінується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корковий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дуб;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даний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час 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посідає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друге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місце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світі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Португалії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кори коркового дерева.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Приморська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сосна широко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використовується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отримання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смоли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скипидару.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692696"/>
            <a:ext cx="8229600" cy="121500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Сільське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лісове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рибне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господарство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717032"/>
            <a:ext cx="1872208" cy="1296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3717032"/>
            <a:ext cx="1944216" cy="1296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085184"/>
            <a:ext cx="2160240" cy="1296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Загот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вля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кори коркового дуба. Корки.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3429000"/>
            <a:ext cx="2088232" cy="27363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3501008"/>
            <a:ext cx="1296144" cy="1368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92280" y="4941168"/>
            <a:ext cx="1728192" cy="1224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88024" y="621166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Приморська сосна,  жіноча та чоловіча шишки.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1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першочергове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значення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культивація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озимих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зернових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пшениці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ячменю,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меншій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мірі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вівса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жита. Вони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культивуються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без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зрошення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Широко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практикується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технологія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барбечо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коли половину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посівних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площ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залишають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незасіяними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обробляють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бур'янів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застосовують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водоакумулюючу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агротехніку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Інша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частина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поля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засівається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наступного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року усе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змінюється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навпаки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Вказані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зернові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вирощуються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головним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чином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Андалусії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обох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Кастиліях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Кукурудза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культивується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Галісії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без штучного поливу,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застосуванням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сівозміни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вигляді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картоплі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квасолі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або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ріпи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Кукурудза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культивується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зонах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зрошення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оскільки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культура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потребує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достатньо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велику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кількість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вологи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літній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період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 Рис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вирощується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лише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регіонах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достатнім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зволоженням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тому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основними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виробниками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3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ареали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Каталонія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долині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гирлі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Ебро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15%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рису),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Валенсія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біля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Альбуфери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гирлі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річки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Хукар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15%)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Андалусія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Естремадура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навколо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естуарію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Гвадалквівіра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біля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Дон-Беніто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60%).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Решта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10% рису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виробляється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Кастиліях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Мурсії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Арагоні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Наваррі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Балеарських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островах.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ВсьогоІспанія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виробляє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щороку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понад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1 млн.тон рису.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645024"/>
            <a:ext cx="2088232" cy="2088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4293096"/>
            <a:ext cx="1872208" cy="2304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3645024"/>
            <a:ext cx="1800200" cy="2232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4077072"/>
            <a:ext cx="1800200" cy="2448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60032" y="587727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Колосся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довгого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рису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37170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Пшениця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38610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Кукурудза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57332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Ячмінь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Картопля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культивується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приатлантичній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 та на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зрошувальний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землях.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Найпоширеніші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середньостиглі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сорти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збір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липня-вересні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частково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середині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осені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Звичайно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застосовується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сівозміна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кукурудзою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або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квасолею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Вирощування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овочів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давні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традиції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в 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Вони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складають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більшість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тепличних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площ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середини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20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століття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овочів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зросло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удвічі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воно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основою для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харчової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промисловості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Разом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фруктами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овочі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основним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експортним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товаром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групи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свіжих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агропродуктів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Експортуються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помідори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цибуля,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кавуни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салат, капуста, горох,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морква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перець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огірки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тощо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348880"/>
            <a:ext cx="2160240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2348880"/>
            <a:ext cx="1800200" cy="237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149080"/>
            <a:ext cx="2520280" cy="2232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2348880"/>
            <a:ext cx="2376264" cy="1656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43808" y="4941168"/>
            <a:ext cx="2232248" cy="1656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4797152"/>
            <a:ext cx="2088232" cy="180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4437112"/>
            <a:ext cx="1728192" cy="1899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7154652" y="2519772"/>
            <a:ext cx="2160240" cy="1818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4005064"/>
            <a:ext cx="1800200" cy="12241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Серед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суто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технічних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культур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найбільше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поширення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здобули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вимагають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найменших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інвестувань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дають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найбільший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прибуток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при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реалізації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переробці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Такими в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соняшник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цукровий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буряк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бавовник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тютюн.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соняшником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традиційно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зайняті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незрошувальні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(85%)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землі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Месети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всього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більше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1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мільйона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га).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Цукровий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буряк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вирощують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долині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Дуеро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де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утворює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сівозміну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зерновими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зрошувальних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землях.</a:t>
            </a:r>
          </a:p>
          <a:p>
            <a:pPr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Бавовник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культивується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за умов поливу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Мурсії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Аліканте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а без поливу - 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Нижній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Естремадурі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Кордильєрі-Бетиці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Тютюн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вирощують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на полях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біля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Гранади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Касереса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культура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потребує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зрошення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площі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культурами,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виробляють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приправи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червоним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чорним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перцем (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Мурсія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шафраном (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Кастилія-ла-Манча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Теруель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pPr>
              <a:buNone/>
            </a:pP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284984"/>
            <a:ext cx="2448272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3068960"/>
            <a:ext cx="2448272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3356992"/>
            <a:ext cx="2520280" cy="1656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5157192"/>
            <a:ext cx="1656184" cy="170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5417840"/>
            <a:ext cx="2232248" cy="1440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9552" y="50851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Соняшник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49411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Цукровий буряк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2996952"/>
            <a:ext cx="126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Бавовник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2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Тютюн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Тваринництво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розвивається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складних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умовах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північній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вологій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частині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природні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кормові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угіддя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дозволяють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утримувати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велику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рогату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худобу.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Пасовища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посушливої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Месети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придатні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розведення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овець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кіз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умовах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Месети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виведена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порода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знаменитих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кастильських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мериносів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пізніше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стали основою тонкорунного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вівчарства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посушливих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степах 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Австралії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 та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Південної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Африки. У 1991 р. в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нараховувалося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55 млн.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голів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домашньої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птиці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(23,7 млн. у 1933), 5,1 млн.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голів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великої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рогатої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худоби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(3,6 млн. у 1933), 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16,1 млн. свиней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24,5 млн.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овець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Більша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частина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поголів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"я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худоби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зосереджена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вологих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північних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районах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Тваринництво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останні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десятиліття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капітально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модернізоване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Зокрема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проведена велика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селекційна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робота,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заміна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старих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малопродуктивних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порід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новими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Домінуючими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видами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тваринництві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велика рогата худоба та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свині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Місцеві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породи ВРХ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замінені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закордонні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молочні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фрізон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) та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м'ясні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чаролеса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) породи.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Молочні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породи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здебільшого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утримуються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стійлі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м'ясні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породи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утримуються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змішаного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стійло-пасовищного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режиму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утримання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Окреме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місце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займає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вирощування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спеціальних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биків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кориди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Місцеві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породи свиней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були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замінені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імпортованими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хоча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перші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відновили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значення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як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сировина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відомої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національної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страви -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хамон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іберійської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свині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 Кури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основним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видом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птахівництві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утримуються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птахофермах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, де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досягається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висока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продуктивність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виробництві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м'яса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або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яєць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Випас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овець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зараз проводиться на невеликих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територіях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навколо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спеціалізованих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ферм: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овечого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м'яса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сирів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933056"/>
            <a:ext cx="2088232" cy="1296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4869160"/>
            <a:ext cx="1944216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3645024"/>
            <a:ext cx="2016224" cy="172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4653136"/>
            <a:ext cx="2088232" cy="1988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Маючи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більш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ніж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4000 км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берегової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ще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добу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Римської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Імперії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важливим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постачальником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риби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Риболовний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флот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зосереджений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4-ох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різних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зонах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риболовства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північно-західна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біля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берегів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Кантабрії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Кадіська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затока,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Канарські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острови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Середземномор'я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Останніми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роками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зростання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попиту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рибопродукти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змушує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провадити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лов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віддалених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частинах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Атлантики,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зокрема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міжнародних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водах.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Найбільша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частка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вилову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припадає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сардину,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мерлузу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тріску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молюсків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головоногих - кальмар, креветки,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восьминіг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20-25%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улову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щорічно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переробляють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консерви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Але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рибоконсервна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промисловість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якийсь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час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перебувала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стані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застою,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внаслідок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втратила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ринки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збуту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Португалії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Японії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інших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країнах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фактори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як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зниження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імпорту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листового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заліза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виробництва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консервних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банок,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підвищення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цін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маслинову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олію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скорочення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улову сардин,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стримували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розвиток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цієї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галузі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852936"/>
            <a:ext cx="2304256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509120"/>
            <a:ext cx="1944216" cy="1296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924944"/>
            <a:ext cx="187220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4941168"/>
            <a:ext cx="1800200" cy="151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2636912"/>
            <a:ext cx="2880320" cy="187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653136"/>
            <a:ext cx="2160240" cy="1800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76256" y="4725144"/>
            <a:ext cx="2016224" cy="17281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B0F0"/>
                </a:solidFill>
              </a:rPr>
              <a:t>Сфера </a:t>
            </a:r>
            <a:r>
              <a:rPr lang="ru-RU" sz="4000" b="1" dirty="0" err="1" smtClean="0">
                <a:solidFill>
                  <a:srgbClr val="00B0F0"/>
                </a:solidFill>
              </a:rPr>
              <a:t>послуг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err="1" smtClean="0">
                <a:solidFill>
                  <a:srgbClr val="00B0F0"/>
                </a:solidFill>
              </a:rPr>
              <a:t>Іспанії</a:t>
            </a:r>
            <a:endParaRPr lang="ru-RU" sz="4000" b="1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2000" dirty="0" err="1" smtClean="0">
                <a:solidFill>
                  <a:srgbClr val="0070C0"/>
                </a:solidFill>
              </a:rPr>
              <a:t>Фінансова</a:t>
            </a:r>
            <a:r>
              <a:rPr lang="ru-RU" sz="2000" dirty="0" smtClean="0">
                <a:solidFill>
                  <a:srgbClr val="0070C0"/>
                </a:solidFill>
              </a:rPr>
              <a:t> сфера</a:t>
            </a:r>
          </a:p>
          <a:p>
            <a:pPr fontAlgn="base">
              <a:buNone/>
            </a:pPr>
            <a:r>
              <a:rPr lang="ru-RU" sz="1300" dirty="0" smtClean="0"/>
              <a:t>        </a:t>
            </a:r>
            <a:r>
              <a:rPr lang="ru-RU" sz="1300" dirty="0" err="1" smtClean="0">
                <a:solidFill>
                  <a:srgbClr val="002060"/>
                </a:solidFill>
              </a:rPr>
              <a:t>Центральне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місце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банківській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системі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посідає</a:t>
            </a:r>
            <a:r>
              <a:rPr lang="ru-RU" sz="1300" dirty="0" smtClean="0">
                <a:solidFill>
                  <a:srgbClr val="002060"/>
                </a:solidFill>
              </a:rPr>
              <a:t> Банк 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який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1998 року </a:t>
            </a:r>
            <a:r>
              <a:rPr lang="ru-RU" sz="1300" dirty="0" err="1" smtClean="0">
                <a:solidFill>
                  <a:srgbClr val="002060"/>
                </a:solidFill>
              </a:rPr>
              <a:t>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частиною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європейської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системи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центробанків</a:t>
            </a:r>
            <a:r>
              <a:rPr lang="ru-RU" sz="1300" dirty="0" smtClean="0">
                <a:solidFill>
                  <a:srgbClr val="002060"/>
                </a:solidFill>
              </a:rPr>
              <a:t>. Будучи </a:t>
            </a:r>
            <a:r>
              <a:rPr lang="ru-RU" sz="1300" dirty="0" err="1" smtClean="0">
                <a:solidFill>
                  <a:srgbClr val="002060"/>
                </a:solidFill>
              </a:rPr>
              <a:t>державним</a:t>
            </a:r>
            <a:r>
              <a:rPr lang="ru-RU" sz="1300" dirty="0" smtClean="0">
                <a:solidFill>
                  <a:srgbClr val="002060"/>
                </a:solidFill>
              </a:rPr>
              <a:t> банком, Банк 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Іспаніїздійснює</a:t>
            </a:r>
            <a:r>
              <a:rPr lang="ru-RU" sz="1300" dirty="0" smtClean="0">
                <a:solidFill>
                  <a:srgbClr val="002060"/>
                </a:solidFill>
              </a:rPr>
              <a:t> контроль над </a:t>
            </a:r>
            <a:r>
              <a:rPr lang="ru-RU" sz="1300" dirty="0" err="1" smtClean="0">
                <a:solidFill>
                  <a:srgbClr val="002060"/>
                </a:solidFill>
              </a:rPr>
              <a:t>приватними</a:t>
            </a:r>
            <a:r>
              <a:rPr lang="ru-RU" sz="1300" dirty="0" smtClean="0">
                <a:solidFill>
                  <a:srgbClr val="002060"/>
                </a:solidFill>
              </a:rPr>
              <a:t> банками та </a:t>
            </a:r>
            <a:r>
              <a:rPr lang="ru-RU" sz="1300" dirty="0" err="1" smtClean="0">
                <a:solidFill>
                  <a:srgbClr val="002060"/>
                </a:solidFill>
              </a:rPr>
              <a:t>підзвітний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Міністерству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Економіки</a:t>
            </a:r>
            <a:r>
              <a:rPr lang="ru-RU" sz="1300" dirty="0" smtClean="0">
                <a:solidFill>
                  <a:srgbClr val="002060"/>
                </a:solidFill>
              </a:rPr>
              <a:t>. У 1999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 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Іспаніяпогодилась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прийняти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євро</a:t>
            </a:r>
            <a:r>
              <a:rPr lang="ru-RU" sz="1300" dirty="0" smtClean="0">
                <a:solidFill>
                  <a:srgbClr val="002060"/>
                </a:solidFill>
              </a:rPr>
              <a:t> як </a:t>
            </a:r>
            <a:r>
              <a:rPr lang="ru-RU" sz="1300" dirty="0" err="1" smtClean="0">
                <a:solidFill>
                  <a:srgbClr val="002060"/>
                </a:solidFill>
              </a:rPr>
              <a:t>державну</a:t>
            </a:r>
            <a:r>
              <a:rPr lang="ru-RU" sz="1300" dirty="0" smtClean="0">
                <a:solidFill>
                  <a:srgbClr val="002060"/>
                </a:solidFill>
              </a:rPr>
              <a:t> валюту,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у 2002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євро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змінило</a:t>
            </a:r>
            <a:r>
              <a:rPr lang="ru-RU" sz="1300" dirty="0" smtClean="0">
                <a:solidFill>
                  <a:srgbClr val="002060"/>
                </a:solidFill>
              </a:rPr>
              <a:t> песету як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грошову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одиницю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</a:t>
            </a:r>
            <a:r>
              <a:rPr lang="ru-RU" sz="1300" dirty="0" err="1" smtClean="0">
                <a:solidFill>
                  <a:srgbClr val="002060"/>
                </a:solidFill>
              </a:rPr>
              <a:t>Протягом</a:t>
            </a:r>
            <a:r>
              <a:rPr lang="ru-RU" sz="1300" dirty="0" smtClean="0">
                <a:solidFill>
                  <a:srgbClr val="002060"/>
                </a:solidFill>
              </a:rPr>
              <a:t> 1990-их у рамках </a:t>
            </a:r>
            <a:r>
              <a:rPr lang="ru-RU" sz="1300" dirty="0" err="1" smtClean="0">
                <a:solidFill>
                  <a:srgbClr val="002060"/>
                </a:solidFill>
              </a:rPr>
              <a:t>підготовки</a:t>
            </a:r>
            <a:r>
              <a:rPr lang="ru-RU" sz="1300" dirty="0" smtClean="0">
                <a:solidFill>
                  <a:srgbClr val="002060"/>
                </a:solidFill>
              </a:rPr>
              <a:t> до </a:t>
            </a:r>
            <a:r>
              <a:rPr lang="ru-RU" sz="1300" dirty="0" err="1" smtClean="0">
                <a:solidFill>
                  <a:srgbClr val="002060"/>
                </a:solidFill>
              </a:rPr>
              <a:t>вступу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Європейського</a:t>
            </a:r>
            <a:r>
              <a:rPr lang="ru-RU" sz="1300" dirty="0" smtClean="0">
                <a:solidFill>
                  <a:srgbClr val="002060"/>
                </a:solidFill>
              </a:rPr>
              <a:t> валютного союзу, уряд </a:t>
            </a:r>
            <a:r>
              <a:rPr lang="ru-RU" sz="1300" dirty="0" err="1" smtClean="0">
                <a:solidFill>
                  <a:srgbClr val="002060"/>
                </a:solidFill>
              </a:rPr>
              <a:t>заохочував</a:t>
            </a:r>
            <a:r>
              <a:rPr lang="ru-RU" sz="1300" dirty="0" smtClean="0">
                <a:solidFill>
                  <a:srgbClr val="002060"/>
                </a:solidFill>
              </a:rPr>
              <a:t> до </a:t>
            </a:r>
            <a:r>
              <a:rPr lang="ru-RU" sz="1300" dirty="0" err="1" smtClean="0">
                <a:solidFill>
                  <a:srgbClr val="002060"/>
                </a:solidFill>
              </a:rPr>
              <a:t>створення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більш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конкурентноспроможних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фінансових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установ</a:t>
            </a:r>
            <a:r>
              <a:rPr lang="ru-RU" sz="1300" dirty="0" smtClean="0">
                <a:solidFill>
                  <a:srgbClr val="002060"/>
                </a:solidFill>
              </a:rPr>
              <a:t>. У </a:t>
            </a:r>
            <a:r>
              <a:rPr lang="ru-RU" sz="1300" dirty="0" err="1" smtClean="0">
                <a:solidFill>
                  <a:srgbClr val="002060"/>
                </a:solidFill>
              </a:rPr>
              <a:t>ході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цього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процесу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з'явились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дві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великі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банківські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групи</a:t>
            </a:r>
            <a:r>
              <a:rPr lang="ru-RU" sz="1300" dirty="0" smtClean="0">
                <a:solidFill>
                  <a:srgbClr val="002060"/>
                </a:solidFill>
              </a:rPr>
              <a:t>: </a:t>
            </a:r>
            <a:r>
              <a:rPr lang="en-US" sz="1300" dirty="0" err="1" smtClean="0">
                <a:solidFill>
                  <a:srgbClr val="002060"/>
                </a:solidFill>
              </a:rPr>
              <a:t>Banco</a:t>
            </a:r>
            <a:r>
              <a:rPr lang="en-US" sz="1300" dirty="0" smtClean="0">
                <a:solidFill>
                  <a:srgbClr val="002060"/>
                </a:solidFill>
              </a:rPr>
              <a:t> de Santander Central Hispano </a:t>
            </a:r>
            <a:r>
              <a:rPr lang="ru-RU" sz="1300" dirty="0" smtClean="0">
                <a:solidFill>
                  <a:srgbClr val="002060"/>
                </a:solidFill>
              </a:rPr>
              <a:t>та </a:t>
            </a:r>
            <a:r>
              <a:rPr lang="en-US" sz="1300" dirty="0" err="1" smtClean="0">
                <a:solidFill>
                  <a:srgbClr val="002060"/>
                </a:solidFill>
              </a:rPr>
              <a:t>Banco</a:t>
            </a:r>
            <a:r>
              <a:rPr lang="en-US" sz="1300" dirty="0" smtClean="0">
                <a:solidFill>
                  <a:srgbClr val="002060"/>
                </a:solidFill>
              </a:rPr>
              <a:t> Bilbao </a:t>
            </a:r>
            <a:r>
              <a:rPr lang="en-US" sz="1300" dirty="0" err="1" smtClean="0">
                <a:solidFill>
                  <a:srgbClr val="002060"/>
                </a:solidFill>
              </a:rPr>
              <a:t>Vizcaya</a:t>
            </a:r>
            <a:r>
              <a:rPr lang="en-US" sz="1300" dirty="0" smtClean="0">
                <a:solidFill>
                  <a:srgbClr val="002060"/>
                </a:solidFill>
              </a:rPr>
              <a:t> </a:t>
            </a:r>
            <a:r>
              <a:rPr lang="en-US" sz="1300" dirty="0" err="1" smtClean="0">
                <a:solidFill>
                  <a:srgbClr val="002060"/>
                </a:solidFill>
              </a:rPr>
              <a:t>Argentaria</a:t>
            </a:r>
            <a:r>
              <a:rPr lang="en-US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Проте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навіть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найміцніші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найбільші</a:t>
            </a:r>
            <a:r>
              <a:rPr lang="ru-RU" sz="1300" dirty="0" smtClean="0">
                <a:solidFill>
                  <a:srgbClr val="002060"/>
                </a:solidFill>
              </a:rPr>
              <a:t> банки </a:t>
            </a:r>
            <a:r>
              <a:rPr lang="ru-RU" sz="1300" dirty="0" err="1" smtClean="0">
                <a:solidFill>
                  <a:srgbClr val="002060"/>
                </a:solidFill>
              </a:rPr>
              <a:t>країни</a:t>
            </a:r>
            <a:r>
              <a:rPr lang="ru-RU" sz="1300" dirty="0" smtClean="0">
                <a:solidFill>
                  <a:srgbClr val="002060"/>
                </a:solidFill>
              </a:rPr>
              <a:t> за </a:t>
            </a:r>
            <a:r>
              <a:rPr lang="ru-RU" sz="1300" dirty="0" err="1" smtClean="0">
                <a:solidFill>
                  <a:srgbClr val="002060"/>
                </a:solidFill>
              </a:rPr>
              <a:t>світовими</a:t>
            </a:r>
            <a:r>
              <a:rPr lang="ru-RU" sz="1300" dirty="0" smtClean="0">
                <a:solidFill>
                  <a:srgbClr val="002060"/>
                </a:solidFill>
              </a:rPr>
              <a:t> стандартами </a:t>
            </a:r>
            <a:r>
              <a:rPr lang="ru-RU" sz="1300" dirty="0" err="1" smtClean="0">
                <a:solidFill>
                  <a:srgbClr val="002060"/>
                </a:solidFill>
              </a:rPr>
              <a:t>дотягують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лише</a:t>
            </a:r>
            <a:r>
              <a:rPr lang="ru-RU" sz="1300" dirty="0" smtClean="0">
                <a:solidFill>
                  <a:srgbClr val="002060"/>
                </a:solidFill>
              </a:rPr>
              <a:t> до </a:t>
            </a:r>
            <a:r>
              <a:rPr lang="ru-RU" sz="1300" dirty="0" err="1" smtClean="0">
                <a:solidFill>
                  <a:srgbClr val="002060"/>
                </a:solidFill>
              </a:rPr>
              <a:t>середніх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показників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Лише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en-US" sz="1300" dirty="0" err="1" smtClean="0">
                <a:solidFill>
                  <a:srgbClr val="002060"/>
                </a:solidFill>
              </a:rPr>
              <a:t>Banco</a:t>
            </a:r>
            <a:r>
              <a:rPr lang="en-US" sz="1300" dirty="0" smtClean="0">
                <a:solidFill>
                  <a:srgbClr val="002060"/>
                </a:solidFill>
              </a:rPr>
              <a:t> de Santander Central Hispano </a:t>
            </a:r>
            <a:r>
              <a:rPr lang="ru-RU" sz="1300" dirty="0" err="1" smtClean="0">
                <a:solidFill>
                  <a:srgbClr val="002060"/>
                </a:solidFill>
              </a:rPr>
              <a:t>вважається</a:t>
            </a:r>
            <a:r>
              <a:rPr lang="ru-RU" sz="1300" dirty="0" smtClean="0">
                <a:solidFill>
                  <a:srgbClr val="002060"/>
                </a:solidFill>
              </a:rPr>
              <a:t> одним </a:t>
            </a:r>
            <a:r>
              <a:rPr lang="ru-RU" sz="1300" dirty="0" err="1" smtClean="0">
                <a:solidFill>
                  <a:srgbClr val="002060"/>
                </a:solidFill>
              </a:rPr>
              <a:t>із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лідируючих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банків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світу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 В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наявний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значний</a:t>
            </a:r>
            <a:r>
              <a:rPr lang="ru-RU" sz="1300" dirty="0" smtClean="0">
                <a:solidFill>
                  <a:srgbClr val="002060"/>
                </a:solidFill>
              </a:rPr>
              <a:t> сектор </a:t>
            </a:r>
            <a:r>
              <a:rPr lang="ru-RU" sz="1300" dirty="0" err="1" smtClean="0">
                <a:solidFill>
                  <a:srgbClr val="002060"/>
                </a:solidFill>
              </a:rPr>
              <a:t>банків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відомий</a:t>
            </a:r>
            <a:r>
              <a:rPr lang="ru-RU" sz="1300" dirty="0" smtClean="0">
                <a:solidFill>
                  <a:srgbClr val="002060"/>
                </a:solidFill>
              </a:rPr>
              <a:t> як "</a:t>
            </a:r>
            <a:r>
              <a:rPr lang="en-US" sz="1300" dirty="0" err="1" smtClean="0">
                <a:solidFill>
                  <a:srgbClr val="002060"/>
                </a:solidFill>
              </a:rPr>
              <a:t>cajas</a:t>
            </a:r>
            <a:r>
              <a:rPr lang="en-US" sz="1300" dirty="0" smtClean="0">
                <a:solidFill>
                  <a:srgbClr val="002060"/>
                </a:solidFill>
              </a:rPr>
              <a:t> de </a:t>
            </a:r>
            <a:r>
              <a:rPr lang="en-US" sz="1300" dirty="0" err="1" smtClean="0">
                <a:solidFill>
                  <a:srgbClr val="002060"/>
                </a:solidFill>
              </a:rPr>
              <a:t>ahorros</a:t>
            </a:r>
            <a:r>
              <a:rPr lang="en-US" sz="1300" dirty="0" smtClean="0">
                <a:solidFill>
                  <a:srgbClr val="002060"/>
                </a:solidFill>
              </a:rPr>
              <a:t>" - </a:t>
            </a:r>
            <a:r>
              <a:rPr lang="ru-RU" sz="1300" dirty="0" err="1" smtClean="0">
                <a:solidFill>
                  <a:srgbClr val="002060"/>
                </a:solidFill>
              </a:rPr>
              <a:t>зберігальні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каси</a:t>
            </a:r>
            <a:r>
              <a:rPr lang="ru-RU" sz="1300" dirty="0" smtClean="0">
                <a:solidFill>
                  <a:srgbClr val="002060"/>
                </a:solidFill>
              </a:rPr>
              <a:t>, у </a:t>
            </a:r>
            <a:r>
              <a:rPr lang="ru-RU" sz="1300" dirty="0" err="1" smtClean="0">
                <a:solidFill>
                  <a:srgbClr val="002060"/>
                </a:solidFill>
              </a:rPr>
              <a:t>яких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покладено</a:t>
            </a:r>
            <a:r>
              <a:rPr lang="ru-RU" sz="1300" dirty="0" smtClean="0">
                <a:solidFill>
                  <a:srgbClr val="002060"/>
                </a:solidFill>
              </a:rPr>
              <a:t> на </a:t>
            </a:r>
            <a:r>
              <a:rPr lang="ru-RU" sz="1300" dirty="0" err="1" smtClean="0">
                <a:solidFill>
                  <a:srgbClr val="002060"/>
                </a:solidFill>
              </a:rPr>
              <a:t>рахунки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майже</a:t>
            </a:r>
            <a:r>
              <a:rPr lang="ru-RU" sz="1300" dirty="0" smtClean="0">
                <a:solidFill>
                  <a:srgbClr val="002060"/>
                </a:solidFill>
              </a:rPr>
              <a:t> половина </a:t>
            </a:r>
            <a:r>
              <a:rPr lang="ru-RU" sz="1300" dirty="0" err="1" smtClean="0">
                <a:solidFill>
                  <a:srgbClr val="002060"/>
                </a:solidFill>
              </a:rPr>
              <a:t>депозитів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країни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надано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майже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чверть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усіх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банківських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кредитів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Ці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неприбуткові</a:t>
            </a:r>
            <a:r>
              <a:rPr lang="ru-RU" sz="1300" dirty="0" smtClean="0">
                <a:solidFill>
                  <a:srgbClr val="002060"/>
                </a:solidFill>
              </a:rPr>
              <a:t> установи </a:t>
            </a:r>
            <a:r>
              <a:rPr lang="ru-RU" sz="1300" dirty="0" err="1" smtClean="0">
                <a:solidFill>
                  <a:srgbClr val="002060"/>
                </a:solidFill>
              </a:rPr>
              <a:t>спочатку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мали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регіональну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або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провінціальну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прив'язку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були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зобов'язані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інвестувати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визначену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частку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свого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капіталу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дані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провінції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але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тепер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ці</a:t>
            </a:r>
            <a:r>
              <a:rPr lang="ru-RU" sz="1300" dirty="0" smtClean="0">
                <a:solidFill>
                  <a:srgbClr val="002060"/>
                </a:solidFill>
              </a:rPr>
              <a:t> банки </a:t>
            </a:r>
            <a:r>
              <a:rPr lang="ru-RU" sz="1300" dirty="0" err="1" smtClean="0">
                <a:solidFill>
                  <a:srgbClr val="002060"/>
                </a:solidFill>
              </a:rPr>
              <a:t>здійснюють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операції</a:t>
            </a:r>
            <a:r>
              <a:rPr lang="ru-RU" sz="1300" dirty="0" smtClean="0">
                <a:solidFill>
                  <a:srgbClr val="002060"/>
                </a:solidFill>
              </a:rPr>
              <a:t> по </a:t>
            </a:r>
            <a:r>
              <a:rPr lang="ru-RU" sz="1300" dirty="0" err="1" smtClean="0">
                <a:solidFill>
                  <a:srgbClr val="002060"/>
                </a:solidFill>
              </a:rPr>
              <a:t>всій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Прибуток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їх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діяльності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надходить</a:t>
            </a:r>
            <a:r>
              <a:rPr lang="ru-RU" sz="1300" dirty="0" smtClean="0">
                <a:solidFill>
                  <a:srgbClr val="002060"/>
                </a:solidFill>
              </a:rPr>
              <a:t> до </a:t>
            </a:r>
            <a:r>
              <a:rPr lang="ru-RU" sz="1300" dirty="0" err="1" smtClean="0">
                <a:solidFill>
                  <a:srgbClr val="002060"/>
                </a:solidFill>
              </a:rPr>
              <a:t>державних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резервів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використовується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метою </a:t>
            </a:r>
            <a:r>
              <a:rPr lang="ru-RU" sz="1300" dirty="0" err="1" smtClean="0">
                <a:solidFill>
                  <a:srgbClr val="002060"/>
                </a:solidFill>
              </a:rPr>
              <a:t>покращення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рівня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життя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екологічного</a:t>
            </a:r>
            <a:r>
              <a:rPr lang="ru-RU" sz="1300" dirty="0" smtClean="0">
                <a:solidFill>
                  <a:srgbClr val="002060"/>
                </a:solidFill>
              </a:rPr>
              <a:t> стану </a:t>
            </a:r>
            <a:r>
              <a:rPr lang="ru-RU" sz="1300" dirty="0" err="1" smtClean="0">
                <a:solidFill>
                  <a:srgbClr val="002060"/>
                </a:solidFill>
              </a:rPr>
              <a:t>середовища</a:t>
            </a:r>
            <a:r>
              <a:rPr lang="ru-RU" sz="1300" dirty="0" smtClean="0">
                <a:solidFill>
                  <a:srgbClr val="002060"/>
                </a:solidFill>
              </a:rPr>
              <a:t>, культурного та </a:t>
            </a:r>
            <a:r>
              <a:rPr lang="ru-RU" sz="1300" dirty="0" err="1" smtClean="0">
                <a:solidFill>
                  <a:srgbClr val="002060"/>
                </a:solidFill>
              </a:rPr>
              <a:t>освітнього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прогресу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Найбільші</a:t>
            </a:r>
            <a:r>
              <a:rPr lang="ru-RU" sz="1300" dirty="0" smtClean="0">
                <a:solidFill>
                  <a:srgbClr val="002060"/>
                </a:solidFill>
              </a:rPr>
              <a:t> банки такого типу </a:t>
            </a:r>
            <a:r>
              <a:rPr lang="ru-RU" sz="1300" dirty="0" err="1" smtClean="0">
                <a:solidFill>
                  <a:srgbClr val="002060"/>
                </a:solidFill>
              </a:rPr>
              <a:t>розташовані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Барселоні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: </a:t>
            </a:r>
            <a:r>
              <a:rPr lang="ru-RU" sz="1300" dirty="0" err="1" smtClean="0">
                <a:solidFill>
                  <a:srgbClr val="002060"/>
                </a:solidFill>
              </a:rPr>
              <a:t>Зберігальний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Пенсійний</a:t>
            </a:r>
            <a:r>
              <a:rPr lang="ru-RU" sz="1300" dirty="0" smtClean="0">
                <a:solidFill>
                  <a:srgbClr val="002060"/>
                </a:solidFill>
              </a:rPr>
              <a:t> Банк (</a:t>
            </a:r>
            <a:r>
              <a:rPr lang="en-US" sz="1300" dirty="0" smtClean="0">
                <a:solidFill>
                  <a:srgbClr val="002060"/>
                </a:solidFill>
              </a:rPr>
              <a:t>La </a:t>
            </a:r>
            <a:r>
              <a:rPr lang="en-US" sz="1300" dirty="0" err="1" smtClean="0">
                <a:solidFill>
                  <a:srgbClr val="002060"/>
                </a:solidFill>
              </a:rPr>
              <a:t>Caja</a:t>
            </a:r>
            <a:r>
              <a:rPr lang="en-US" sz="1300" dirty="0" smtClean="0">
                <a:solidFill>
                  <a:srgbClr val="002060"/>
                </a:solidFill>
              </a:rPr>
              <a:t> de </a:t>
            </a:r>
            <a:r>
              <a:rPr lang="en-US" sz="1300" dirty="0" err="1" smtClean="0">
                <a:solidFill>
                  <a:srgbClr val="002060"/>
                </a:solidFill>
              </a:rPr>
              <a:t>Ahorros</a:t>
            </a:r>
            <a:r>
              <a:rPr lang="en-US" sz="1300" dirty="0" smtClean="0">
                <a:solidFill>
                  <a:srgbClr val="002060"/>
                </a:solidFill>
              </a:rPr>
              <a:t> y de </a:t>
            </a:r>
            <a:r>
              <a:rPr lang="en-US" sz="1300" dirty="0" err="1" smtClean="0">
                <a:solidFill>
                  <a:srgbClr val="002060"/>
                </a:solidFill>
              </a:rPr>
              <a:t>Pensiones</a:t>
            </a:r>
            <a:r>
              <a:rPr lang="en-US" sz="1300" dirty="0" smtClean="0">
                <a:solidFill>
                  <a:srgbClr val="002060"/>
                </a:solidFill>
              </a:rPr>
              <a:t>), </a:t>
            </a:r>
            <a:r>
              <a:rPr lang="ru-RU" sz="1300" dirty="0" err="1" smtClean="0">
                <a:solidFill>
                  <a:srgbClr val="002060"/>
                </a:solidFill>
              </a:rPr>
              <a:t>здебільшого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відомий</a:t>
            </a:r>
            <a:r>
              <a:rPr lang="ru-RU" sz="1300" dirty="0" smtClean="0">
                <a:solidFill>
                  <a:srgbClr val="002060"/>
                </a:solidFill>
              </a:rPr>
              <a:t> як "</a:t>
            </a:r>
            <a:r>
              <a:rPr lang="en-US" sz="1300" dirty="0" smtClean="0">
                <a:solidFill>
                  <a:srgbClr val="002060"/>
                </a:solidFill>
              </a:rPr>
              <a:t>La </a:t>
            </a:r>
            <a:r>
              <a:rPr lang="en-US" sz="1300" dirty="0" err="1" smtClean="0">
                <a:solidFill>
                  <a:srgbClr val="002060"/>
                </a:solidFill>
              </a:rPr>
              <a:t>Caixa</a:t>
            </a:r>
            <a:r>
              <a:rPr lang="en-US" sz="1300" dirty="0" smtClean="0">
                <a:solidFill>
                  <a:srgbClr val="002060"/>
                </a:solidFill>
              </a:rPr>
              <a:t>", </a:t>
            </a:r>
            <a:r>
              <a:rPr lang="ru-RU" sz="1300" dirty="0" smtClean="0">
                <a:solidFill>
                  <a:srgbClr val="002060"/>
                </a:solidFill>
              </a:rPr>
              <a:t>а </a:t>
            </a:r>
            <a:r>
              <a:rPr lang="ru-RU" sz="1300" dirty="0" err="1" smtClean="0">
                <a:solidFill>
                  <a:srgbClr val="002060"/>
                </a:solidFill>
              </a:rPr>
              <a:t>також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Ощадний</a:t>
            </a:r>
            <a:r>
              <a:rPr lang="ru-RU" sz="1300" dirty="0" smtClean="0">
                <a:solidFill>
                  <a:srgbClr val="002060"/>
                </a:solidFill>
              </a:rPr>
              <a:t> банк Мадрида (</a:t>
            </a:r>
            <a:r>
              <a:rPr lang="en-US" sz="1300" dirty="0" err="1" smtClean="0">
                <a:solidFill>
                  <a:srgbClr val="002060"/>
                </a:solidFill>
              </a:rPr>
              <a:t>Caja</a:t>
            </a:r>
            <a:r>
              <a:rPr lang="en-US" sz="1300" dirty="0" smtClean="0">
                <a:solidFill>
                  <a:srgbClr val="002060"/>
                </a:solidFill>
              </a:rPr>
              <a:t> Madrid).</a:t>
            </a:r>
            <a:br>
              <a:rPr lang="en-US" sz="1300" dirty="0" smtClean="0">
                <a:solidFill>
                  <a:srgbClr val="002060"/>
                </a:solidFill>
              </a:rPr>
            </a:br>
            <a:r>
              <a:rPr lang="ru-RU" sz="1300" dirty="0" err="1" smtClean="0">
                <a:solidFill>
                  <a:srgbClr val="002060"/>
                </a:solidFill>
              </a:rPr>
              <a:t>Фондові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біржі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розташовані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Більбао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Барселоні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Валенсії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них,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достатньо</a:t>
            </a:r>
            <a:r>
              <a:rPr lang="ru-RU" sz="1300" dirty="0" smtClean="0">
                <a:solidFill>
                  <a:srgbClr val="002060"/>
                </a:solidFill>
              </a:rPr>
              <a:t> невеликою за </a:t>
            </a:r>
            <a:r>
              <a:rPr lang="ru-RU" sz="1300" dirty="0" err="1" smtClean="0">
                <a:solidFill>
                  <a:srgbClr val="002060"/>
                </a:solidFill>
              </a:rPr>
              <a:t>світовими</a:t>
            </a:r>
            <a:r>
              <a:rPr lang="ru-RU" sz="1300" dirty="0" smtClean="0">
                <a:solidFill>
                  <a:srgbClr val="002060"/>
                </a:solidFill>
              </a:rPr>
              <a:t> стандартами. 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Іспанія</a:t>
            </a:r>
            <a:r>
              <a:rPr lang="ru-RU" sz="1300" dirty="0" smtClean="0">
                <a:solidFill>
                  <a:srgbClr val="002060"/>
                </a:solidFill>
              </a:rPr>
              <a:t> </a:t>
            </a:r>
            <a:r>
              <a:rPr lang="ru-RU" sz="1300" dirty="0" err="1" smtClean="0">
                <a:solidFill>
                  <a:srgbClr val="002060"/>
                </a:solidFill>
              </a:rPr>
              <a:t>використовує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трирівневу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податкову</a:t>
            </a:r>
            <a:r>
              <a:rPr lang="ru-RU" sz="1300" dirty="0" smtClean="0">
                <a:solidFill>
                  <a:srgbClr val="002060"/>
                </a:solidFill>
              </a:rPr>
              <a:t> систему: </a:t>
            </a:r>
            <a:r>
              <a:rPr lang="ru-RU" sz="1300" dirty="0" err="1" smtClean="0">
                <a:solidFill>
                  <a:srgbClr val="002060"/>
                </a:solidFill>
              </a:rPr>
              <a:t>податки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можуть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збиратись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центральним</a:t>
            </a:r>
            <a:r>
              <a:rPr lang="ru-RU" sz="1300" dirty="0" smtClean="0">
                <a:solidFill>
                  <a:srgbClr val="002060"/>
                </a:solidFill>
              </a:rPr>
              <a:t> урядом, </a:t>
            </a:r>
            <a:r>
              <a:rPr lang="ru-RU" sz="1300" dirty="0" err="1" smtClean="0">
                <a:solidFill>
                  <a:srgbClr val="002060"/>
                </a:solidFill>
              </a:rPr>
              <a:t>регіональними</a:t>
            </a:r>
            <a:r>
              <a:rPr lang="ru-RU" sz="1300" dirty="0" smtClean="0">
                <a:solidFill>
                  <a:srgbClr val="002060"/>
                </a:solidFill>
              </a:rPr>
              <a:t> урядами та </a:t>
            </a:r>
            <a:r>
              <a:rPr lang="ru-RU" sz="1300" dirty="0" err="1" smtClean="0">
                <a:solidFill>
                  <a:srgbClr val="002060"/>
                </a:solidFill>
              </a:rPr>
              <a:t>місцевими</a:t>
            </a:r>
            <a:r>
              <a:rPr lang="ru-RU" sz="1300" dirty="0" smtClean="0">
                <a:solidFill>
                  <a:srgbClr val="002060"/>
                </a:solidFill>
              </a:rPr>
              <a:t> органами </a:t>
            </a:r>
            <a:r>
              <a:rPr lang="ru-RU" sz="1300" dirty="0" err="1" smtClean="0">
                <a:solidFill>
                  <a:srgbClr val="002060"/>
                </a:solidFill>
              </a:rPr>
              <a:t>влади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Податкові</a:t>
            </a:r>
            <a:r>
              <a:rPr lang="ru-RU" sz="1300" dirty="0" smtClean="0">
                <a:solidFill>
                  <a:srgbClr val="002060"/>
                </a:solidFill>
              </a:rPr>
              <a:t> ставки </a:t>
            </a:r>
            <a:r>
              <a:rPr lang="ru-RU" sz="1300" dirty="0" err="1" smtClean="0">
                <a:solidFill>
                  <a:srgbClr val="002060"/>
                </a:solidFill>
              </a:rPr>
              <a:t>складені</a:t>
            </a:r>
            <a:r>
              <a:rPr lang="ru-RU" sz="1300" dirty="0" smtClean="0">
                <a:solidFill>
                  <a:srgbClr val="002060"/>
                </a:solidFill>
              </a:rPr>
              <a:t> за </a:t>
            </a:r>
            <a:r>
              <a:rPr lang="ru-RU" sz="1300" dirty="0" err="1" smtClean="0">
                <a:solidFill>
                  <a:srgbClr val="002060"/>
                </a:solidFill>
              </a:rPr>
              <a:t>прогресивною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моделлю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 На </a:t>
            </a:r>
            <a:r>
              <a:rPr lang="ru-RU" sz="1300" dirty="0" err="1" smtClean="0">
                <a:solidFill>
                  <a:srgbClr val="002060"/>
                </a:solidFill>
              </a:rPr>
              <a:t>внутрішню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торгівлю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припадає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приблизно</a:t>
            </a:r>
            <a:r>
              <a:rPr lang="ru-RU" sz="1300" dirty="0" smtClean="0">
                <a:solidFill>
                  <a:srgbClr val="002060"/>
                </a:solidFill>
              </a:rPr>
              <a:t> 17% </a:t>
            </a:r>
            <a:r>
              <a:rPr lang="ru-RU" sz="1300" dirty="0" err="1" smtClean="0">
                <a:solidFill>
                  <a:srgbClr val="002060"/>
                </a:solidFill>
              </a:rPr>
              <a:t>усіх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товарів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послуг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країни</a:t>
            </a:r>
            <a:r>
              <a:rPr lang="ru-RU" sz="1300" dirty="0" smtClean="0">
                <a:solidFill>
                  <a:srgbClr val="002060"/>
                </a:solidFill>
              </a:rPr>
              <a:t>. У </a:t>
            </a:r>
            <a:r>
              <a:rPr lang="ru-RU" sz="1300" dirty="0" err="1" smtClean="0">
                <a:solidFill>
                  <a:srgbClr val="002060"/>
                </a:solidFill>
              </a:rPr>
              <a:t>секторі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внутрішньої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</a:t>
            </a:r>
            <a:r>
              <a:rPr lang="ru-RU" sz="1300" dirty="0" smtClean="0">
                <a:solidFill>
                  <a:srgbClr val="002060"/>
                </a:solidFill>
              </a:rPr>
              <a:t> 2007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вироблялось</a:t>
            </a:r>
            <a:r>
              <a:rPr lang="ru-RU" sz="1300" dirty="0" smtClean="0">
                <a:solidFill>
                  <a:srgbClr val="002060"/>
                </a:solidFill>
              </a:rPr>
              <a:t> 15,4% 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валової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доданої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вартості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сфері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послуг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10,4% 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національного</a:t>
            </a:r>
            <a:r>
              <a:rPr lang="ru-RU" sz="1300" dirty="0" smtClean="0">
                <a:solidFill>
                  <a:srgbClr val="002060"/>
                </a:solidFill>
              </a:rPr>
              <a:t> ВВП. Активно </a:t>
            </a:r>
            <a:r>
              <a:rPr lang="ru-RU" sz="1300" dirty="0" err="1" smtClean="0">
                <a:solidFill>
                  <a:srgbClr val="002060"/>
                </a:solidFill>
              </a:rPr>
              <a:t>ведеться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будівництво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супермаркетів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оптових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ринків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але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донині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зберігається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різкий</a:t>
            </a:r>
            <a:r>
              <a:rPr lang="ru-RU" sz="1300" dirty="0" smtClean="0">
                <a:solidFill>
                  <a:srgbClr val="002060"/>
                </a:solidFill>
              </a:rPr>
              <a:t> дисбаланс </a:t>
            </a:r>
            <a:r>
              <a:rPr lang="ru-RU" sz="1300" dirty="0" err="1" smtClean="0">
                <a:solidFill>
                  <a:srgbClr val="002060"/>
                </a:solidFill>
              </a:rPr>
              <a:t>між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досить</a:t>
            </a:r>
            <a:r>
              <a:rPr lang="ru-RU" sz="1300" dirty="0" smtClean="0">
                <a:solidFill>
                  <a:srgbClr val="002060"/>
                </a:solidFill>
              </a:rPr>
              <a:t> великою </a:t>
            </a:r>
            <a:r>
              <a:rPr lang="ru-RU" sz="1300" dirty="0" err="1" smtClean="0">
                <a:solidFill>
                  <a:srgbClr val="002060"/>
                </a:solidFill>
              </a:rPr>
              <a:t>роздрібною</a:t>
            </a:r>
            <a:r>
              <a:rPr lang="ru-RU" sz="1300" dirty="0" smtClean="0">
                <a:solidFill>
                  <a:srgbClr val="002060"/>
                </a:solidFill>
              </a:rPr>
              <a:t> мережею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вузькою</a:t>
            </a:r>
            <a:r>
              <a:rPr lang="ru-RU" sz="1300" dirty="0" smtClean="0">
                <a:solidFill>
                  <a:srgbClr val="002060"/>
                </a:solidFill>
              </a:rPr>
              <a:t> системою </a:t>
            </a:r>
            <a:r>
              <a:rPr lang="ru-RU" sz="1300" dirty="0" err="1" smtClean="0">
                <a:solidFill>
                  <a:srgbClr val="002060"/>
                </a:solidFill>
              </a:rPr>
              <a:t>оптової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 </a:t>
            </a:r>
            <a:r>
              <a:rPr lang="ru-RU" sz="1300" dirty="0" err="1" smtClean="0">
                <a:solidFill>
                  <a:srgbClr val="002060"/>
                </a:solidFill>
              </a:rPr>
              <a:t>Роздрібна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складає</a:t>
            </a:r>
            <a:r>
              <a:rPr lang="ru-RU" sz="1300" dirty="0" smtClean="0">
                <a:solidFill>
                  <a:srgbClr val="002060"/>
                </a:solidFill>
              </a:rPr>
              <a:t> 44,9% 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кількості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торгівельних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установ</a:t>
            </a:r>
            <a:r>
              <a:rPr lang="ru-RU" sz="1300" dirty="0" smtClean="0">
                <a:solidFill>
                  <a:srgbClr val="002060"/>
                </a:solidFill>
              </a:rPr>
              <a:t>, товарооборот </a:t>
            </a:r>
            <a:r>
              <a:rPr lang="ru-RU" sz="1300" dirty="0" err="1" smtClean="0">
                <a:solidFill>
                  <a:srgbClr val="002060"/>
                </a:solidFill>
              </a:rPr>
              <a:t>склав</a:t>
            </a:r>
            <a:r>
              <a:rPr lang="ru-RU" sz="1300" dirty="0" smtClean="0">
                <a:solidFill>
                  <a:srgbClr val="002060"/>
                </a:solidFill>
              </a:rPr>
              <a:t> 215 млрд. </a:t>
            </a:r>
            <a:r>
              <a:rPr lang="ru-RU" sz="1300" dirty="0" err="1" smtClean="0">
                <a:solidFill>
                  <a:srgbClr val="002060"/>
                </a:solidFill>
              </a:rPr>
              <a:t>євро</a:t>
            </a:r>
            <a:r>
              <a:rPr lang="ru-RU" sz="1300" dirty="0" smtClean="0">
                <a:solidFill>
                  <a:srgbClr val="002060"/>
                </a:solidFill>
              </a:rPr>
              <a:t>. У 2008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функціонувало</a:t>
            </a:r>
            <a:r>
              <a:rPr lang="ru-RU" sz="1300" dirty="0" smtClean="0">
                <a:solidFill>
                  <a:srgbClr val="002060"/>
                </a:solidFill>
              </a:rPr>
              <a:t> 843 тис. </a:t>
            </a:r>
            <a:r>
              <a:rPr lang="ru-RU" sz="1300" dirty="0" err="1" smtClean="0">
                <a:solidFill>
                  <a:srgbClr val="002060"/>
                </a:solidFill>
              </a:rPr>
              <a:t>працюючих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підприємств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роздрібної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що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складало</a:t>
            </a:r>
            <a:r>
              <a:rPr lang="ru-RU" sz="1300" dirty="0" smtClean="0">
                <a:solidFill>
                  <a:srgbClr val="002060"/>
                </a:solidFill>
              </a:rPr>
              <a:t> 25% 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загальної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кількості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підприємств</a:t>
            </a:r>
            <a:r>
              <a:rPr lang="ru-RU" sz="1300" dirty="0" smtClean="0">
                <a:solidFill>
                  <a:srgbClr val="002060"/>
                </a:solidFill>
              </a:rPr>
              <a:t> в </a:t>
            </a:r>
            <a:r>
              <a:rPr lang="ru-RU" sz="1300" dirty="0" err="1" smtClean="0">
                <a:solidFill>
                  <a:srgbClr val="002060"/>
                </a:solidFill>
              </a:rPr>
              <a:t>економіці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було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зайнято</a:t>
            </a:r>
            <a:r>
              <a:rPr lang="ru-RU" sz="1300" dirty="0" smtClean="0">
                <a:solidFill>
                  <a:srgbClr val="002060"/>
                </a:solidFill>
              </a:rPr>
              <a:t> 1,9 </a:t>
            </a:r>
            <a:r>
              <a:rPr lang="ru-RU" sz="1300" dirty="0" err="1" smtClean="0">
                <a:solidFill>
                  <a:srgbClr val="002060"/>
                </a:solidFill>
              </a:rPr>
              <a:t>млн.осіб</a:t>
            </a:r>
            <a:r>
              <a:rPr lang="ru-RU" sz="1300" dirty="0" smtClean="0">
                <a:solidFill>
                  <a:srgbClr val="002060"/>
                </a:solidFill>
              </a:rPr>
              <a:t>. У </a:t>
            </a:r>
            <a:r>
              <a:rPr lang="ru-RU" sz="1300" dirty="0" err="1" smtClean="0">
                <a:solidFill>
                  <a:srgbClr val="002060"/>
                </a:solidFill>
              </a:rPr>
              <a:t>галузі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гуртової</a:t>
            </a:r>
            <a:r>
              <a:rPr lang="ru-RU" sz="1300" dirty="0" smtClean="0">
                <a:solidFill>
                  <a:srgbClr val="002060"/>
                </a:solidFill>
              </a:rPr>
              <a:t> (</a:t>
            </a:r>
            <a:r>
              <a:rPr lang="ru-RU" sz="1300" dirty="0" err="1" smtClean="0">
                <a:solidFill>
                  <a:srgbClr val="002060"/>
                </a:solidFill>
              </a:rPr>
              <a:t>оптової</a:t>
            </a:r>
            <a:r>
              <a:rPr lang="ru-RU" sz="1300" dirty="0" smtClean="0">
                <a:solidFill>
                  <a:srgbClr val="002060"/>
                </a:solidFill>
              </a:rPr>
              <a:t>) </a:t>
            </a:r>
            <a:r>
              <a:rPr lang="ru-RU" sz="1300" dirty="0" err="1" smtClean="0">
                <a:solidFill>
                  <a:srgbClr val="002060"/>
                </a:solidFill>
              </a:rPr>
              <a:t>торгівлі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працювало</a:t>
            </a:r>
            <a:r>
              <a:rPr lang="ru-RU" sz="1300" dirty="0" smtClean="0">
                <a:solidFill>
                  <a:srgbClr val="002060"/>
                </a:solidFill>
              </a:rPr>
              <a:t> 254 тис. </a:t>
            </a:r>
            <a:r>
              <a:rPr lang="ru-RU" sz="1300" dirty="0" err="1" smtClean="0">
                <a:solidFill>
                  <a:srgbClr val="002060"/>
                </a:solidFill>
              </a:rPr>
              <a:t>підприємств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із</a:t>
            </a:r>
            <a:r>
              <a:rPr lang="ru-RU" sz="1300" dirty="0" smtClean="0">
                <a:solidFill>
                  <a:srgbClr val="002060"/>
                </a:solidFill>
              </a:rPr>
              <a:t> 1,2 млн. </a:t>
            </a:r>
            <a:r>
              <a:rPr lang="ru-RU" sz="1300" dirty="0" err="1" smtClean="0">
                <a:solidFill>
                  <a:srgbClr val="002060"/>
                </a:solidFill>
              </a:rPr>
              <a:t>працівників</a:t>
            </a:r>
            <a:r>
              <a:rPr lang="ru-RU" sz="1300" dirty="0" smtClean="0">
                <a:solidFill>
                  <a:srgbClr val="002060"/>
                </a:solidFill>
              </a:rPr>
              <a:t>. Оборот </a:t>
            </a:r>
            <a:r>
              <a:rPr lang="ru-RU" sz="1300" dirty="0" err="1" smtClean="0">
                <a:solidFill>
                  <a:srgbClr val="002060"/>
                </a:solidFill>
              </a:rPr>
              <a:t>склав</a:t>
            </a:r>
            <a:r>
              <a:rPr lang="ru-RU" sz="1300" dirty="0" smtClean="0">
                <a:solidFill>
                  <a:srgbClr val="002060"/>
                </a:solidFill>
              </a:rPr>
              <a:t> 411 млрд. </a:t>
            </a:r>
            <a:r>
              <a:rPr lang="ru-RU" sz="1300" dirty="0" err="1" smtClean="0">
                <a:solidFill>
                  <a:srgbClr val="002060"/>
                </a:solidFill>
              </a:rPr>
              <a:t>євро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620688"/>
            <a:ext cx="3024336" cy="1080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88640"/>
            <a:ext cx="1728192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188640"/>
            <a:ext cx="1800200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sz="4000" dirty="0" smtClean="0">
                <a:solidFill>
                  <a:schemeClr val="accent6">
                    <a:lumMod val="75000"/>
                  </a:schemeClr>
                </a:solidFill>
              </a:rPr>
              <a:t>Історія Іспанії</a:t>
            </a:r>
          </a:p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Назва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«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 —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фінікійського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походження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Римляни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завоювали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у 2-1 ст. до н.е.,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використали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її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множині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Hispaniae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позначення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Піренейського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п-ова.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римські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складалася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спочатку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двох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потім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п'яти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провінцій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розпаду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Римської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імперії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вони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об'єднані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владою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вестготів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нашестя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маврів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711 р. н.е.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Піренейському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п-ові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існували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християнські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мусульманські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держави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політично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цілісне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утворення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виникла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об'єднання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Кастилії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Арагону в 1474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З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італійських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гуманістів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епохи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Відродження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встановилася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традиція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вважати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нашестя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варварів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падіння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Риму в 410 р. н.е.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відправною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точкою переходу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античної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епохи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Середньовіччя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Середньовіччя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розглядалося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поступове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наближення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епохи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Відродження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XV-XVI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ст.ст.), коли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знову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пробудився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інтерес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античного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Але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цьому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регіоні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починаються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моменту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мусульманського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нашестя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711 р.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закінчуються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захопленням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християнами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останнього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оплоту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ісламу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Гранадського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емірату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вигнанням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євреїв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відкриттям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Нового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Колумбом у 1492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Хронологія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1000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років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найдавніша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держава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території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—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Тартесс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VII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ст.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колонізація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узбережжя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фінікийцями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греками.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VI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ст.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поява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племен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іберів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V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ст.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заселення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території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кельтськими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племенами.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ст.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країна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знаходиться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владою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Карфагена.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197 р. до н.е.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завойована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римлянами.</a:t>
            </a:r>
          </a:p>
          <a:p>
            <a:pPr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3789040"/>
            <a:ext cx="3024336" cy="2808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err="1" smtClean="0">
                <a:solidFill>
                  <a:srgbClr val="0070C0"/>
                </a:solidFill>
              </a:rPr>
              <a:t>Послуги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зв'язку</a:t>
            </a:r>
            <a:r>
              <a:rPr lang="ru-RU" sz="2000" dirty="0" smtClean="0">
                <a:solidFill>
                  <a:srgbClr val="0070C0"/>
                </a:solidFill>
              </a:rPr>
              <a:t> та ЗМІ</a:t>
            </a:r>
          </a:p>
          <a:p>
            <a:pPr fontAlgn="base">
              <a:buNone/>
            </a:pPr>
            <a:r>
              <a:rPr lang="ru-RU" sz="1500" dirty="0" smtClean="0"/>
              <a:t>         </a:t>
            </a:r>
            <a:r>
              <a:rPr lang="ru-RU" sz="1400" dirty="0" smtClean="0">
                <a:solidFill>
                  <a:srgbClr val="002060"/>
                </a:solidFill>
              </a:rPr>
              <a:t>Сектор </a:t>
            </a:r>
            <a:r>
              <a:rPr lang="ru-RU" sz="1400" dirty="0" err="1" smtClean="0">
                <a:solidFill>
                  <a:srgbClr val="002060"/>
                </a:solidFill>
              </a:rPr>
              <a:t>зв'язку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залишається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слабкою</a:t>
            </a:r>
            <a:r>
              <a:rPr lang="ru-RU" sz="1400" dirty="0" smtClean="0">
                <a:solidFill>
                  <a:srgbClr val="002060"/>
                </a:solidFill>
              </a:rPr>
              <a:t> ланкою </a:t>
            </a:r>
            <a:r>
              <a:rPr lang="ru-RU" sz="1400" dirty="0" err="1" smtClean="0">
                <a:solidFill>
                  <a:srgbClr val="002060"/>
                </a:solidFill>
              </a:rPr>
              <a:t>сфери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послуг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незважаючи</a:t>
            </a:r>
            <a:r>
              <a:rPr lang="ru-RU" sz="1400" dirty="0" smtClean="0">
                <a:solidFill>
                  <a:srgbClr val="002060"/>
                </a:solidFill>
              </a:rPr>
              <a:t> на </a:t>
            </a:r>
            <a:r>
              <a:rPr lang="ru-RU" sz="1400" dirty="0" err="1" smtClean="0">
                <a:solidFill>
                  <a:srgbClr val="002060"/>
                </a:solidFill>
              </a:rPr>
              <a:t>прискорені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темпи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зростання</a:t>
            </a:r>
            <a:r>
              <a:rPr lang="ru-RU" sz="1400" dirty="0" smtClean="0">
                <a:solidFill>
                  <a:srgbClr val="002060"/>
                </a:solidFill>
              </a:rPr>
              <a:t> (4,6% ВВП). Тому уряд затвердив </a:t>
            </a:r>
            <a:r>
              <a:rPr lang="ru-RU" sz="1400" dirty="0" err="1" smtClean="0">
                <a:solidFill>
                  <a:srgbClr val="002060"/>
                </a:solidFill>
              </a:rPr>
              <a:t>програму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розвитку</a:t>
            </a:r>
            <a:r>
              <a:rPr lang="ru-RU" sz="1400" dirty="0" smtClean="0">
                <a:solidFill>
                  <a:srgbClr val="002060"/>
                </a:solidFill>
              </a:rPr>
              <a:t>  </a:t>
            </a:r>
            <a:r>
              <a:rPr lang="ru-RU" sz="1400" dirty="0" err="1" smtClean="0">
                <a:solidFill>
                  <a:srgbClr val="002060"/>
                </a:solidFill>
              </a:rPr>
              <a:t>зв'язку</a:t>
            </a:r>
            <a:r>
              <a:rPr lang="ru-RU" sz="1400" dirty="0" smtClean="0">
                <a:solidFill>
                  <a:srgbClr val="002060"/>
                </a:solidFill>
              </a:rPr>
              <a:t> та </a:t>
            </a:r>
            <a:r>
              <a:rPr lang="ru-RU" sz="1400" dirty="0" err="1" smtClean="0">
                <a:solidFill>
                  <a:srgbClr val="002060"/>
                </a:solidFill>
              </a:rPr>
              <a:t>цифрових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технологій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зв'язку</a:t>
            </a:r>
            <a:r>
              <a:rPr lang="ru-RU" sz="1400" dirty="0" smtClean="0">
                <a:solidFill>
                  <a:srgbClr val="002060"/>
                </a:solidFill>
              </a:rPr>
              <a:t> як </a:t>
            </a:r>
            <a:r>
              <a:rPr lang="ru-RU" sz="1400" dirty="0" err="1" smtClean="0">
                <a:solidFill>
                  <a:srgbClr val="002060"/>
                </a:solidFill>
              </a:rPr>
              <a:t>частину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Національної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програми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реформування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Нещодавно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кількість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стільникових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телефонів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перевищила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кількість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мешканців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країни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Впроваджуються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технології</a:t>
            </a:r>
            <a:r>
              <a:rPr lang="ru-RU" sz="1400" dirty="0" smtClean="0">
                <a:solidFill>
                  <a:srgbClr val="002060"/>
                </a:solidFill>
              </a:rPr>
              <a:t> цифрового </a:t>
            </a:r>
            <a:r>
              <a:rPr lang="ru-RU" sz="1400" dirty="0" err="1" smtClean="0">
                <a:solidFill>
                  <a:srgbClr val="002060"/>
                </a:solidFill>
              </a:rPr>
              <a:t>мобільного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телебачення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Кількість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підприємств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поштового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зв'язку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збільшується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незважаючи</a:t>
            </a:r>
            <a:r>
              <a:rPr lang="ru-RU" sz="1400" dirty="0" smtClean="0">
                <a:solidFill>
                  <a:srgbClr val="002060"/>
                </a:solidFill>
              </a:rPr>
              <a:t> на все </a:t>
            </a:r>
            <a:r>
              <a:rPr lang="ru-RU" sz="1400" dirty="0" err="1" smtClean="0">
                <a:solidFill>
                  <a:srgbClr val="002060"/>
                </a:solidFill>
              </a:rPr>
              <a:t>більшу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конкуренцію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</a:t>
            </a:r>
            <a:r>
              <a:rPr lang="ru-RU" sz="1400" dirty="0" smtClean="0">
                <a:solidFill>
                  <a:srgbClr val="002060"/>
                </a:solidFill>
              </a:rPr>
              <a:t> боку </a:t>
            </a:r>
            <a:r>
              <a:rPr lang="ru-RU" sz="1400" dirty="0" err="1" smtClean="0">
                <a:solidFill>
                  <a:srgbClr val="002060"/>
                </a:solidFill>
              </a:rPr>
              <a:t>електронної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пошти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мережі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       </a:t>
            </a:r>
            <a:r>
              <a:rPr lang="ru-RU" sz="1400" dirty="0" err="1" smtClean="0">
                <a:solidFill>
                  <a:srgbClr val="002060"/>
                </a:solidFill>
              </a:rPr>
              <a:t>Телебачення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головним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засобом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масової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інформації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серед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головних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телевізійних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каналів</a:t>
            </a:r>
            <a:r>
              <a:rPr lang="ru-RU" sz="1400" dirty="0" smtClean="0">
                <a:solidFill>
                  <a:srgbClr val="002060"/>
                </a:solidFill>
              </a:rPr>
              <a:t> - </a:t>
            </a:r>
            <a:r>
              <a:rPr lang="en-US" sz="1400" dirty="0" smtClean="0">
                <a:solidFill>
                  <a:srgbClr val="002060"/>
                </a:solidFill>
              </a:rPr>
              <a:t>La 1, La 2, </a:t>
            </a:r>
            <a:r>
              <a:rPr lang="en-US" sz="1400" dirty="0" err="1" smtClean="0">
                <a:solidFill>
                  <a:srgbClr val="002060"/>
                </a:solidFill>
              </a:rPr>
              <a:t>Antena</a:t>
            </a:r>
            <a:r>
              <a:rPr lang="en-US" sz="1400" dirty="0" smtClean="0">
                <a:solidFill>
                  <a:srgbClr val="002060"/>
                </a:solidFill>
              </a:rPr>
              <a:t> 3, </a:t>
            </a:r>
            <a:r>
              <a:rPr lang="en-US" sz="1400" dirty="0" err="1" smtClean="0">
                <a:solidFill>
                  <a:srgbClr val="002060"/>
                </a:solidFill>
              </a:rPr>
              <a:t>Cuatro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Telecinco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La </a:t>
            </a:r>
            <a:r>
              <a:rPr lang="en-US" sz="1400" dirty="0" err="1" smtClean="0">
                <a:solidFill>
                  <a:srgbClr val="002060"/>
                </a:solidFill>
              </a:rPr>
              <a:t>Sexta</a:t>
            </a:r>
            <a:r>
              <a:rPr lang="en-US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2010 року </a:t>
            </a:r>
            <a:r>
              <a:rPr lang="ru-RU" sz="1400" dirty="0" err="1" smtClean="0">
                <a:solidFill>
                  <a:srgbClr val="002060"/>
                </a:solidFill>
              </a:rPr>
              <a:t>цифрове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телебачення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єдиним</a:t>
            </a:r>
            <a:r>
              <a:rPr lang="ru-RU" sz="1400" dirty="0" smtClean="0">
                <a:solidFill>
                  <a:srgbClr val="002060"/>
                </a:solidFill>
              </a:rPr>
              <a:t> способом </a:t>
            </a:r>
            <a:r>
              <a:rPr lang="ru-RU" sz="1400" dirty="0" err="1" smtClean="0">
                <a:solidFill>
                  <a:srgbClr val="002060"/>
                </a:solidFill>
              </a:rPr>
              <a:t>передачі</a:t>
            </a:r>
            <a:r>
              <a:rPr lang="ru-RU" sz="1400" dirty="0" smtClean="0">
                <a:solidFill>
                  <a:srgbClr val="002060"/>
                </a:solidFill>
              </a:rPr>
              <a:t> сигналу. </a:t>
            </a:r>
            <a:r>
              <a:rPr lang="ru-RU" sz="1400" dirty="0" err="1" smtClean="0">
                <a:solidFill>
                  <a:srgbClr val="002060"/>
                </a:solidFill>
              </a:rPr>
              <a:t>Існують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безкоштовні</a:t>
            </a:r>
            <a:r>
              <a:rPr lang="ru-RU" sz="1400" dirty="0" smtClean="0">
                <a:solidFill>
                  <a:srgbClr val="002060"/>
                </a:solidFill>
              </a:rPr>
              <a:t> та </a:t>
            </a:r>
            <a:r>
              <a:rPr lang="ru-RU" sz="1400" dirty="0" err="1" smtClean="0">
                <a:solidFill>
                  <a:srgbClr val="002060"/>
                </a:solidFill>
              </a:rPr>
              <a:t>платні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пакети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каналів</a:t>
            </a:r>
            <a:r>
              <a:rPr lang="ru-RU" sz="1400" dirty="0" smtClean="0">
                <a:solidFill>
                  <a:srgbClr val="002060"/>
                </a:solidFill>
              </a:rPr>
              <a:t> для </a:t>
            </a:r>
            <a:r>
              <a:rPr lang="ru-RU" sz="1400" dirty="0" err="1" smtClean="0">
                <a:solidFill>
                  <a:srgbClr val="002060"/>
                </a:solidFill>
              </a:rPr>
              <a:t>користувачів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Інтернет-технології</a:t>
            </a:r>
            <a:r>
              <a:rPr lang="ru-RU" sz="1400" dirty="0" smtClean="0">
                <a:solidFill>
                  <a:srgbClr val="002060"/>
                </a:solidFill>
              </a:rPr>
              <a:t> та </a:t>
            </a:r>
            <a:r>
              <a:rPr lang="ru-RU" sz="1400" dirty="0" err="1" smtClean="0">
                <a:solidFill>
                  <a:srgbClr val="002060"/>
                </a:solidFill>
              </a:rPr>
              <a:t>рівень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охоплення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400" dirty="0" smtClean="0">
                <a:solidFill>
                  <a:srgbClr val="002060"/>
                </a:solidFill>
              </a:rPr>
              <a:t> мережею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настільки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швидко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зростаючими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що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перетворились</a:t>
            </a:r>
            <a:r>
              <a:rPr lang="ru-RU" sz="1400" dirty="0" smtClean="0">
                <a:solidFill>
                  <a:srgbClr val="002060"/>
                </a:solidFill>
              </a:rPr>
              <a:t> на одну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ключових</a:t>
            </a:r>
            <a:r>
              <a:rPr lang="ru-RU" sz="1400" dirty="0" smtClean="0">
                <a:solidFill>
                  <a:srgbClr val="002060"/>
                </a:solidFill>
              </a:rPr>
              <a:t> сил росту </a:t>
            </a:r>
            <a:r>
              <a:rPr lang="ru-RU" sz="1400" dirty="0" err="1" smtClean="0">
                <a:solidFill>
                  <a:srgbClr val="002060"/>
                </a:solidFill>
              </a:rPr>
              <a:t>економіки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      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Інтернет-провайдери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зазвичай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гарантують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мінімально-допустимий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рівень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якості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Інтернет-зв'язку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його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швидкості</a:t>
            </a:r>
            <a:r>
              <a:rPr lang="ru-RU" sz="1400" dirty="0" smtClean="0">
                <a:solidFill>
                  <a:srgbClr val="002060"/>
                </a:solidFill>
              </a:rPr>
              <a:t> та </a:t>
            </a:r>
            <a:r>
              <a:rPr lang="ru-RU" sz="1400" dirty="0" err="1" smtClean="0">
                <a:solidFill>
                  <a:srgbClr val="002060"/>
                </a:solidFill>
              </a:rPr>
              <a:t>надійності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Зростає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кількість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приватних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державних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установ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які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пропонують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свої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послуги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череж</a:t>
            </a:r>
            <a:r>
              <a:rPr lang="ru-RU" sz="1400" dirty="0" smtClean="0">
                <a:solidFill>
                  <a:srgbClr val="002060"/>
                </a:solidFill>
              </a:rPr>
              <a:t> мережу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Проте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досі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вартість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Інтернет-підключення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однією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найдорожчих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Європі</a:t>
            </a:r>
            <a:r>
              <a:rPr lang="ru-RU" sz="1400" dirty="0" smtClean="0">
                <a:solidFill>
                  <a:srgbClr val="002060"/>
                </a:solidFill>
              </a:rPr>
              <a:t>, а </a:t>
            </a:r>
            <a:r>
              <a:rPr lang="ru-RU" sz="1400" dirty="0" err="1" smtClean="0">
                <a:solidFill>
                  <a:srgbClr val="002060"/>
                </a:solidFill>
              </a:rPr>
              <a:t>швидкість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передачі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інформації</a:t>
            </a:r>
            <a:r>
              <a:rPr lang="ru-RU" sz="1400" dirty="0" smtClean="0">
                <a:solidFill>
                  <a:srgbClr val="002060"/>
                </a:solidFill>
              </a:rPr>
              <a:t> - </a:t>
            </a:r>
            <a:r>
              <a:rPr lang="ru-RU" sz="1400" dirty="0" err="1" smtClean="0">
                <a:solidFill>
                  <a:srgbClr val="002060"/>
                </a:solidFill>
              </a:rPr>
              <a:t>низькою</a:t>
            </a:r>
            <a:r>
              <a:rPr lang="ru-RU" sz="1400" dirty="0" smtClean="0">
                <a:solidFill>
                  <a:srgbClr val="002060"/>
                </a:solidFill>
              </a:rPr>
              <a:t> на </a:t>
            </a:r>
            <a:r>
              <a:rPr lang="ru-RU" sz="1400" dirty="0" err="1" smtClean="0">
                <a:solidFill>
                  <a:srgbClr val="002060"/>
                </a:solidFill>
              </a:rPr>
              <a:t>більшій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частині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території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       </a:t>
            </a:r>
            <a:r>
              <a:rPr lang="ru-RU" sz="1400" dirty="0" err="1" smtClean="0">
                <a:solidFill>
                  <a:srgbClr val="002060"/>
                </a:solidFill>
              </a:rPr>
              <a:t>Наймасовішими</a:t>
            </a:r>
            <a:r>
              <a:rPr lang="ru-RU" sz="1400" dirty="0" smtClean="0">
                <a:solidFill>
                  <a:srgbClr val="002060"/>
                </a:solidFill>
              </a:rPr>
              <a:t> газетами </a:t>
            </a:r>
            <a:r>
              <a:rPr lang="ru-RU" sz="14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є</a:t>
            </a:r>
            <a:r>
              <a:rPr lang="ru-RU" sz="1400" dirty="0" smtClean="0">
                <a:solidFill>
                  <a:srgbClr val="002060"/>
                </a:solidFill>
              </a:rPr>
              <a:t> "</a:t>
            </a:r>
            <a:r>
              <a:rPr lang="en-US" sz="1400" dirty="0" smtClean="0">
                <a:solidFill>
                  <a:srgbClr val="002060"/>
                </a:solidFill>
              </a:rPr>
              <a:t>El </a:t>
            </a:r>
            <a:r>
              <a:rPr lang="en-US" sz="1400" dirty="0" err="1" smtClean="0">
                <a:solidFill>
                  <a:srgbClr val="002060"/>
                </a:solidFill>
              </a:rPr>
              <a:t>Pais</a:t>
            </a:r>
            <a:r>
              <a:rPr lang="en-US" sz="1400" dirty="0" smtClean="0">
                <a:solidFill>
                  <a:srgbClr val="002060"/>
                </a:solidFill>
              </a:rPr>
              <a:t>" ("</a:t>
            </a:r>
            <a:r>
              <a:rPr lang="ru-RU" sz="1400" dirty="0" err="1" smtClean="0">
                <a:solidFill>
                  <a:srgbClr val="002060"/>
                </a:solidFill>
              </a:rPr>
              <a:t>Країна</a:t>
            </a:r>
            <a:r>
              <a:rPr lang="ru-RU" sz="1400" dirty="0" smtClean="0">
                <a:solidFill>
                  <a:srgbClr val="002060"/>
                </a:solidFill>
              </a:rPr>
              <a:t>") </a:t>
            </a:r>
            <a:r>
              <a:rPr lang="en-US" sz="1400" dirty="0" smtClean="0">
                <a:solidFill>
                  <a:srgbClr val="002060"/>
                </a:solidFill>
              </a:rPr>
              <a:t>y "El </a:t>
            </a:r>
            <a:r>
              <a:rPr lang="en-US" sz="1400" dirty="0" err="1" smtClean="0">
                <a:solidFill>
                  <a:srgbClr val="002060"/>
                </a:solidFill>
              </a:rPr>
              <a:t>Mundo</a:t>
            </a:r>
            <a:r>
              <a:rPr lang="en-US" sz="1400" dirty="0" smtClean="0">
                <a:solidFill>
                  <a:srgbClr val="002060"/>
                </a:solidFill>
              </a:rPr>
              <a:t>" ("</a:t>
            </a:r>
            <a:r>
              <a:rPr lang="ru-RU" sz="1400" dirty="0" err="1" smtClean="0">
                <a:solidFill>
                  <a:srgbClr val="002060"/>
                </a:solidFill>
              </a:rPr>
              <a:t>Світ</a:t>
            </a:r>
            <a:r>
              <a:rPr lang="ru-RU" sz="1400" dirty="0" smtClean="0">
                <a:solidFill>
                  <a:srgbClr val="002060"/>
                </a:solidFill>
              </a:rPr>
              <a:t>"), </a:t>
            </a:r>
            <a:r>
              <a:rPr lang="ru-RU" sz="1400" dirty="0" err="1" smtClean="0">
                <a:solidFill>
                  <a:srgbClr val="002060"/>
                </a:solidFill>
              </a:rPr>
              <a:t>також</a:t>
            </a:r>
            <a:r>
              <a:rPr lang="ru-RU" sz="1400" dirty="0" smtClean="0">
                <a:solidFill>
                  <a:srgbClr val="002060"/>
                </a:solidFill>
              </a:rPr>
              <a:t> "</a:t>
            </a:r>
            <a:r>
              <a:rPr lang="en-US" sz="1400" dirty="0" smtClean="0">
                <a:solidFill>
                  <a:srgbClr val="002060"/>
                </a:solidFill>
              </a:rPr>
              <a:t>ABC", "La </a:t>
            </a:r>
            <a:r>
              <a:rPr lang="en-US" sz="1400" dirty="0" err="1" smtClean="0">
                <a:solidFill>
                  <a:srgbClr val="002060"/>
                </a:solidFill>
              </a:rPr>
              <a:t>Razon</a:t>
            </a:r>
            <a:r>
              <a:rPr lang="en-US" sz="1400" dirty="0" smtClean="0">
                <a:solidFill>
                  <a:srgbClr val="002060"/>
                </a:solidFill>
              </a:rPr>
              <a:t>", "</a:t>
            </a:r>
            <a:r>
              <a:rPr lang="en-US" sz="1400" dirty="0" err="1" smtClean="0">
                <a:solidFill>
                  <a:srgbClr val="002060"/>
                </a:solidFill>
              </a:rPr>
              <a:t>Publico</a:t>
            </a:r>
            <a:r>
              <a:rPr lang="en-US" sz="1400" dirty="0" smtClean="0">
                <a:solidFill>
                  <a:srgbClr val="002060"/>
                </a:solidFill>
              </a:rPr>
              <a:t>", "La </a:t>
            </a:r>
            <a:r>
              <a:rPr lang="en-US" sz="1400" dirty="0" err="1" smtClean="0">
                <a:solidFill>
                  <a:srgbClr val="002060"/>
                </a:solidFill>
              </a:rPr>
              <a:t>Vanguardia</a:t>
            </a:r>
            <a:r>
              <a:rPr lang="en-US" sz="1400" dirty="0" smtClean="0">
                <a:solidFill>
                  <a:srgbClr val="002060"/>
                </a:solidFill>
              </a:rPr>
              <a:t>" y "La </a:t>
            </a:r>
            <a:r>
              <a:rPr lang="en-US" sz="1400" dirty="0" err="1" smtClean="0">
                <a:solidFill>
                  <a:srgbClr val="002060"/>
                </a:solidFill>
              </a:rPr>
              <a:t>Gaceta</a:t>
            </a:r>
            <a:r>
              <a:rPr lang="en-US" sz="1400" dirty="0" smtClean="0">
                <a:solidFill>
                  <a:srgbClr val="002060"/>
                </a:solidFill>
              </a:rPr>
              <a:t>". </a:t>
            </a:r>
            <a:r>
              <a:rPr lang="ru-RU" sz="1400" dirty="0" smtClean="0">
                <a:solidFill>
                  <a:srgbClr val="002060"/>
                </a:solidFill>
              </a:rPr>
              <a:t>Є </a:t>
            </a:r>
            <a:r>
              <a:rPr lang="ru-RU" sz="1400" dirty="0" err="1" smtClean="0">
                <a:solidFill>
                  <a:srgbClr val="002060"/>
                </a:solidFill>
              </a:rPr>
              <a:t>безкоштовні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видання</a:t>
            </a:r>
            <a:r>
              <a:rPr lang="ru-RU" sz="1400" dirty="0" smtClean="0">
                <a:solidFill>
                  <a:srgbClr val="002060"/>
                </a:solidFill>
              </a:rPr>
              <a:t> - "20 </a:t>
            </a:r>
            <a:r>
              <a:rPr lang="en-US" sz="1400" dirty="0" err="1" smtClean="0">
                <a:solidFill>
                  <a:srgbClr val="002060"/>
                </a:solidFill>
              </a:rPr>
              <a:t>minutos</a:t>
            </a:r>
            <a:r>
              <a:rPr lang="en-US" sz="1400" dirty="0" smtClean="0">
                <a:solidFill>
                  <a:srgbClr val="002060"/>
                </a:solidFill>
              </a:rPr>
              <a:t>", "</a:t>
            </a:r>
            <a:r>
              <a:rPr lang="en-US" sz="1400" dirty="0" err="1" smtClean="0">
                <a:solidFill>
                  <a:srgbClr val="002060"/>
                </a:solidFill>
              </a:rPr>
              <a:t>Que</a:t>
            </a:r>
            <a:r>
              <a:rPr lang="en-US" sz="1400" dirty="0" smtClean="0">
                <a:solidFill>
                  <a:srgbClr val="002060"/>
                </a:solidFill>
              </a:rPr>
              <a:t>!" </a:t>
            </a:r>
            <a:r>
              <a:rPr lang="ru-RU" sz="1400" dirty="0" smtClean="0">
                <a:solidFill>
                  <a:srgbClr val="002060"/>
                </a:solidFill>
              </a:rPr>
              <a:t>та "</a:t>
            </a:r>
            <a:r>
              <a:rPr lang="en-US" sz="1400" dirty="0" smtClean="0">
                <a:solidFill>
                  <a:srgbClr val="002060"/>
                </a:solidFill>
              </a:rPr>
              <a:t>ADN". </a:t>
            </a:r>
            <a:r>
              <a:rPr lang="ru-RU" sz="1400" dirty="0" err="1" smtClean="0">
                <a:solidFill>
                  <a:srgbClr val="002060"/>
                </a:solidFill>
              </a:rPr>
              <a:t>Спортивні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видання</a:t>
            </a:r>
            <a:r>
              <a:rPr lang="ru-RU" sz="1400" dirty="0" smtClean="0">
                <a:solidFill>
                  <a:srgbClr val="002060"/>
                </a:solidFill>
              </a:rPr>
              <a:t> - "</a:t>
            </a:r>
            <a:r>
              <a:rPr lang="en-US" sz="1400" dirty="0" err="1" smtClean="0">
                <a:solidFill>
                  <a:srgbClr val="002060"/>
                </a:solidFill>
              </a:rPr>
              <a:t>Marca</a:t>
            </a:r>
            <a:r>
              <a:rPr lang="en-US" sz="1400" dirty="0" smtClean="0">
                <a:solidFill>
                  <a:srgbClr val="002060"/>
                </a:solidFill>
              </a:rPr>
              <a:t>"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"</a:t>
            </a:r>
            <a:r>
              <a:rPr lang="en-US" sz="1400" dirty="0" smtClean="0">
                <a:solidFill>
                  <a:srgbClr val="002060"/>
                </a:solidFill>
              </a:rPr>
              <a:t>As". </a:t>
            </a:r>
            <a:r>
              <a:rPr lang="ru-RU" sz="1400" dirty="0" err="1" smtClean="0">
                <a:solidFill>
                  <a:srgbClr val="002060"/>
                </a:solidFill>
              </a:rPr>
              <a:t>Більшість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місцевих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видань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які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орієнтуються</a:t>
            </a:r>
            <a:r>
              <a:rPr lang="ru-RU" sz="1400" dirty="0" smtClean="0">
                <a:solidFill>
                  <a:srgbClr val="002060"/>
                </a:solidFill>
              </a:rPr>
              <a:t> на </a:t>
            </a:r>
            <a:r>
              <a:rPr lang="ru-RU" sz="14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відповідних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територіальних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одиниць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об'єднані</a:t>
            </a:r>
            <a:r>
              <a:rPr lang="ru-RU" sz="1400" dirty="0" smtClean="0">
                <a:solidFill>
                  <a:srgbClr val="002060"/>
                </a:solidFill>
              </a:rPr>
              <a:t> у Мережу </a:t>
            </a:r>
            <a:r>
              <a:rPr lang="ru-RU" sz="1400" dirty="0" err="1" smtClean="0">
                <a:solidFill>
                  <a:srgbClr val="002060"/>
                </a:solidFill>
              </a:rPr>
              <a:t>Місцевих</a:t>
            </a:r>
            <a:r>
              <a:rPr lang="ru-RU" sz="1400" dirty="0" smtClean="0">
                <a:solidFill>
                  <a:srgbClr val="002060"/>
                </a:solidFill>
              </a:rPr>
              <a:t> ЗМІ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управлінським</a:t>
            </a:r>
            <a:r>
              <a:rPr lang="ru-RU" sz="1400" dirty="0" smtClean="0">
                <a:solidFill>
                  <a:srgbClr val="002060"/>
                </a:solidFill>
              </a:rPr>
              <a:t> штабом у </a:t>
            </a:r>
            <a:r>
              <a:rPr lang="ru-RU" sz="1400" dirty="0" err="1" smtClean="0">
                <a:solidFill>
                  <a:srgbClr val="002060"/>
                </a:solidFill>
              </a:rPr>
              <a:t>Ла-Коруньї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r>
              <a:rPr lang="ru-RU" sz="2000" dirty="0" err="1" smtClean="0">
                <a:solidFill>
                  <a:srgbClr val="0070C0"/>
                </a:solidFill>
              </a:rPr>
              <a:t>Житло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dirty="0" err="1" smtClean="0">
                <a:solidFill>
                  <a:srgbClr val="002060"/>
                </a:solidFill>
              </a:rPr>
              <a:t>Іспанія</a:t>
            </a:r>
            <a:r>
              <a:rPr lang="ru-RU" sz="1400" dirty="0" smtClean="0">
                <a:solidFill>
                  <a:srgbClr val="002060"/>
                </a:solidFill>
              </a:rPr>
              <a:t> </a:t>
            </a:r>
            <a:r>
              <a:rPr lang="ru-RU" sz="1400" dirty="0" err="1" smtClean="0">
                <a:solidFill>
                  <a:srgbClr val="002060"/>
                </a:solidFill>
              </a:rPr>
              <a:t>володіє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житловим</a:t>
            </a:r>
            <a:r>
              <a:rPr lang="ru-RU" sz="1400" dirty="0" smtClean="0">
                <a:solidFill>
                  <a:srgbClr val="002060"/>
                </a:solidFill>
              </a:rPr>
              <a:t> фондом </a:t>
            </a:r>
            <a:r>
              <a:rPr lang="ru-RU" sz="1400" dirty="0" err="1" smtClean="0">
                <a:solidFill>
                  <a:srgbClr val="002060"/>
                </a:solidFill>
              </a:rPr>
              <a:t>більш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ніж</a:t>
            </a:r>
            <a:r>
              <a:rPr lang="ru-RU" sz="1400" dirty="0" smtClean="0">
                <a:solidFill>
                  <a:srgbClr val="002060"/>
                </a:solidFill>
              </a:rPr>
              <a:t> 23,7 млн. </a:t>
            </a:r>
            <a:r>
              <a:rPr lang="ru-RU" sz="1400" dirty="0" err="1" smtClean="0">
                <a:solidFill>
                  <a:srgbClr val="002060"/>
                </a:solidFill>
              </a:rPr>
              <a:t>помешкань</a:t>
            </a:r>
            <a:r>
              <a:rPr lang="ru-RU" sz="1400" dirty="0" smtClean="0">
                <a:solidFill>
                  <a:srgbClr val="002060"/>
                </a:solidFill>
              </a:rPr>
              <a:t>  при 15,39 млн. </a:t>
            </a:r>
            <a:r>
              <a:rPr lang="ru-RU" sz="1400" dirty="0" err="1" smtClean="0">
                <a:solidFill>
                  <a:srgbClr val="002060"/>
                </a:solidFill>
              </a:rPr>
              <a:t>сімей</a:t>
            </a:r>
            <a:r>
              <a:rPr lang="ru-RU" sz="1400" dirty="0" smtClean="0">
                <a:solidFill>
                  <a:srgbClr val="002060"/>
                </a:solidFill>
              </a:rPr>
              <a:t> в </a:t>
            </a:r>
            <a:r>
              <a:rPr lang="ru-RU" sz="1400" dirty="0" err="1" smtClean="0">
                <a:solidFill>
                  <a:srgbClr val="002060"/>
                </a:solidFill>
              </a:rPr>
              <a:t>країні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що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забезпечує</a:t>
            </a:r>
            <a:r>
              <a:rPr lang="ru-RU" sz="1400" dirty="0" smtClean="0">
                <a:solidFill>
                  <a:srgbClr val="002060"/>
                </a:solidFill>
              </a:rPr>
              <a:t> 1,54 </a:t>
            </a:r>
            <a:r>
              <a:rPr lang="ru-RU" sz="1400" dirty="0" err="1" smtClean="0">
                <a:solidFill>
                  <a:srgbClr val="002060"/>
                </a:solidFill>
              </a:rPr>
              <a:t>квартири</a:t>
            </a:r>
            <a:r>
              <a:rPr lang="ru-RU" sz="1400" dirty="0" smtClean="0">
                <a:solidFill>
                  <a:srgbClr val="002060"/>
                </a:solidFill>
              </a:rPr>
              <a:t> на 1 </a:t>
            </a:r>
            <a:r>
              <a:rPr lang="ru-RU" sz="1400" dirty="0" err="1" smtClean="0">
                <a:solidFill>
                  <a:srgbClr val="002060"/>
                </a:solidFill>
              </a:rPr>
              <a:t>сім'ю</a:t>
            </a:r>
            <a:r>
              <a:rPr lang="ru-RU" sz="1400" dirty="0" smtClean="0">
                <a:solidFill>
                  <a:srgbClr val="002060"/>
                </a:solidFill>
              </a:rPr>
              <a:t> (один </a:t>
            </a:r>
            <a:r>
              <a:rPr lang="ru-RU" sz="1400" dirty="0" err="1" smtClean="0">
                <a:solidFill>
                  <a:srgbClr val="002060"/>
                </a:solidFill>
              </a:rPr>
              <a:t>із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найвищих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показників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світі</a:t>
            </a:r>
            <a:r>
              <a:rPr lang="ru-RU" sz="1400" dirty="0" smtClean="0">
                <a:solidFill>
                  <a:srgbClr val="002060"/>
                </a:solidFill>
              </a:rPr>
              <a:t>). </a:t>
            </a:r>
            <a:r>
              <a:rPr lang="ru-RU" sz="1400" dirty="0" err="1" smtClean="0">
                <a:solidFill>
                  <a:srgbClr val="002060"/>
                </a:solidFill>
              </a:rPr>
              <a:t>Біля</a:t>
            </a:r>
            <a:r>
              <a:rPr lang="ru-RU" sz="1400" dirty="0" smtClean="0">
                <a:solidFill>
                  <a:srgbClr val="002060"/>
                </a:solidFill>
              </a:rPr>
              <a:t> 85% </a:t>
            </a:r>
            <a:r>
              <a:rPr lang="ru-RU" sz="1400" dirty="0" err="1" smtClean="0">
                <a:solidFill>
                  <a:srgbClr val="002060"/>
                </a:solidFill>
              </a:rPr>
              <a:t>житла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перебуває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приватній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власності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тільки</a:t>
            </a:r>
            <a:r>
              <a:rPr lang="ru-RU" sz="1400" dirty="0" smtClean="0">
                <a:solidFill>
                  <a:srgbClr val="002060"/>
                </a:solidFill>
              </a:rPr>
              <a:t> 15% </a:t>
            </a:r>
            <a:r>
              <a:rPr lang="ru-RU" sz="1400" dirty="0" err="1" smtClean="0">
                <a:solidFill>
                  <a:srgbClr val="002060"/>
                </a:solidFill>
              </a:rPr>
              <a:t>експлуатується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режимі</a:t>
            </a:r>
            <a:r>
              <a:rPr lang="ru-RU" sz="1400" dirty="0" smtClean="0">
                <a:solidFill>
                  <a:srgbClr val="002060"/>
                </a:solidFill>
              </a:rPr>
              <a:t> найму </a:t>
            </a:r>
            <a:r>
              <a:rPr lang="ru-RU" sz="1400" dirty="0" err="1" smtClean="0">
                <a:solidFill>
                  <a:srgbClr val="002060"/>
                </a:solidFill>
              </a:rPr>
              <a:t>чи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оренди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br>
              <a:rPr lang="ru-RU" sz="1400" dirty="0" smtClean="0">
                <a:solidFill>
                  <a:srgbClr val="002060"/>
                </a:solidFill>
              </a:rPr>
            </a:br>
            <a:r>
              <a:rPr lang="ru-RU" sz="1400" dirty="0" err="1" smtClean="0">
                <a:solidFill>
                  <a:srgbClr val="002060"/>
                </a:solidFill>
              </a:rPr>
              <a:t>Середня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ціна</a:t>
            </a:r>
            <a:r>
              <a:rPr lang="ru-RU" sz="1400" dirty="0" smtClean="0">
                <a:solidFill>
                  <a:srgbClr val="002060"/>
                </a:solidFill>
              </a:rPr>
              <a:t> нового </a:t>
            </a:r>
            <a:r>
              <a:rPr lang="ru-RU" sz="1400" dirty="0" err="1" smtClean="0">
                <a:solidFill>
                  <a:srgbClr val="002060"/>
                </a:solidFill>
              </a:rPr>
              <a:t>житла</a:t>
            </a:r>
            <a:r>
              <a:rPr lang="ru-RU" sz="1400" dirty="0" smtClean="0">
                <a:solidFill>
                  <a:srgbClr val="002060"/>
                </a:solidFill>
              </a:rPr>
              <a:t> становит 2,51 </a:t>
            </a:r>
            <a:r>
              <a:rPr lang="ru-RU" sz="1400" dirty="0" err="1" smtClean="0">
                <a:solidFill>
                  <a:srgbClr val="002060"/>
                </a:solidFill>
              </a:rPr>
              <a:t>євро</a:t>
            </a:r>
            <a:r>
              <a:rPr lang="ru-RU" sz="1400" dirty="0" smtClean="0">
                <a:solidFill>
                  <a:srgbClr val="002060"/>
                </a:solidFill>
              </a:rPr>
              <a:t> за м2 (2005 </a:t>
            </a:r>
            <a:r>
              <a:rPr lang="ru-RU" sz="1400" dirty="0" err="1" smtClean="0">
                <a:solidFill>
                  <a:srgbClr val="002060"/>
                </a:solidFill>
              </a:rPr>
              <a:t>рік</a:t>
            </a:r>
            <a:r>
              <a:rPr lang="ru-RU" sz="1400" dirty="0" smtClean="0">
                <a:solidFill>
                  <a:srgbClr val="002060"/>
                </a:solidFill>
              </a:rPr>
              <a:t>), </a:t>
            </a:r>
            <a:r>
              <a:rPr lang="ru-RU" sz="1400" dirty="0" err="1" smtClean="0">
                <a:solidFill>
                  <a:srgbClr val="002060"/>
                </a:solidFill>
              </a:rPr>
              <a:t>але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ця</a:t>
            </a:r>
            <a:r>
              <a:rPr lang="ru-RU" sz="1400" dirty="0" smtClean="0">
                <a:solidFill>
                  <a:srgbClr val="002060"/>
                </a:solidFill>
              </a:rPr>
              <a:t> цифра </a:t>
            </a:r>
            <a:r>
              <a:rPr lang="ru-RU" sz="1400" dirty="0" err="1" smtClean="0">
                <a:solidFill>
                  <a:srgbClr val="002060"/>
                </a:solidFill>
              </a:rPr>
              <a:t>збільшується</a:t>
            </a:r>
            <a:r>
              <a:rPr lang="ru-RU" sz="1400" dirty="0" smtClean="0">
                <a:solidFill>
                  <a:srgbClr val="002060"/>
                </a:solidFill>
              </a:rPr>
              <a:t> у 1,5 - 2 рази у </a:t>
            </a:r>
            <a:r>
              <a:rPr lang="ru-RU" sz="1400" dirty="0" err="1" smtClean="0">
                <a:solidFill>
                  <a:srgbClr val="002060"/>
                </a:solidFill>
              </a:rPr>
              <a:t>найбільших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містах</a:t>
            </a:r>
            <a:r>
              <a:rPr lang="ru-RU" sz="1400" dirty="0" smtClean="0">
                <a:solidFill>
                  <a:srgbClr val="002060"/>
                </a:solidFill>
              </a:rPr>
              <a:t> та на </a:t>
            </a:r>
            <a:r>
              <a:rPr lang="ru-RU" sz="1400" dirty="0" err="1" smtClean="0">
                <a:solidFill>
                  <a:srgbClr val="002060"/>
                </a:solidFill>
              </a:rPr>
              <a:t>південному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узбережжі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зменшується</a:t>
            </a:r>
            <a:r>
              <a:rPr lang="ru-RU" sz="1400" dirty="0" smtClean="0">
                <a:solidFill>
                  <a:srgbClr val="002060"/>
                </a:solidFill>
              </a:rPr>
              <a:t> у </a:t>
            </a:r>
            <a:r>
              <a:rPr lang="ru-RU" sz="1400" dirty="0" err="1" smtClean="0">
                <a:solidFill>
                  <a:srgbClr val="002060"/>
                </a:solidFill>
              </a:rPr>
              <a:t>внутрішніх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провінційних</a:t>
            </a:r>
            <a:r>
              <a:rPr lang="ru-RU" sz="1400" dirty="0" smtClean="0">
                <a:solidFill>
                  <a:srgbClr val="002060"/>
                </a:solidFill>
              </a:rPr>
              <a:t> районах </a:t>
            </a:r>
            <a:r>
              <a:rPr lang="ru-RU" sz="1400" dirty="0" err="1" smtClean="0">
                <a:solidFill>
                  <a:srgbClr val="002060"/>
                </a:solidFill>
              </a:rPr>
              <a:t>країни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221088"/>
            <a:ext cx="1584176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4221088"/>
            <a:ext cx="1584176" cy="136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221088"/>
            <a:ext cx="1440160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149080"/>
            <a:ext cx="1440160" cy="1656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4077072"/>
            <a:ext cx="1440160" cy="1728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84368" y="4077072"/>
            <a:ext cx="1259632" cy="1728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Наука </a:t>
            </a:r>
            <a:r>
              <a:rPr lang="ru-RU" sz="2000" dirty="0" err="1" smtClean="0">
                <a:solidFill>
                  <a:srgbClr val="0070C0"/>
                </a:solidFill>
              </a:rPr>
              <a:t>і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освіта</a:t>
            </a: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r>
              <a:rPr lang="ru-RU" sz="1300" dirty="0" smtClean="0"/>
              <a:t>         </a:t>
            </a:r>
            <a:r>
              <a:rPr lang="ru-RU" sz="1300" dirty="0" smtClean="0">
                <a:solidFill>
                  <a:srgbClr val="002060"/>
                </a:solidFill>
              </a:rPr>
              <a:t>Система </a:t>
            </a:r>
            <a:r>
              <a:rPr lang="ru-RU" sz="1300" dirty="0" err="1" smtClean="0">
                <a:solidFill>
                  <a:srgbClr val="002060"/>
                </a:solidFill>
              </a:rPr>
              <a:t>освіти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включає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загальний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спеціальний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режими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освіти</a:t>
            </a:r>
            <a:r>
              <a:rPr lang="ru-RU" sz="1300" dirty="0" smtClean="0">
                <a:solidFill>
                  <a:srgbClr val="002060"/>
                </a:solidFill>
              </a:rPr>
              <a:t>. В межах </a:t>
            </a:r>
            <a:r>
              <a:rPr lang="ru-RU" sz="1300" dirty="0" err="1" smtClean="0">
                <a:solidFill>
                  <a:srgbClr val="002060"/>
                </a:solidFill>
              </a:rPr>
              <a:t>загального</a:t>
            </a:r>
            <a:r>
              <a:rPr lang="ru-RU" sz="1300" dirty="0" smtClean="0">
                <a:solidFill>
                  <a:srgbClr val="002060"/>
                </a:solidFill>
              </a:rPr>
              <a:t> режиму </a:t>
            </a:r>
            <a:r>
              <a:rPr lang="ru-RU" sz="1300" dirty="0" err="1" smtClean="0">
                <a:solidFill>
                  <a:srgbClr val="002060"/>
                </a:solidFill>
              </a:rPr>
              <a:t>виділяються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наступні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рівні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освіти</a:t>
            </a:r>
            <a:r>
              <a:rPr lang="ru-RU" sz="1300" dirty="0" smtClean="0">
                <a:solidFill>
                  <a:srgbClr val="002060"/>
                </a:solidFill>
              </a:rPr>
              <a:t>: </a:t>
            </a:r>
            <a:r>
              <a:rPr lang="ru-RU" sz="1300" dirty="0" err="1" smtClean="0">
                <a:solidFill>
                  <a:srgbClr val="002060"/>
                </a:solidFill>
              </a:rPr>
              <a:t>дошкільна</a:t>
            </a:r>
            <a:r>
              <a:rPr lang="ru-RU" sz="1300" dirty="0" smtClean="0">
                <a:solidFill>
                  <a:srgbClr val="002060"/>
                </a:solidFill>
              </a:rPr>
              <a:t> - до 6 </a:t>
            </a:r>
            <a:r>
              <a:rPr lang="ru-RU" sz="1300" dirty="0" err="1" smtClean="0">
                <a:solidFill>
                  <a:srgbClr val="002060"/>
                </a:solidFill>
              </a:rPr>
              <a:t>років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початкова</a:t>
            </a:r>
            <a:r>
              <a:rPr lang="ru-RU" sz="1300" dirty="0" smtClean="0">
                <a:solidFill>
                  <a:srgbClr val="002060"/>
                </a:solidFill>
              </a:rPr>
              <a:t> (</a:t>
            </a:r>
            <a:r>
              <a:rPr lang="ru-RU" sz="1300" dirty="0" err="1" smtClean="0">
                <a:solidFill>
                  <a:srgbClr val="002060"/>
                </a:solidFill>
              </a:rPr>
              <a:t>від</a:t>
            </a:r>
            <a:r>
              <a:rPr lang="ru-RU" sz="1300" dirty="0" smtClean="0">
                <a:solidFill>
                  <a:srgbClr val="002060"/>
                </a:solidFill>
              </a:rPr>
              <a:t> 6 до 12 </a:t>
            </a:r>
            <a:r>
              <a:rPr lang="ru-RU" sz="1300" dirty="0" err="1" smtClean="0">
                <a:solidFill>
                  <a:srgbClr val="002060"/>
                </a:solidFill>
              </a:rPr>
              <a:t>років</a:t>
            </a:r>
            <a:r>
              <a:rPr lang="ru-RU" sz="1300" dirty="0" smtClean="0">
                <a:solidFill>
                  <a:srgbClr val="002060"/>
                </a:solidFill>
              </a:rPr>
              <a:t>), </a:t>
            </a:r>
            <a:r>
              <a:rPr lang="ru-RU" sz="1300" dirty="0" err="1" smtClean="0">
                <a:solidFill>
                  <a:srgbClr val="002060"/>
                </a:solidFill>
              </a:rPr>
              <a:t>середня</a:t>
            </a:r>
            <a:r>
              <a:rPr lang="ru-RU" sz="1300" dirty="0" smtClean="0">
                <a:solidFill>
                  <a:srgbClr val="002060"/>
                </a:solidFill>
              </a:rPr>
              <a:t> (</a:t>
            </a:r>
            <a:r>
              <a:rPr lang="ru-RU" sz="1300" dirty="0" err="1" smtClean="0">
                <a:solidFill>
                  <a:srgbClr val="002060"/>
                </a:solidFill>
              </a:rPr>
              <a:t>шкільна</a:t>
            </a:r>
            <a:r>
              <a:rPr lang="ru-RU" sz="1300" dirty="0" smtClean="0">
                <a:solidFill>
                  <a:srgbClr val="002060"/>
                </a:solidFill>
              </a:rPr>
              <a:t> - </a:t>
            </a:r>
            <a:r>
              <a:rPr lang="ru-RU" sz="1300" dirty="0" err="1" smtClean="0">
                <a:solidFill>
                  <a:srgbClr val="002060"/>
                </a:solidFill>
              </a:rPr>
              <a:t>обов'язковий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рівень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12 до 16 </a:t>
            </a:r>
            <a:r>
              <a:rPr lang="ru-RU" sz="1300" dirty="0" err="1" smtClean="0">
                <a:solidFill>
                  <a:srgbClr val="002060"/>
                </a:solidFill>
              </a:rPr>
              <a:t>років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бакалаврат</a:t>
            </a:r>
            <a:r>
              <a:rPr lang="ru-RU" sz="1300" dirty="0" smtClean="0">
                <a:solidFill>
                  <a:srgbClr val="002060"/>
                </a:solidFill>
              </a:rPr>
              <a:t>, 3 16 до 18 </a:t>
            </a:r>
            <a:r>
              <a:rPr lang="ru-RU" sz="1300" dirty="0" err="1" smtClean="0">
                <a:solidFill>
                  <a:srgbClr val="002060"/>
                </a:solidFill>
              </a:rPr>
              <a:t>років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середня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професійна</a:t>
            </a:r>
            <a:r>
              <a:rPr lang="ru-RU" sz="1300" dirty="0" smtClean="0">
                <a:solidFill>
                  <a:srgbClr val="002060"/>
                </a:solidFill>
              </a:rPr>
              <a:t>), </a:t>
            </a:r>
            <a:r>
              <a:rPr lang="ru-RU" sz="1300" dirty="0" err="1" smtClean="0">
                <a:solidFill>
                  <a:srgbClr val="002060"/>
                </a:solidFill>
              </a:rPr>
              <a:t>вища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університетська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Спеціальний</a:t>
            </a:r>
            <a:r>
              <a:rPr lang="ru-RU" sz="1300" dirty="0" smtClean="0">
                <a:solidFill>
                  <a:srgbClr val="002060"/>
                </a:solidFill>
              </a:rPr>
              <a:t> режим </a:t>
            </a:r>
            <a:r>
              <a:rPr lang="ru-RU" sz="1300" dirty="0" err="1" smtClean="0">
                <a:solidFill>
                  <a:srgbClr val="002060"/>
                </a:solidFill>
              </a:rPr>
              <a:t>передбачає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артистичний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мовно-лінгвістичний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напрями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освіти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Університетська</a:t>
            </a:r>
            <a:r>
              <a:rPr lang="ru-RU" sz="1300" dirty="0" smtClean="0">
                <a:solidFill>
                  <a:srgbClr val="002060"/>
                </a:solidFill>
              </a:rPr>
              <a:t> система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об'єднує</a:t>
            </a:r>
            <a:r>
              <a:rPr lang="ru-RU" sz="1300" dirty="0" smtClean="0">
                <a:solidFill>
                  <a:srgbClr val="002060"/>
                </a:solidFill>
              </a:rPr>
              <a:t> 49 </a:t>
            </a:r>
            <a:r>
              <a:rPr lang="ru-RU" sz="1300" dirty="0" err="1" smtClean="0">
                <a:solidFill>
                  <a:srgbClr val="002060"/>
                </a:solidFill>
              </a:rPr>
              <a:t>державних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університетів</a:t>
            </a:r>
            <a:r>
              <a:rPr lang="ru-RU" sz="1300" dirty="0" smtClean="0">
                <a:solidFill>
                  <a:srgbClr val="002060"/>
                </a:solidFill>
              </a:rPr>
              <a:t>, 14 </a:t>
            </a:r>
            <a:r>
              <a:rPr lang="ru-RU" sz="1300" dirty="0" err="1" smtClean="0">
                <a:solidFill>
                  <a:srgbClr val="002060"/>
                </a:solidFill>
              </a:rPr>
              <a:t>приватних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14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універститетів</a:t>
            </a:r>
            <a:r>
              <a:rPr lang="ru-RU" sz="1300" dirty="0" smtClean="0">
                <a:solidFill>
                  <a:srgbClr val="002060"/>
                </a:solidFill>
              </a:rPr>
              <a:t> при </a:t>
            </a:r>
            <a:r>
              <a:rPr lang="ru-RU" sz="1300" dirty="0" err="1" smtClean="0">
                <a:solidFill>
                  <a:srgbClr val="002060"/>
                </a:solidFill>
              </a:rPr>
              <a:t>католицькій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церкві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Найбільше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університетів</a:t>
            </a:r>
            <a:r>
              <a:rPr lang="ru-RU" sz="1300" dirty="0" smtClean="0">
                <a:solidFill>
                  <a:srgbClr val="002060"/>
                </a:solidFill>
              </a:rPr>
              <a:t> (за </a:t>
            </a:r>
            <a:r>
              <a:rPr lang="ru-RU" sz="1300" dirty="0" err="1" smtClean="0">
                <a:solidFill>
                  <a:srgbClr val="002060"/>
                </a:solidFill>
              </a:rPr>
              <a:t>провінціями</a:t>
            </a:r>
            <a:r>
              <a:rPr lang="ru-RU" sz="1300" dirty="0" smtClean="0">
                <a:solidFill>
                  <a:srgbClr val="002060"/>
                </a:solidFill>
              </a:rPr>
              <a:t>)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 (14),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Барселоні</a:t>
            </a:r>
            <a:r>
              <a:rPr lang="ru-RU" sz="1300" dirty="0" smtClean="0">
                <a:solidFill>
                  <a:srgbClr val="002060"/>
                </a:solidFill>
              </a:rPr>
              <a:t> (8), </a:t>
            </a:r>
            <a:r>
              <a:rPr lang="ru-RU" sz="1300" dirty="0" err="1" smtClean="0">
                <a:solidFill>
                  <a:srgbClr val="002060"/>
                </a:solidFill>
              </a:rPr>
              <a:t>Андалусії</a:t>
            </a:r>
            <a:r>
              <a:rPr lang="ru-RU" sz="1300" dirty="0" smtClean="0">
                <a:solidFill>
                  <a:srgbClr val="002060"/>
                </a:solidFill>
              </a:rPr>
              <a:t> (8), </a:t>
            </a:r>
            <a:r>
              <a:rPr lang="ru-RU" sz="1300" dirty="0" err="1" smtClean="0">
                <a:solidFill>
                  <a:srgbClr val="002060"/>
                </a:solidFill>
              </a:rPr>
              <a:t>Валенсії</a:t>
            </a:r>
            <a:r>
              <a:rPr lang="ru-RU" sz="1300" dirty="0" smtClean="0">
                <a:solidFill>
                  <a:srgbClr val="002060"/>
                </a:solidFill>
              </a:rPr>
              <a:t> (6), </a:t>
            </a:r>
            <a:r>
              <a:rPr lang="ru-RU" sz="1300" dirty="0" err="1" smtClean="0">
                <a:solidFill>
                  <a:srgbClr val="002060"/>
                </a:solidFill>
              </a:rPr>
              <a:t>Країні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Басків</a:t>
            </a:r>
            <a:r>
              <a:rPr lang="ru-RU" sz="1300" dirty="0" smtClean="0">
                <a:solidFill>
                  <a:srgbClr val="002060"/>
                </a:solidFill>
              </a:rPr>
              <a:t> (3), </a:t>
            </a:r>
            <a:r>
              <a:rPr lang="ru-RU" sz="1300" dirty="0" err="1" smtClean="0">
                <a:solidFill>
                  <a:srgbClr val="002060"/>
                </a:solidFill>
              </a:rPr>
              <a:t>Галісії</a:t>
            </a:r>
            <a:r>
              <a:rPr lang="ru-RU" sz="1300" dirty="0" smtClean="0">
                <a:solidFill>
                  <a:srgbClr val="002060"/>
                </a:solidFill>
              </a:rPr>
              <a:t> (3). </a:t>
            </a:r>
            <a:r>
              <a:rPr lang="ru-RU" sz="1300" dirty="0" err="1" smtClean="0">
                <a:solidFill>
                  <a:srgbClr val="002060"/>
                </a:solidFill>
              </a:rPr>
              <a:t>Найкращими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визнано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автономний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Барселони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Комплутенсе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Помпеу</a:t>
            </a:r>
            <a:r>
              <a:rPr lang="ru-RU" sz="1300" dirty="0" smtClean="0">
                <a:solidFill>
                  <a:srgbClr val="002060"/>
                </a:solidFill>
              </a:rPr>
              <a:t> Фабра у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Барселони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автономний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універститет</a:t>
            </a:r>
            <a:r>
              <a:rPr lang="ru-RU" sz="1300" dirty="0" smtClean="0">
                <a:solidFill>
                  <a:srgbClr val="002060"/>
                </a:solidFill>
              </a:rPr>
              <a:t> Мадрида,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Ла-Лагуни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Сантьяго-де-Компостели</a:t>
            </a:r>
            <a:r>
              <a:rPr lang="ru-RU" sz="1300" dirty="0" smtClean="0">
                <a:solidFill>
                  <a:srgbClr val="002060"/>
                </a:solidFill>
              </a:rPr>
              <a:t>, Саламанки, </a:t>
            </a:r>
            <a:r>
              <a:rPr lang="ru-RU" sz="1300" dirty="0" err="1" smtClean="0">
                <a:solidFill>
                  <a:srgbClr val="002060"/>
                </a:solidFill>
              </a:rPr>
              <a:t>Загальний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Валенсії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Алькала-де-Енарес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давнім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академічним</a:t>
            </a:r>
            <a:r>
              <a:rPr lang="ru-RU" sz="1300" dirty="0" smtClean="0">
                <a:solidFill>
                  <a:srgbClr val="002060"/>
                </a:solidFill>
              </a:rPr>
              <a:t> закладом науки </a:t>
            </a:r>
            <a:r>
              <a:rPr lang="ru-RU" sz="1300" dirty="0" err="1" smtClean="0">
                <a:solidFill>
                  <a:srgbClr val="002060"/>
                </a:solidFill>
              </a:rPr>
              <a:t>є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Королівська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заснована</a:t>
            </a:r>
            <a:r>
              <a:rPr lang="ru-RU" sz="1300" dirty="0" smtClean="0">
                <a:solidFill>
                  <a:srgbClr val="002060"/>
                </a:solidFill>
              </a:rPr>
              <a:t> у 1713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організована</a:t>
            </a:r>
            <a:r>
              <a:rPr lang="ru-RU" sz="1300" dirty="0" smtClean="0">
                <a:solidFill>
                  <a:srgbClr val="002060"/>
                </a:solidFill>
              </a:rPr>
              <a:t> за </a:t>
            </a:r>
            <a:r>
              <a:rPr lang="ru-RU" sz="1300" dirty="0" err="1" smtClean="0">
                <a:solidFill>
                  <a:srgbClr val="002060"/>
                </a:solidFill>
              </a:rPr>
              <a:t>зразком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Французької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академії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Парижі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Найбільш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важливим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завданням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є</a:t>
            </a:r>
            <a:r>
              <a:rPr lang="ru-RU" sz="1300" dirty="0" smtClean="0">
                <a:solidFill>
                  <a:srgbClr val="002060"/>
                </a:solidFill>
              </a:rPr>
              <a:t> "</a:t>
            </a:r>
            <a:r>
              <a:rPr lang="ru-RU" sz="1300" dirty="0" err="1" smtClean="0">
                <a:solidFill>
                  <a:srgbClr val="002060"/>
                </a:solidFill>
              </a:rPr>
              <a:t>підтримувати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затверджувати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стандарти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чистоти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краси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іспанської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мови</a:t>
            </a:r>
            <a:r>
              <a:rPr lang="ru-RU" sz="1300" dirty="0" smtClean="0">
                <a:solidFill>
                  <a:srgbClr val="002060"/>
                </a:solidFill>
              </a:rPr>
              <a:t>". До </a:t>
            </a:r>
            <a:r>
              <a:rPr lang="ru-RU" sz="1300" dirty="0" err="1" smtClean="0">
                <a:solidFill>
                  <a:srgbClr val="002060"/>
                </a:solidFill>
              </a:rPr>
              <a:t>інших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академічних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закладів</a:t>
            </a:r>
            <a:r>
              <a:rPr lang="ru-RU" sz="1300" dirty="0" smtClean="0">
                <a:solidFill>
                  <a:srgbClr val="002060"/>
                </a:solidFill>
              </a:rPr>
              <a:t> належать </a:t>
            </a:r>
            <a:r>
              <a:rPr lang="ru-RU" sz="1300" dirty="0" err="1" smtClean="0">
                <a:solidFill>
                  <a:srgbClr val="002060"/>
                </a:solidFill>
              </a:rPr>
              <a:t>Королівська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мистецтв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Сан-Фернандо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Королівська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історії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Королівська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академія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медицини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Вища</a:t>
            </a:r>
            <a:r>
              <a:rPr lang="ru-RU" sz="1300" dirty="0" smtClean="0">
                <a:solidFill>
                  <a:srgbClr val="002060"/>
                </a:solidFill>
              </a:rPr>
              <a:t> рада </a:t>
            </a:r>
            <a:r>
              <a:rPr lang="ru-RU" sz="1300" dirty="0" err="1" smtClean="0">
                <a:solidFill>
                  <a:srgbClr val="002060"/>
                </a:solidFill>
              </a:rPr>
              <a:t>наукових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досліджень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філіями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Інститут</a:t>
            </a:r>
            <a:r>
              <a:rPr lang="ru-RU" sz="1300" dirty="0" smtClean="0">
                <a:solidFill>
                  <a:srgbClr val="002060"/>
                </a:solidFill>
              </a:rPr>
              <a:t> Сервантеса </a:t>
            </a:r>
            <a:r>
              <a:rPr lang="ru-RU" sz="1300" dirty="0" err="1" smtClean="0">
                <a:solidFill>
                  <a:srgbClr val="002060"/>
                </a:solidFill>
              </a:rPr>
              <a:t>створений</a:t>
            </a:r>
            <a:r>
              <a:rPr lang="ru-RU" sz="1300" dirty="0" smtClean="0">
                <a:solidFill>
                  <a:srgbClr val="002060"/>
                </a:solidFill>
              </a:rPr>
              <a:t> у 1991 </a:t>
            </a:r>
            <a:r>
              <a:rPr lang="ru-RU" sz="1300" dirty="0" err="1" smtClean="0">
                <a:solidFill>
                  <a:srgbClr val="002060"/>
                </a:solidFill>
              </a:rPr>
              <a:t>році</a:t>
            </a:r>
            <a:r>
              <a:rPr lang="ru-RU" sz="1300" dirty="0" smtClean="0">
                <a:solidFill>
                  <a:srgbClr val="002060"/>
                </a:solidFill>
              </a:rPr>
              <a:t> для </a:t>
            </a:r>
            <a:r>
              <a:rPr lang="ru-RU" sz="1300" dirty="0" err="1" smtClean="0">
                <a:solidFill>
                  <a:srgbClr val="002060"/>
                </a:solidFill>
              </a:rPr>
              <a:t>підтримки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вивчення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іспанської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мови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культури</a:t>
            </a:r>
            <a:r>
              <a:rPr lang="ru-RU" sz="1300" dirty="0" smtClean="0">
                <a:solidFill>
                  <a:srgbClr val="002060"/>
                </a:solidFill>
              </a:rPr>
              <a:t> за кордоном.</a:t>
            </a:r>
          </a:p>
          <a:p>
            <a:pPr fontAlgn="base">
              <a:buNone/>
            </a:pPr>
            <a:r>
              <a:rPr lang="ru-RU" sz="1300" dirty="0" smtClean="0">
                <a:solidFill>
                  <a:srgbClr val="002060"/>
                </a:solidFill>
              </a:rPr>
              <a:t>         В </a:t>
            </a:r>
            <a:r>
              <a:rPr lang="ru-RU" sz="13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зосереджено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понад</a:t>
            </a:r>
            <a:r>
              <a:rPr lang="ru-RU" sz="1300" dirty="0" smtClean="0">
                <a:solidFill>
                  <a:srgbClr val="002060"/>
                </a:solidFill>
              </a:rPr>
              <a:t> 6500 </a:t>
            </a:r>
            <a:r>
              <a:rPr lang="ru-RU" sz="1300" dirty="0" err="1" smtClean="0">
                <a:solidFill>
                  <a:srgbClr val="002060"/>
                </a:solidFill>
              </a:rPr>
              <a:t>публічних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приватних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бібліотек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Деякі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з</a:t>
            </a:r>
            <a:r>
              <a:rPr lang="ru-RU" sz="1300" dirty="0" smtClean="0">
                <a:solidFill>
                  <a:srgbClr val="002060"/>
                </a:solidFill>
              </a:rPr>
              <a:t> них, </a:t>
            </a:r>
            <a:r>
              <a:rPr lang="ru-RU" sz="1300" dirty="0" err="1" smtClean="0">
                <a:solidFill>
                  <a:srgbClr val="002060"/>
                </a:solidFill>
              </a:rPr>
              <a:t>такі</a:t>
            </a:r>
            <a:r>
              <a:rPr lang="ru-RU" sz="1300" dirty="0" smtClean="0">
                <a:solidFill>
                  <a:srgbClr val="002060"/>
                </a:solidFill>
              </a:rPr>
              <a:t> як у </a:t>
            </a:r>
            <a:r>
              <a:rPr lang="ru-RU" sz="1300" dirty="0" err="1" smtClean="0">
                <a:solidFill>
                  <a:srgbClr val="002060"/>
                </a:solidFill>
              </a:rPr>
              <a:t>Ескоріалі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або</a:t>
            </a:r>
            <a:r>
              <a:rPr lang="ru-RU" sz="1300" dirty="0" smtClean="0">
                <a:solidFill>
                  <a:srgbClr val="002060"/>
                </a:solidFill>
              </a:rPr>
              <a:t> в </a:t>
            </a:r>
            <a:r>
              <a:rPr lang="ru-RU" sz="1300" dirty="0" err="1" smtClean="0">
                <a:solidFill>
                  <a:srgbClr val="002060"/>
                </a:solidFill>
              </a:rPr>
              <a:t>університеті</a:t>
            </a:r>
            <a:r>
              <a:rPr lang="ru-RU" sz="1300" dirty="0" smtClean="0">
                <a:solidFill>
                  <a:srgbClr val="002060"/>
                </a:solidFill>
              </a:rPr>
              <a:t> Саламанки, </a:t>
            </a:r>
            <a:r>
              <a:rPr lang="ru-RU" sz="1300" dirty="0" err="1" smtClean="0">
                <a:solidFill>
                  <a:srgbClr val="002060"/>
                </a:solidFill>
              </a:rPr>
              <a:t>нараховують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більше</a:t>
            </a:r>
            <a:r>
              <a:rPr lang="ru-RU" sz="1300" dirty="0" smtClean="0">
                <a:solidFill>
                  <a:srgbClr val="002060"/>
                </a:solidFill>
              </a:rPr>
              <a:t> 4-ох </a:t>
            </a:r>
            <a:r>
              <a:rPr lang="ru-RU" sz="1300" dirty="0" err="1" smtClean="0">
                <a:solidFill>
                  <a:srgbClr val="002060"/>
                </a:solidFill>
              </a:rPr>
              <a:t>століть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історії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існування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Національна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бібліотека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була</a:t>
            </a:r>
            <a:r>
              <a:rPr lang="ru-RU" sz="1300" dirty="0" smtClean="0">
                <a:solidFill>
                  <a:srgbClr val="002060"/>
                </a:solidFill>
              </a:rPr>
              <a:t> створена у 19 </a:t>
            </a:r>
            <a:r>
              <a:rPr lang="ru-RU" sz="1300" dirty="0" err="1" smtClean="0">
                <a:solidFill>
                  <a:srgbClr val="002060"/>
                </a:solidFill>
              </a:rPr>
              <a:t>століття</a:t>
            </a:r>
            <a:r>
              <a:rPr lang="ru-RU" sz="1300" dirty="0" smtClean="0">
                <a:solidFill>
                  <a:srgbClr val="002060"/>
                </a:solidFill>
              </a:rPr>
              <a:t>. Представлена велика </a:t>
            </a:r>
            <a:r>
              <a:rPr lang="ru-RU" sz="1300" dirty="0" err="1" smtClean="0">
                <a:solidFill>
                  <a:srgbClr val="002060"/>
                </a:solidFill>
              </a:rPr>
              <a:t>кількість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громадських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приватних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архівів</a:t>
            </a:r>
            <a:r>
              <a:rPr lang="ru-RU" sz="1300" dirty="0" smtClean="0">
                <a:solidFill>
                  <a:srgbClr val="002060"/>
                </a:solidFill>
              </a:rPr>
              <a:t> на </a:t>
            </a:r>
            <a:r>
              <a:rPr lang="ru-RU" sz="1300" dirty="0" err="1" smtClean="0">
                <a:solidFill>
                  <a:srgbClr val="002060"/>
                </a:solidFill>
              </a:rPr>
              <a:t>місцевому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провінційному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регіональному</a:t>
            </a:r>
            <a:r>
              <a:rPr lang="ru-RU" sz="1300" dirty="0" smtClean="0">
                <a:solidFill>
                  <a:srgbClr val="002060"/>
                </a:solidFill>
              </a:rPr>
              <a:t> та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національному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рівнях</a:t>
            </a:r>
            <a:r>
              <a:rPr lang="ru-RU" sz="1300" dirty="0" smtClean="0">
                <a:solidFill>
                  <a:srgbClr val="002060"/>
                </a:solidFill>
              </a:rPr>
              <a:t>. </a:t>
            </a:r>
            <a:r>
              <a:rPr lang="ru-RU" sz="1300" dirty="0" err="1" smtClean="0">
                <a:solidFill>
                  <a:srgbClr val="002060"/>
                </a:solidFill>
              </a:rPr>
              <a:t>Серед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найважливіших</a:t>
            </a:r>
            <a:r>
              <a:rPr lang="ru-RU" sz="1300" dirty="0" smtClean="0">
                <a:solidFill>
                  <a:srgbClr val="002060"/>
                </a:solidFill>
              </a:rPr>
              <a:t> - </a:t>
            </a:r>
            <a:r>
              <a:rPr lang="ru-RU" sz="1300" dirty="0" err="1" smtClean="0">
                <a:solidFill>
                  <a:srgbClr val="002060"/>
                </a:solidFill>
              </a:rPr>
              <a:t>Національний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історичний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архів</a:t>
            </a:r>
            <a:r>
              <a:rPr lang="ru-RU" sz="1300" dirty="0" smtClean="0">
                <a:solidFill>
                  <a:srgbClr val="002060"/>
                </a:solidFill>
              </a:rPr>
              <a:t> у </a:t>
            </a:r>
            <a:r>
              <a:rPr lang="ru-RU" sz="1300" dirty="0" err="1" smtClean="0">
                <a:solidFill>
                  <a:srgbClr val="002060"/>
                </a:solidFill>
              </a:rPr>
              <a:t>Мадриді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Генеральний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архів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адміністрації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Алькала-де-Енарес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Архів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Громадянської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війни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Саламанці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Архіви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Сіманки</a:t>
            </a:r>
            <a:r>
              <a:rPr lang="ru-RU" sz="1300" dirty="0" smtClean="0">
                <a:solidFill>
                  <a:srgbClr val="002060"/>
                </a:solidFill>
              </a:rPr>
              <a:t> (</a:t>
            </a:r>
            <a:r>
              <a:rPr lang="ru-RU" sz="1300" dirty="0" err="1" smtClean="0">
                <a:solidFill>
                  <a:srgbClr val="002060"/>
                </a:solidFill>
              </a:rPr>
              <a:t>засновані</a:t>
            </a:r>
            <a:r>
              <a:rPr lang="ru-RU" sz="1300" dirty="0" smtClean="0">
                <a:solidFill>
                  <a:srgbClr val="002060"/>
                </a:solidFill>
              </a:rPr>
              <a:t> 1540 року) та </a:t>
            </a:r>
            <a:r>
              <a:rPr lang="ru-RU" sz="1300" dirty="0" err="1" smtClean="0">
                <a:solidFill>
                  <a:srgbClr val="002060"/>
                </a:solidFill>
              </a:rPr>
              <a:t>Королівський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архів</a:t>
            </a:r>
            <a:r>
              <a:rPr lang="ru-RU" sz="1300" dirty="0" smtClean="0">
                <a:solidFill>
                  <a:srgbClr val="002060"/>
                </a:solidFill>
              </a:rPr>
              <a:t> Арагона у </a:t>
            </a:r>
            <a:r>
              <a:rPr lang="ru-RU" sz="1300" dirty="0" err="1" smtClean="0">
                <a:solidFill>
                  <a:srgbClr val="002060"/>
                </a:solidFill>
              </a:rPr>
              <a:t>Барселоні</a:t>
            </a:r>
            <a:r>
              <a:rPr lang="ru-RU" sz="1300" dirty="0" smtClean="0">
                <a:solidFill>
                  <a:srgbClr val="002060"/>
                </a:solidFill>
              </a:rPr>
              <a:t>, </a:t>
            </a:r>
            <a:r>
              <a:rPr lang="ru-RU" sz="1300" dirty="0" err="1" smtClean="0">
                <a:solidFill>
                  <a:srgbClr val="002060"/>
                </a:solidFill>
              </a:rPr>
              <a:t>Архів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Вест-Індії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у</a:t>
            </a:r>
            <a:r>
              <a:rPr lang="ru-RU" sz="1300" dirty="0" smtClean="0">
                <a:solidFill>
                  <a:srgbClr val="002060"/>
                </a:solidFill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</a:rPr>
              <a:t>Севільї</a:t>
            </a:r>
            <a:r>
              <a:rPr lang="ru-RU" sz="13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653136"/>
            <a:ext cx="2232248" cy="16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4653136"/>
            <a:ext cx="2160240" cy="16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509120"/>
            <a:ext cx="2016224" cy="1368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9992" y="5805264"/>
            <a:ext cx="2736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dirty="0" smtClean="0">
                <a:solidFill>
                  <a:srgbClr val="0070C0"/>
                </a:solidFill>
              </a:rPr>
              <a:t>Університет </a:t>
            </a:r>
            <a:r>
              <a:rPr lang="uk-UA" sz="1700" dirty="0" err="1" smtClean="0">
                <a:solidFill>
                  <a:srgbClr val="0070C0"/>
                </a:solidFill>
              </a:rPr>
              <a:t>Саламанки</a:t>
            </a:r>
            <a:r>
              <a:rPr lang="ru-RU" sz="1700" dirty="0" smtClean="0">
                <a:solidFill>
                  <a:srgbClr val="0070C0"/>
                </a:solidFill>
              </a:rPr>
              <a:t> один </a:t>
            </a:r>
            <a:r>
              <a:rPr lang="ru-RU" sz="1700" dirty="0" err="1" smtClean="0">
                <a:solidFill>
                  <a:srgbClr val="0070C0"/>
                </a:solidFill>
              </a:rPr>
              <a:t>з</a:t>
            </a:r>
            <a:r>
              <a:rPr lang="ru-RU" sz="1700" dirty="0" smtClean="0">
                <a:solidFill>
                  <a:srgbClr val="0070C0"/>
                </a:solidFill>
              </a:rPr>
              <a:t> </a:t>
            </a:r>
            <a:r>
              <a:rPr lang="ru-RU" sz="1700" dirty="0" err="1" smtClean="0">
                <a:solidFill>
                  <a:srgbClr val="0070C0"/>
                </a:solidFill>
              </a:rPr>
              <a:t>найстаріших</a:t>
            </a:r>
            <a:r>
              <a:rPr lang="ru-RU" sz="1700" dirty="0" smtClean="0">
                <a:solidFill>
                  <a:srgbClr val="0070C0"/>
                </a:solidFill>
              </a:rPr>
              <a:t> </a:t>
            </a:r>
            <a:r>
              <a:rPr lang="ru-RU" sz="1700" dirty="0" err="1" smtClean="0">
                <a:solidFill>
                  <a:srgbClr val="0070C0"/>
                </a:solidFill>
              </a:rPr>
              <a:t>навчальних</a:t>
            </a:r>
            <a:r>
              <a:rPr lang="ru-RU" sz="1700" dirty="0" smtClean="0">
                <a:solidFill>
                  <a:srgbClr val="0070C0"/>
                </a:solidFill>
              </a:rPr>
              <a:t> </a:t>
            </a:r>
            <a:r>
              <a:rPr lang="ru-RU" sz="1700" dirty="0" err="1" smtClean="0">
                <a:solidFill>
                  <a:srgbClr val="0070C0"/>
                </a:solidFill>
              </a:rPr>
              <a:t>закладів</a:t>
            </a:r>
            <a:r>
              <a:rPr lang="ru-RU" sz="1700" dirty="0" smtClean="0">
                <a:solidFill>
                  <a:srgbClr val="0070C0"/>
                </a:solidFill>
              </a:rPr>
              <a:t> </a:t>
            </a:r>
            <a:r>
              <a:rPr lang="ru-RU" sz="1700" dirty="0" err="1" smtClean="0">
                <a:solidFill>
                  <a:srgbClr val="0070C0"/>
                </a:solidFill>
              </a:rPr>
              <a:t>Європи</a:t>
            </a:r>
            <a:r>
              <a:rPr lang="uk-UA" sz="1700" dirty="0" smtClean="0">
                <a:solidFill>
                  <a:srgbClr val="0070C0"/>
                </a:solidFill>
              </a:rPr>
              <a:t> </a:t>
            </a:r>
            <a:endParaRPr lang="ru-RU" sz="17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630932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0070C0"/>
                </a:solidFill>
              </a:rPr>
              <a:t>Іспанські школярі та студенти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4437112"/>
            <a:ext cx="2160240" cy="144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48264" y="580526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Національна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0070C0"/>
                </a:solidFill>
              </a:rPr>
              <a:t>бібліотека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0070C0"/>
                </a:solidFill>
              </a:rPr>
              <a:t>Іспанії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dirty="0" err="1" smtClean="0">
                <a:solidFill>
                  <a:srgbClr val="0070C0"/>
                </a:solidFill>
              </a:rPr>
              <a:t>Охорона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здоров‘я</a:t>
            </a:r>
            <a:endParaRPr lang="ru-RU" sz="2000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rgbClr val="002060"/>
                </a:solidFill>
              </a:rPr>
              <a:t>Організація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системи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регулюється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</a:t>
            </a:r>
            <a:r>
              <a:rPr lang="ru-RU" sz="1600" dirty="0" smtClean="0">
                <a:solidFill>
                  <a:srgbClr val="002060"/>
                </a:solidFill>
              </a:rPr>
              <a:t> 1978 року </a:t>
            </a:r>
            <a:r>
              <a:rPr lang="ru-RU" sz="1600" dirty="0" err="1" smtClean="0">
                <a:solidFill>
                  <a:srgbClr val="002060"/>
                </a:solidFill>
              </a:rPr>
              <a:t>Конституцією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Іспанії</a:t>
            </a:r>
            <a:r>
              <a:rPr lang="ru-RU" sz="1600" dirty="0" smtClean="0">
                <a:solidFill>
                  <a:srgbClr val="002060"/>
                </a:solidFill>
              </a:rPr>
              <a:t> (ст.43) та Законом про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охорону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</a:rPr>
              <a:t>від</a:t>
            </a:r>
            <a:r>
              <a:rPr lang="ru-RU" sz="1600" dirty="0" smtClean="0">
                <a:solidFill>
                  <a:srgbClr val="002060"/>
                </a:solidFill>
              </a:rPr>
              <a:t> 25 </a:t>
            </a:r>
            <a:r>
              <a:rPr lang="ru-RU" sz="1600" dirty="0" err="1" smtClean="0">
                <a:solidFill>
                  <a:srgbClr val="002060"/>
                </a:solidFill>
              </a:rPr>
              <a:t>квітня</a:t>
            </a:r>
            <a:r>
              <a:rPr lang="ru-RU" sz="1600" dirty="0" smtClean="0">
                <a:solidFill>
                  <a:srgbClr val="002060"/>
                </a:solidFill>
              </a:rPr>
              <a:t> 1986 року). Вона </a:t>
            </a:r>
            <a:r>
              <a:rPr lang="ru-RU" sz="1600" dirty="0" err="1" smtClean="0">
                <a:solidFill>
                  <a:srgbClr val="002060"/>
                </a:solidFill>
              </a:rPr>
              <a:t>базується</a:t>
            </a:r>
            <a:r>
              <a:rPr lang="ru-RU" sz="1600" dirty="0" smtClean="0">
                <a:solidFill>
                  <a:srgbClr val="002060"/>
                </a:solidFill>
              </a:rPr>
              <a:t> на </a:t>
            </a:r>
            <a:r>
              <a:rPr lang="ru-RU" sz="1600" dirty="0" err="1" smtClean="0">
                <a:solidFill>
                  <a:srgbClr val="002060"/>
                </a:solidFill>
              </a:rPr>
              <a:t>рівності</a:t>
            </a:r>
            <a:r>
              <a:rPr lang="ru-RU" sz="1600" dirty="0" smtClean="0">
                <a:solidFill>
                  <a:srgbClr val="002060"/>
                </a:solidFill>
              </a:rPr>
              <a:t> прав </a:t>
            </a:r>
            <a:r>
              <a:rPr lang="ru-RU" sz="1600" dirty="0" err="1" smtClean="0">
                <a:solidFill>
                  <a:srgbClr val="002060"/>
                </a:solidFill>
              </a:rPr>
              <a:t>усіх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громадян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стосовно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гарантій</a:t>
            </a:r>
            <a:r>
              <a:rPr lang="ru-RU" sz="1600" dirty="0" smtClean="0">
                <a:solidFill>
                  <a:srgbClr val="002060"/>
                </a:solidFill>
              </a:rPr>
              <a:t> доступу до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послуг</a:t>
            </a:r>
            <a:r>
              <a:rPr lang="ru-RU" sz="1600" dirty="0" smtClean="0">
                <a:solidFill>
                  <a:srgbClr val="002060"/>
                </a:solidFill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</a:rPr>
              <a:t>можливості</a:t>
            </a:r>
            <a:r>
              <a:rPr lang="ru-RU" sz="1600" dirty="0" smtClean="0">
                <a:solidFill>
                  <a:srgbClr val="002060"/>
                </a:solidFill>
              </a:rPr>
              <a:t> оплати </a:t>
            </a:r>
            <a:r>
              <a:rPr lang="ru-RU" sz="1600" dirty="0" err="1" smtClean="0">
                <a:solidFill>
                  <a:srgbClr val="002060"/>
                </a:solidFill>
              </a:rPr>
              <a:t>їх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вартості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незалежно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від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соціального</a:t>
            </a:r>
            <a:r>
              <a:rPr lang="ru-RU" sz="1600" dirty="0" smtClean="0">
                <a:solidFill>
                  <a:srgbClr val="002060"/>
                </a:solidFill>
              </a:rPr>
              <a:t> статусу </a:t>
            </a:r>
            <a:r>
              <a:rPr lang="ru-RU" sz="1600" dirty="0" err="1" smtClean="0">
                <a:solidFill>
                  <a:srgbClr val="002060"/>
                </a:solidFill>
              </a:rPr>
              <a:t>громадян</a:t>
            </a:r>
            <a:r>
              <a:rPr lang="ru-RU" sz="1600" dirty="0" smtClean="0">
                <a:solidFill>
                  <a:srgbClr val="002060"/>
                </a:solidFill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</a:rPr>
              <a:t>рівня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їх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матеріального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забезпечення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 </a:t>
            </a:r>
            <a:r>
              <a:rPr lang="ru-RU" sz="1600" dirty="0" err="1" smtClean="0">
                <a:solidFill>
                  <a:srgbClr val="002060"/>
                </a:solidFill>
              </a:rPr>
              <a:t>Принциповими</a:t>
            </a:r>
            <a:r>
              <a:rPr lang="ru-RU" sz="1600" dirty="0" smtClean="0">
                <a:solidFill>
                  <a:srgbClr val="002060"/>
                </a:solidFill>
              </a:rPr>
              <a:t> характеристиками </a:t>
            </a:r>
            <a:r>
              <a:rPr lang="ru-RU" sz="1600" dirty="0" err="1" smtClean="0">
                <a:solidFill>
                  <a:srgbClr val="002060"/>
                </a:solidFill>
              </a:rPr>
              <a:t>системи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визначаються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соціальна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універсальність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територіальна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доступність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деконцентрація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децентралізація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першочергова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увага</a:t>
            </a:r>
            <a:r>
              <a:rPr lang="ru-RU" sz="1600" dirty="0" smtClean="0">
                <a:solidFill>
                  <a:srgbClr val="002060"/>
                </a:solidFill>
              </a:rPr>
              <a:t> до стану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нації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Існують</a:t>
            </a:r>
            <a:r>
              <a:rPr lang="ru-RU" sz="1600" dirty="0" smtClean="0">
                <a:solidFill>
                  <a:srgbClr val="002060"/>
                </a:solidFill>
              </a:rPr>
              <a:t> як </a:t>
            </a:r>
            <a:r>
              <a:rPr lang="ru-RU" sz="1600" dirty="0" err="1" smtClean="0">
                <a:solidFill>
                  <a:srgbClr val="002060"/>
                </a:solidFill>
              </a:rPr>
              <a:t>державні</a:t>
            </a:r>
            <a:r>
              <a:rPr lang="ru-RU" sz="1600" dirty="0" smtClean="0">
                <a:solidFill>
                  <a:srgbClr val="002060"/>
                </a:solidFill>
              </a:rPr>
              <a:t>, так </a:t>
            </a:r>
            <a:r>
              <a:rPr lang="ru-RU" sz="1600" dirty="0" err="1" smtClean="0">
                <a:solidFill>
                  <a:srgbClr val="002060"/>
                </a:solidFill>
              </a:rPr>
              <a:t>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приватні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заклади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. Широко </a:t>
            </a:r>
            <a:r>
              <a:rPr lang="ru-RU" sz="1600" dirty="0" err="1" smtClean="0">
                <a:solidFill>
                  <a:srgbClr val="002060"/>
                </a:solidFill>
              </a:rPr>
              <a:t>застосовується</a:t>
            </a:r>
            <a:r>
              <a:rPr lang="ru-RU" sz="1600" dirty="0" smtClean="0">
                <a:solidFill>
                  <a:srgbClr val="002060"/>
                </a:solidFill>
              </a:rPr>
              <a:t> система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медичного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страхування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Однак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існують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проблеми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фінансування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системи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пов'язані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із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старінням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відповідним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збільшенням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кількості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захворювань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 </a:t>
            </a:r>
            <a:r>
              <a:rPr lang="ru-RU" sz="1600" dirty="0" err="1" smtClean="0">
                <a:solidFill>
                  <a:srgbClr val="002060"/>
                </a:solidFill>
              </a:rPr>
              <a:t>Головним</a:t>
            </a:r>
            <a:r>
              <a:rPr lang="ru-RU" sz="1600" dirty="0" smtClean="0">
                <a:solidFill>
                  <a:srgbClr val="002060"/>
                </a:solidFill>
              </a:rPr>
              <a:t> органом у </a:t>
            </a:r>
            <a:r>
              <a:rPr lang="ru-RU" sz="1600" dirty="0" err="1" smtClean="0">
                <a:solidFill>
                  <a:srgbClr val="002060"/>
                </a:solidFill>
              </a:rPr>
              <a:t>системі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закладів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є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Міністерство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охорони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здоров'я</a:t>
            </a:r>
            <a:r>
              <a:rPr lang="ru-RU" sz="1600" dirty="0" smtClean="0">
                <a:solidFill>
                  <a:srgbClr val="002060"/>
                </a:solidFill>
              </a:rPr>
              <a:t>, яке </a:t>
            </a:r>
            <a:r>
              <a:rPr lang="ru-RU" sz="1600" dirty="0" err="1" smtClean="0">
                <a:solidFill>
                  <a:srgbClr val="002060"/>
                </a:solidFill>
              </a:rPr>
              <a:t>здійснює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управління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регулювання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діяльності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установ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країни</a:t>
            </a:r>
            <a:r>
              <a:rPr lang="ru-RU" sz="1600" dirty="0" smtClean="0">
                <a:solidFill>
                  <a:srgbClr val="002060"/>
                </a:solidFill>
              </a:rPr>
              <a:t>, а </a:t>
            </a:r>
            <a:r>
              <a:rPr lang="ru-RU" sz="1600" dirty="0" err="1" smtClean="0">
                <a:solidFill>
                  <a:srgbClr val="002060"/>
                </a:solidFill>
              </a:rPr>
              <a:t>також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здійснює</a:t>
            </a:r>
            <a:r>
              <a:rPr lang="ru-RU" sz="1600" dirty="0" smtClean="0">
                <a:solidFill>
                  <a:srgbClr val="002060"/>
                </a:solidFill>
              </a:rPr>
              <a:t> заходи </a:t>
            </a:r>
            <a:r>
              <a:rPr lang="ru-RU" sz="1600" dirty="0" err="1" smtClean="0">
                <a:solidFill>
                  <a:srgbClr val="002060"/>
                </a:solidFill>
              </a:rPr>
              <a:t>щодо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зменшення</a:t>
            </a:r>
            <a:r>
              <a:rPr lang="ru-RU" sz="1600" dirty="0" smtClean="0">
                <a:solidFill>
                  <a:srgbClr val="002060"/>
                </a:solidFill>
              </a:rPr>
              <a:t> незаконного </a:t>
            </a:r>
            <a:r>
              <a:rPr lang="ru-RU" sz="1600" dirty="0" err="1" smtClean="0">
                <a:solidFill>
                  <a:srgbClr val="002060"/>
                </a:solidFill>
              </a:rPr>
              <a:t>обігу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наркотичних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речовин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Територіальне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управління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здійснюється</a:t>
            </a:r>
            <a:r>
              <a:rPr lang="ru-RU" sz="1600" dirty="0" smtClean="0">
                <a:solidFill>
                  <a:srgbClr val="002060"/>
                </a:solidFill>
              </a:rPr>
              <a:t> органами </a:t>
            </a:r>
            <a:r>
              <a:rPr lang="ru-RU" sz="1600" dirty="0" err="1" smtClean="0">
                <a:solidFill>
                  <a:srgbClr val="002060"/>
                </a:solidFill>
              </a:rPr>
              <a:t>місцевого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самоврядування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автономних</a:t>
            </a:r>
            <a:r>
              <a:rPr lang="ru-RU" sz="1600" dirty="0" smtClean="0">
                <a:solidFill>
                  <a:srgbClr val="002060"/>
                </a:solidFill>
              </a:rPr>
              <a:t> областей.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Медичні</a:t>
            </a:r>
            <a:r>
              <a:rPr lang="ru-RU" sz="1600" dirty="0" smtClean="0">
                <a:solidFill>
                  <a:srgbClr val="002060"/>
                </a:solidFill>
              </a:rPr>
              <a:t> округи </a:t>
            </a:r>
            <a:r>
              <a:rPr lang="ru-RU" sz="1600" dirty="0" err="1" smtClean="0">
                <a:solidFill>
                  <a:srgbClr val="002060"/>
                </a:solidFill>
              </a:rPr>
              <a:t>виділяються</a:t>
            </a:r>
            <a:r>
              <a:rPr lang="ru-RU" sz="1600" dirty="0" smtClean="0">
                <a:solidFill>
                  <a:srgbClr val="002060"/>
                </a:solidFill>
              </a:rPr>
              <a:t> за </a:t>
            </a:r>
            <a:r>
              <a:rPr lang="ru-RU" sz="1600" dirty="0" err="1" smtClean="0">
                <a:solidFill>
                  <a:srgbClr val="002060"/>
                </a:solidFill>
              </a:rPr>
              <a:t>географічними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демографічними</a:t>
            </a:r>
            <a:r>
              <a:rPr lang="ru-RU" sz="1600" dirty="0" smtClean="0">
                <a:solidFill>
                  <a:srgbClr val="002060"/>
                </a:solidFill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</a:rPr>
              <a:t>населення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від</a:t>
            </a:r>
            <a:r>
              <a:rPr lang="ru-RU" sz="1600" dirty="0" smtClean="0">
                <a:solidFill>
                  <a:srgbClr val="002060"/>
                </a:solidFill>
              </a:rPr>
              <a:t> 200 до 250 </a:t>
            </a:r>
            <a:r>
              <a:rPr lang="ru-RU" sz="1600" dirty="0" err="1" smtClean="0">
                <a:solidFill>
                  <a:srgbClr val="002060"/>
                </a:solidFill>
              </a:rPr>
              <a:t>тис.осіб</a:t>
            </a:r>
            <a:r>
              <a:rPr lang="ru-RU" sz="1600" dirty="0" smtClean="0">
                <a:solidFill>
                  <a:srgbClr val="002060"/>
                </a:solidFill>
              </a:rPr>
              <a:t>), </a:t>
            </a:r>
            <a:r>
              <a:rPr lang="ru-RU" sz="1600" dirty="0" err="1" smtClean="0">
                <a:solidFill>
                  <a:srgbClr val="002060"/>
                </a:solidFill>
              </a:rPr>
              <a:t>соціально-економічними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епідеміологічними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трудовими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культурними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кліматологічним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транспортними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умовами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Медичні</a:t>
            </a:r>
            <a:r>
              <a:rPr lang="ru-RU" sz="1600" dirty="0" smtClean="0">
                <a:solidFill>
                  <a:srgbClr val="002060"/>
                </a:solidFill>
              </a:rPr>
              <a:t> округи </a:t>
            </a:r>
            <a:r>
              <a:rPr lang="ru-RU" sz="1600" dirty="0" err="1" smtClean="0">
                <a:solidFill>
                  <a:srgbClr val="002060"/>
                </a:solidFill>
              </a:rPr>
              <a:t>поділяються</a:t>
            </a:r>
            <a:r>
              <a:rPr lang="ru-RU" sz="1600" dirty="0" smtClean="0">
                <a:solidFill>
                  <a:srgbClr val="002060"/>
                </a:solidFill>
              </a:rPr>
              <a:t> на </a:t>
            </a:r>
            <a:r>
              <a:rPr lang="ru-RU" sz="1600" dirty="0" err="1" smtClean="0">
                <a:solidFill>
                  <a:srgbClr val="002060"/>
                </a:solidFill>
              </a:rPr>
              <a:t>базові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медичні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зони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653136"/>
            <a:ext cx="2088232" cy="165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6211669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Зобов'язання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медичного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страхування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4797152"/>
            <a:ext cx="3096344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4797152"/>
            <a:ext cx="223224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300192" y="623731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Санаторій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cap="all" dirty="0" smtClean="0">
                <a:solidFill>
                  <a:srgbClr val="0070C0"/>
                </a:solidFill>
              </a:rPr>
              <a:t>CHULILLA SPA</a:t>
            </a:r>
            <a:r>
              <a:rPr lang="uk-UA" cap="all" dirty="0" smtClean="0">
                <a:solidFill>
                  <a:srgbClr val="0070C0"/>
                </a:solidFill>
              </a:rPr>
              <a:t> в Іспанії</a:t>
            </a:r>
            <a:endParaRPr lang="en-US" cap="all" dirty="0" smtClean="0">
              <a:solidFill>
                <a:srgbClr val="0070C0"/>
              </a:solidFill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Транспорт в </a:t>
            </a:r>
            <a:r>
              <a:rPr lang="ru-RU" b="1" dirty="0" err="1" smtClean="0">
                <a:solidFill>
                  <a:srgbClr val="00B050"/>
                </a:solidFill>
              </a:rPr>
              <a:t>Іспанії</a:t>
            </a:r>
            <a:endParaRPr lang="ru-RU" b="1" dirty="0" smtClean="0">
              <a:solidFill>
                <a:srgbClr val="00B05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галузі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транспорту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створюється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12%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валової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доданої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вартості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третинній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сфері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економіки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зайнято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понад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7%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працівників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Внутрішня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транспортна система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має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радіальну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структуру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великою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кількістю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головних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автодоріг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залізничних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ліній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сходяться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       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транспортній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системі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передує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автомобільний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транспорт, як 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перевезенні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вантажів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так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людей. Мережа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автошляхів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становить 681,2 тис. км (10-е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місце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), практично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усі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шляхи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мають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тверде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покриття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Побудовано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13,9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тис.км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автобанів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основні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Барселона-Валенсія-Мурсія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Барселона-Сарагоса-Більбао-Сантандер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Більбао-Сан-Себастьян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Більбао-Бургос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Альфаро-Памплона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Віго-Ла-Корунья-Ферроль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Малага-Естепона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Севілья-Кадіс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Сеговія-Мадрид-Алькала-де-Енарес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Хіхон-Овьєдо-Леон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). В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</a:t>
            </a:r>
            <a:r>
              <a:rPr lang="uk-UA" sz="1600" dirty="0" err="1" smtClean="0">
                <a:solidFill>
                  <a:schemeClr val="accent3">
                    <a:lumMod val="50000"/>
                  </a:schemeClr>
                </a:solidFill>
              </a:rPr>
              <a:t>ії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швидко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зростав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парк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автомобілів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(у 1963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нараховувалися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529,7 тис.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легкових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автомобілів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260 тис.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вантажних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включаючи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трактори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); у 1991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відповідні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показники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сягнули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12,5 млн.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2,5 млн.машин).</a:t>
            </a:r>
          </a:p>
          <a:p>
            <a:pPr>
              <a:buNone/>
            </a:pPr>
            <a:endParaRPr lang="ru-RU" sz="16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429000"/>
            <a:ext cx="2232248" cy="165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4581128"/>
            <a:ext cx="2664296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3356992"/>
            <a:ext cx="2952328" cy="172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800" dirty="0" smtClean="0"/>
              <a:t>     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Загальна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довжина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мережі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залізниць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приблизно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15,3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тис.км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(18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місце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них 11,9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тис.км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ширококолійні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1,4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тис.км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мають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європейську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ширину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колії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1,9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тис.км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вузькоколійні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Головні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лінії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використовують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широку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колію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контролюються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державною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компанією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RENFE;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місцеві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лінії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вузьку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Електрифіковано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майже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70%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довжини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залізниць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Наприкінці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1960-1970-х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років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залізниці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були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істотно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модернізовані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оновлений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рухомий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склад,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поліпшені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рейкова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подушка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полотнище,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круті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повороти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спуски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знівельовані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      У 1987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почалася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реалізація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13-річного плану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розвитку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залізничного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сполучення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У 1993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завдяки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субсидіям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ЄС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була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запущена перша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високошвидкісна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пасажирська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лінія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Мадрид - Кордова -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Севілья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потім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відгалуження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Кордова - Малага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швидкістю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300 км/год.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Барселони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налагоджене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залізничне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сполучення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Парижем,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Цюріхом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Міланом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іншими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європейськими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містами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Довжина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судноплавних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ділянок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річок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становить 1000 км (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головним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чином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нижня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течія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Гвадалквівіра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1600" dirty="0" smtClean="0"/>
              <a:t>      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Лінії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метрополітену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представлені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у 6-и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містах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Барселоні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Більбао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Пальмі-де-Мальорка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Севільї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Валенсії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Метро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конструюється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Аліканте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Малазі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Гранаді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Найдовшу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довжину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найбільший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пасажирооборот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мають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метрополітени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Мадрида (310 км, 616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млн.пасажирів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рік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 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Барселони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(115 км, 480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млн.пасажирів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рік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).</a:t>
            </a:r>
          </a:p>
          <a:p>
            <a:pPr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653136"/>
            <a:ext cx="2592288" cy="1728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4221088"/>
            <a:ext cx="2160240" cy="165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4077072"/>
            <a:ext cx="2304256" cy="172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4941168"/>
            <a:ext cx="2088232" cy="1728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800" dirty="0" smtClean="0"/>
              <a:t>      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Торговельний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флот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у 2009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році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складався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158 суден (41-е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місце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світі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Головні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морські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порти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- Барселона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лідер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Середземномор'я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за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обслуговуванням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круїзних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рейсів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Більбао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Валенсія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Кадіс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зв'язок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Канарськими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островами),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Альхесірас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Санта-крус-де-Тенеріфе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Таррагона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усі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три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нафтові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Віго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рибопродукти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інші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заморожені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товари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Хіхон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вугілля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річковий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порт -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Севілья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В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діють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дві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державні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авіакомпанії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- "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Іберія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"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найстаріша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1927 року)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"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Авіадо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", 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також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ряд невеликих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приватних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авіакомпаній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Компанія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"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Іберія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"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обслуговує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рейси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Латинську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Америку, США, Канаду,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Японію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Північну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Африку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країни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Європи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також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внутрішні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рейси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Налічується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105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аеропортів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них 33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міжнародних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Обслуговується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понад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250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рейсів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Найбільш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завантаженими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аеропорти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Мадрида ("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Барахас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", 70 млн.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пасажирів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рік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Барселони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(60 млн.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пасажирів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рік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Пальми-де-Мальорка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Лас-Пальмаса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на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о.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Гран-Канарія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), Малаги,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Севільї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аеропорт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</a:rPr>
              <a:t>острові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Тенерифе.</a:t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1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501008"/>
            <a:ext cx="1800200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941168"/>
            <a:ext cx="2016224" cy="1584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3573016"/>
            <a:ext cx="1944216" cy="144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4941168"/>
            <a:ext cx="2160240" cy="1584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3573016"/>
            <a:ext cx="2592288" cy="1656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Туризм в </a:t>
            </a:r>
            <a:r>
              <a:rPr lang="ru-RU" b="1" dirty="0" err="1" smtClean="0">
                <a:solidFill>
                  <a:srgbClr val="C00000"/>
                </a:solidFill>
              </a:rPr>
              <a:t>Іспанії</a:t>
            </a:r>
            <a:endParaRPr lang="ru-RU" b="1" dirty="0" smtClean="0">
              <a:solidFill>
                <a:srgbClr val="C00000"/>
              </a:solidFill>
            </a:endParaRPr>
          </a:p>
          <a:p>
            <a:pPr fontAlgn="base">
              <a:buNone/>
            </a:pPr>
            <a:r>
              <a:rPr lang="ru-RU" sz="1600" dirty="0" smtClean="0"/>
              <a:t>        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Туризм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однією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основних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галузей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господарства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У 2004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році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доходи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туризму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склали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37,5 млн.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Щорічний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обсяг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туристичних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потоків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складає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біля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60%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іноземних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туристів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щорічний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приріст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середньому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5% за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останні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20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років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приймає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7%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усіх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іноземних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туристів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світу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займаючи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2-е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світі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після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Франції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та 2-е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місце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після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США за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обсягом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доходів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туризму.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попередніх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декадах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розвивався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майже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винятково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пляжно-курортний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туризм,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чому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сприяв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сприяє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достатньо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теплий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клімат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значна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інсоляція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порівнянні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іншими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європейськими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країнами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Курортні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зони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тягнуться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вздовж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середземноморського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узбережжя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Коста-Брава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Коста-дель-Соль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локалізуються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таке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Балеарських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Канарських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островах; в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межах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зосереджена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велика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кількість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готелів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пансіонатів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ресторанів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пляжний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котеджних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житлових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комплексів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Проте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росте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привабливість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півночі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клімат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якої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більш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прохолодний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вологіший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Багато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іспанців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гостей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зарубіжжя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цікавляться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фестивалями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Сан-Фермін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Дорогою Сантьяго, 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можливістю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знайти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тут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тихі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спокійні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пляжі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прекрасні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гірські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куточки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Найбільш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відвідуваним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національним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парком 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та другим за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кількістю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відвідувань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світі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(4 млн.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відвідувачів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рік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Тейде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(де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розташований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однойменний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пік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найвища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точка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) на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острові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500" dirty="0" err="1" smtClean="0">
                <a:solidFill>
                  <a:schemeClr val="accent2">
                    <a:lumMod val="50000"/>
                  </a:schemeClr>
                </a:solidFill>
              </a:rPr>
              <a:t>Тенеріфе</a:t>
            </a: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05064"/>
            <a:ext cx="2232248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54452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</a:rPr>
              <a:t>Коста-Брава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5085184"/>
            <a:ext cx="2304256" cy="1584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699792" y="47251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Коста-дель-Соль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005064"/>
            <a:ext cx="1944216" cy="1368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4048" y="537321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Фестиваль </a:t>
            </a:r>
            <a:r>
              <a:rPr lang="uk-UA" dirty="0" err="1" smtClean="0">
                <a:solidFill>
                  <a:srgbClr val="C00000"/>
                </a:solidFill>
              </a:rPr>
              <a:t>Сан-Фермін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5129808"/>
            <a:ext cx="1944216" cy="1539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020272" y="47251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Гора </a:t>
            </a:r>
            <a:r>
              <a:rPr lang="uk-UA" dirty="0" err="1" smtClean="0">
                <a:solidFill>
                  <a:srgbClr val="C00000"/>
                </a:solidFill>
              </a:rPr>
              <a:t>Тейде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700" dirty="0" smtClean="0"/>
              <a:t>     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Останнім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часом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розвивається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культурно-пізнавальний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туризм.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Значним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аттрактором для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туристів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виступає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традиційна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іспанська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кухня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стравами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як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паелья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хамон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страви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тріски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тунця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печеня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свинини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квасолею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мадридський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суп,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холодний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овочевий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суп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гаспачо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заєць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соусі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сальморехо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ковбаси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тощо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. При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приготування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їжі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широко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використовується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оливкова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олія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700" dirty="0" smtClean="0"/>
              <a:t>       </a:t>
            </a:r>
          </a:p>
          <a:p>
            <a:pPr fontAlgn="base">
              <a:buNone/>
            </a:pPr>
            <a:endParaRPr lang="ru-RU" sz="1700" dirty="0" smtClean="0"/>
          </a:p>
          <a:p>
            <a:pPr fontAlgn="base">
              <a:buNone/>
            </a:pPr>
            <a:endParaRPr lang="ru-RU" sz="1700" dirty="0" smtClean="0"/>
          </a:p>
          <a:p>
            <a:pPr fontAlgn="base">
              <a:buNone/>
            </a:pPr>
            <a:endParaRPr lang="ru-RU" sz="1700" dirty="0" smtClean="0"/>
          </a:p>
          <a:p>
            <a:pPr fontAlgn="base">
              <a:buNone/>
            </a:pPr>
            <a:endParaRPr lang="ru-RU" sz="1700" dirty="0" smtClean="0"/>
          </a:p>
          <a:p>
            <a:pPr fontAlgn="base">
              <a:buNone/>
            </a:pPr>
            <a:endParaRPr lang="ru-RU" sz="1700" dirty="0" smtClean="0"/>
          </a:p>
          <a:p>
            <a:pPr fontAlgn="base">
              <a:buNone/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Іспанія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 разом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Італією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володіє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найбільшою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кількістю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пам'яток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спадщини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ЮНЕСКО (41), та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найбільшою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кількістю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міст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світу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удостоєних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ЮНЕСКО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звання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міст-історичної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спадщини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людства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(30).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них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Сантьяго-де-Компостела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Севілья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Саламанка,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Авіла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Сеговія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Алькала-де-Енарес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Толедо,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Касерес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Меріда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САн-Крістобаль-де-ла-Лагуна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Кордоба,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Ібіса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Куенка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2">
                    <a:lumMod val="50000"/>
                  </a:schemeClr>
                </a:solidFill>
              </a:rPr>
              <a:t>Таррагона</a:t>
            </a: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700" dirty="0" smtClean="0"/>
              <a:t>      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268760"/>
            <a:ext cx="1800200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71800" y="27089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</a:rPr>
              <a:t>Паелья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124744"/>
            <a:ext cx="1800200" cy="136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581128"/>
            <a:ext cx="1944216" cy="144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88024" y="242088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Холодний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овочевий</a:t>
            </a:r>
            <a:r>
              <a:rPr lang="ru-RU" dirty="0" smtClean="0">
                <a:solidFill>
                  <a:srgbClr val="C00000"/>
                </a:solidFill>
              </a:rPr>
              <a:t> суп </a:t>
            </a:r>
            <a:r>
              <a:rPr lang="ru-RU" dirty="0" err="1" smtClean="0">
                <a:solidFill>
                  <a:srgbClr val="C00000"/>
                </a:solidFill>
              </a:rPr>
              <a:t>гаспачо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60212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Кафедральний</a:t>
            </a:r>
            <a:r>
              <a:rPr lang="ru-RU" dirty="0" smtClean="0">
                <a:solidFill>
                  <a:srgbClr val="C00000"/>
                </a:solidFill>
              </a:rPr>
              <a:t> собор, </a:t>
            </a:r>
            <a:r>
              <a:rPr lang="ru-RU" dirty="0" err="1" smtClean="0">
                <a:solidFill>
                  <a:srgbClr val="C00000"/>
                </a:solidFill>
              </a:rPr>
              <a:t>Севілья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4581128"/>
            <a:ext cx="2232248" cy="144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516216" y="602128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Ріка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Тормес</a:t>
            </a:r>
            <a:r>
              <a:rPr lang="ru-RU" dirty="0" smtClean="0">
                <a:solidFill>
                  <a:srgbClr val="C00000"/>
                </a:solidFill>
              </a:rPr>
              <a:t> в </a:t>
            </a:r>
            <a:r>
              <a:rPr lang="ru-RU" dirty="0" err="1" smtClean="0">
                <a:solidFill>
                  <a:srgbClr val="C00000"/>
                </a:solidFill>
              </a:rPr>
              <a:t>Саламанці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1124744"/>
            <a:ext cx="1656184" cy="1656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876256" y="27089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Мадридський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суп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1412776"/>
            <a:ext cx="2016224" cy="1224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7544" y="26369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Хамон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4797152"/>
            <a:ext cx="1872208" cy="1368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267744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Ав</a:t>
            </a:r>
            <a:r>
              <a:rPr lang="uk-UA" dirty="0" smtClean="0">
                <a:solidFill>
                  <a:srgbClr val="C00000"/>
                </a:solidFill>
              </a:rPr>
              <a:t>і</a:t>
            </a:r>
            <a:r>
              <a:rPr lang="ru-RU" dirty="0" err="1" smtClean="0">
                <a:solidFill>
                  <a:srgbClr val="C00000"/>
                </a:solidFill>
              </a:rPr>
              <a:t>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4797152"/>
            <a:ext cx="1872208" cy="1296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3528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Кордоба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 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розташовано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14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парків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Айгуестортес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Естані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де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Сант-Маурічі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Кабаньєрос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Марітімо-Террестре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Кальдера-де-Табурьєнте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Донанья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Гарахонай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Атлантичний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галісійський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Монфраке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Ордеса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Монте-Пердідо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Пікос-де-Европа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Сьєрра-Невада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плато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Даймель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Тейде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Тіманфайя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Планується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створення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національного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парку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Гвадаррама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Мадриді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Нараховується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126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природних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та 25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регіональних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парків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приурочених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природних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комплексів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різних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ландшафтних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регіонів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44824"/>
            <a:ext cx="2016224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2132856"/>
            <a:ext cx="2088232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32849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Сьєрра-Невада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36450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Пікос-де-Европа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844824"/>
            <a:ext cx="1872208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16016" y="342900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Ордеса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і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Монте-Пердідо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4248" y="1988840"/>
            <a:ext cx="2088232" cy="1656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04248" y="3573016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 </a:t>
            </a:r>
            <a:r>
              <a:rPr lang="ru-RU" dirty="0" err="1" smtClean="0">
                <a:solidFill>
                  <a:srgbClr val="C00000"/>
                </a:solidFill>
              </a:rPr>
              <a:t>одній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з</a:t>
            </a:r>
            <a:r>
              <a:rPr lang="ru-RU" dirty="0" smtClean="0">
                <a:solidFill>
                  <a:srgbClr val="C00000"/>
                </a:solidFill>
              </a:rPr>
              <a:t> долин </a:t>
            </a:r>
            <a:r>
              <a:rPr lang="ru-RU" dirty="0" err="1" smtClean="0">
                <a:solidFill>
                  <a:srgbClr val="C00000"/>
                </a:solidFill>
              </a:rPr>
              <a:t>Національного</a:t>
            </a:r>
            <a:r>
              <a:rPr lang="ru-RU" dirty="0" smtClean="0">
                <a:solidFill>
                  <a:srgbClr val="C00000"/>
                </a:solidFill>
              </a:rPr>
              <a:t> парку </a:t>
            </a:r>
            <a:r>
              <a:rPr lang="ru-RU" dirty="0" err="1" smtClean="0">
                <a:solidFill>
                  <a:srgbClr val="C00000"/>
                </a:solidFill>
              </a:rPr>
              <a:t>АйгуесТортес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861048"/>
            <a:ext cx="2016224" cy="1440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5536" y="53732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C00000"/>
                </a:solidFill>
              </a:rPr>
              <a:t>Тейде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7784" y="4221088"/>
            <a:ext cx="2304256" cy="1728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627784" y="62373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780184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99792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Кабаньєрос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92080" y="4797152"/>
            <a:ext cx="2448272" cy="151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076056" y="6309320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Національний</a:t>
            </a:r>
            <a:r>
              <a:rPr lang="ru-RU" dirty="0" smtClean="0">
                <a:solidFill>
                  <a:srgbClr val="C00000"/>
                </a:solidFill>
              </a:rPr>
              <a:t> парк </a:t>
            </a:r>
            <a:r>
              <a:rPr lang="ru-RU" dirty="0" err="1" smtClean="0">
                <a:solidFill>
                  <a:srgbClr val="C00000"/>
                </a:solidFill>
              </a:rPr>
              <a:t>Донанья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Іспанія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9" grpId="0"/>
      <p:bldP spid="20" grpId="0" animBg="1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      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туристичних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маршрутів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слід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відмітити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: Шлях Сантьяго,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Каліфато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(Кордоба-Гранада), стежка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Білих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Сіл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Кадіс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), шлях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барабанів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Теруель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шлях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Бика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Кадіс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), дорога Ла-Плата, дорогою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Сіда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шляхами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Дон-Кіхота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дорога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боліт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Паленсія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Цістерціанськи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шлях (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Каталонія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шлях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Меріан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(Арагон,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Каталонія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заходом до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володіє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розгалуженою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мережею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музеїв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найвідомішим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яких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Прадо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експозиція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якого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охоплює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картини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королівських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колекцій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16-17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століть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так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сучасне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мистецтво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інших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видатних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музеїв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Мадрида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зазначимо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Іспанський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сучасного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мистецтва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Хоакін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Соролья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Тіссен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Борнемісса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королеви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Софії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Національний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археології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      Поза столицею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розташовані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мистецтв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Каталонії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та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Пікассо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Барселоні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Національний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скульптури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Вальядоліді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музей Ель-Греко та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сефардів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у Толедо,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Гуггенхейма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Більбао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музей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іспанського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абстракціонізму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Куенці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Багато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музейних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установ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розміщені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при соборах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монастирях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Туристів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приваблює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традиція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іспанської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корриди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Найвідоміші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місця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її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проведення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арени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"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Лас-Вентас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"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Мадриді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, "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Ла-Монументаль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"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Памплоні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"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Ла-Маестранса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"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Севільї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та "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Пласа-де-Торос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" у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Валенсії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437112"/>
            <a:ext cx="2088232" cy="144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4221088"/>
            <a:ext cx="2160240" cy="165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587727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Національний</a:t>
            </a:r>
            <a:r>
              <a:rPr lang="ru-RU" dirty="0" smtClean="0">
                <a:solidFill>
                  <a:srgbClr val="C00000"/>
                </a:solidFill>
              </a:rPr>
              <a:t> музей </a:t>
            </a:r>
            <a:r>
              <a:rPr lang="ru-RU" dirty="0" err="1" smtClean="0">
                <a:solidFill>
                  <a:srgbClr val="C00000"/>
                </a:solidFill>
              </a:rPr>
              <a:t>археології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580526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Музей</a:t>
            </a:r>
            <a:r>
              <a:rPr lang="uk-UA" dirty="0" smtClean="0"/>
              <a:t> </a:t>
            </a:r>
            <a:r>
              <a:rPr lang="uk-UA" dirty="0" err="1" smtClean="0">
                <a:solidFill>
                  <a:srgbClr val="C00000"/>
                </a:solidFill>
              </a:rPr>
              <a:t>Прадо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5390456"/>
            <a:ext cx="1944216" cy="1467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5577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Арена "</a:t>
            </a:r>
            <a:r>
              <a:rPr lang="ru-RU" dirty="0" err="1" smtClean="0">
                <a:solidFill>
                  <a:srgbClr val="C00000"/>
                </a:solidFill>
              </a:rPr>
              <a:t>Лас-Вентас</a:t>
            </a:r>
            <a:r>
              <a:rPr lang="ru-RU" dirty="0" smtClean="0">
                <a:solidFill>
                  <a:srgbClr val="C00000"/>
                </a:solidFill>
              </a:rPr>
              <a:t>"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861048"/>
            <a:ext cx="2016224" cy="1368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588224" y="38610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Музей </a:t>
            </a:r>
            <a:r>
              <a:rPr lang="uk-UA" dirty="0" err="1" smtClean="0">
                <a:solidFill>
                  <a:srgbClr val="C00000"/>
                </a:solidFill>
              </a:rPr>
              <a:t>Пікассо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4437112"/>
            <a:ext cx="2304256" cy="18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660232" y="621166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Музей </a:t>
            </a:r>
            <a:r>
              <a:rPr lang="ru-RU" dirty="0" err="1" smtClean="0">
                <a:solidFill>
                  <a:srgbClr val="C00000"/>
                </a:solidFill>
              </a:rPr>
              <a:t>ретро-автомобілів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 animBg="1"/>
      <p:bldP spid="11" grpId="0"/>
      <p:bldP spid="12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Середньовіччя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409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вторгнення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вандалів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аланів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свевів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418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утворення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вестготів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столицею в м. Толедо.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Вандали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витиснуті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Північну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Африку.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711 — 718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майже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вся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територія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захоплена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арабами (маврами).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718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поразка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маврів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при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Кеваденри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Утворення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Астурія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756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араби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створили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Кордовський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халіфат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785 — 811 р. — франки,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відвоювавши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територію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до р.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Ебро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заснували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марку.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IX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ст. — у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Піренеях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утворилося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Наварра.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924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Астурія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стало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називатися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Леон.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1035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утворення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Кастилія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Арагон.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1037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об'єднання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Леона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Кастилії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1066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кастильці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звільнили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маврів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м. Толедо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зробили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своєю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столицею.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1118 р. — Арагон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відвоював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арабів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м. Сарагосу.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1212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об'єднані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сили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іспанців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розгромили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арабів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битві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Де-Толоса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Маври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зберегли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за собою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Гранаду.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1479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шлюб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Фердинанда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Арагонського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Ізабелли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Кастильської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створив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єдине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Іспанське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1480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установа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інквізиції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1492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завершення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вигнання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маврів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узята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Гранада. Х. Колумб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відкрив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Америку. Початок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колонізації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Центральної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Південної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Америки.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Виселення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євреїв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1504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приєднання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Неаполя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Сицилії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1516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іспанці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установили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своє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панування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Нідерландах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1519 р. — Карл І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імператор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Священної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римської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імперії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Розквіт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могутності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іспанського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королівства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, де «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ніколи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не заходило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сонце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».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1559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владу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корони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переходять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землі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Центральної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Північної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Італії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1566 р. — буржуазна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революція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Нідерландах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привела до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втрати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іспанцями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цієї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території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1581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захопила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Португалію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1588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англійці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розгромили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«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Непереможну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армаду»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іспанський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флот,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готувався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висадити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війська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територію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Англії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1668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відновлена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незалежність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Португалії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1701 — 1714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війна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за «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іспанську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спадщину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втрата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європейських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володінь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1767 р. —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вигнання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ордена </a:t>
            </a:r>
            <a:r>
              <a:rPr lang="ru-RU" sz="2200" dirty="0" err="1" smtClean="0">
                <a:solidFill>
                  <a:schemeClr val="accent6">
                    <a:lumMod val="50000"/>
                  </a:schemeClr>
                </a:solidFill>
              </a:rPr>
              <a:t>єзуїтів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2200" b="1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r>
              <a:rPr lang="ru-RU" b="1" dirty="0" err="1" smtClean="0">
                <a:solidFill>
                  <a:srgbClr val="00B0F0"/>
                </a:solidFill>
              </a:rPr>
              <a:t>Зовнішньоекономічна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діяльність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b="1" dirty="0" err="1" smtClean="0">
                <a:solidFill>
                  <a:srgbClr val="00B0F0"/>
                </a:solidFill>
              </a:rPr>
              <a:t>Іспанії</a:t>
            </a:r>
            <a:r>
              <a:rPr lang="ru-RU" dirty="0" smtClean="0">
                <a:solidFill>
                  <a:srgbClr val="00B0F0"/>
                </a:solidFill>
              </a:rPr>
              <a:t>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Торгівля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іншими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державами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швидко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зростала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протягом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др. пол. 20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століття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Проте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досі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баланс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зовнішньої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торгівлі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товарами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зводиться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дефіцитом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 У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значній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мірі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він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покривається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доходами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іноземного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туризму. </a:t>
            </a:r>
          </a:p>
          <a:p>
            <a:pPr fontAlgn="base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Найбільша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стаття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експорту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вартістю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—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автомобілі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Крім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того,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значне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місце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займають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інші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транспортні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засоби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трактори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мопеди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машини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електропобутові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прилади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сталь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сталеві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вироби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текстиль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текстильні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вироби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взуття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цитрусові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оливки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оливкова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олія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вина,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риба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Частка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продовольчих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товарів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складає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20%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іспанського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експорту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Трохи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менше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трьох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четвертих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експорту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(73% у 2009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припадає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ЄС.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Найбільше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експортує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до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(19,3%),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Німеччини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(11,8%),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Португалії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(9,6%),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Великобританії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(9,1%),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Італії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(9,1%). На США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припадає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4%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експортних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операцій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на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групи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МЕРКОСУР (Аргентина,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Бразилія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 Парагвай, Уругвай) - 7%.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Зростають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обсяги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торгівельних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операцій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Японією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293096"/>
            <a:ext cx="2592288" cy="165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3429000"/>
            <a:ext cx="2016224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5085184"/>
            <a:ext cx="2016224" cy="144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3429000"/>
            <a:ext cx="1800200" cy="1656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5085184"/>
            <a:ext cx="2736304" cy="1772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3429000"/>
            <a:ext cx="1944216" cy="1584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  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структурі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імпорту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першому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місці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стоять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енергоносії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головним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чином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нафта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нафтопродукти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Імпортують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кукурудзу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соєві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боби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машинне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обладнання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хімікати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чорні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метали. На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ЄС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припадає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67%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імпорту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Найбільші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обсяги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товарів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до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надходять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(18%),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Німеччини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(16,5%),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Португалії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(15,7%),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Італії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(8,8%),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Бенілюксу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(4,8%), США (6,2%),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МЕРКОСУР (4,8%) та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Японії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(2,9%).</a:t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Загальний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обсяг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іноземних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інвестицій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економіку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1991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сягнув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27,6 млрд. дол. (особливо велика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їх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частка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промисловості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).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Основним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інвесторами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економіку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ЄС та США.</a:t>
            </a:r>
            <a:b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В той же час У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налічується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857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центральних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офісів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корпорацій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зарубіжними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філіями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останніх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більше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7,5 тис).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Основними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іспанськими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інвесторами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"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Endesa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", "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Repsol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-YPF","BSCH", "BBVA", "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Telefonica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".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Найдинамічніше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росли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іспанські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зовнішні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капіталовкладення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фінансовій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сфері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– 41%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усіх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іспанських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інвестицій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за кордоном.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вагомі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інвестиції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вкладаються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іспанськими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підприємцями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енергетичну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промислову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(по 20%)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телекомунікаційну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(15%) сферу.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Розподіл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інвестицій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регіонами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наступний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Латинська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Америка - 55,6 %,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Європейського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Союзу - 35,9 %, США - 4,65%, Африка - 2,60%,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Азія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- 0,55%,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Східна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Європа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- 0,4%,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решта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країн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- 0,3%.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789040"/>
            <a:ext cx="2088232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717032"/>
            <a:ext cx="2088232" cy="230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07696" y="4869160"/>
            <a:ext cx="2736304" cy="1584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573016"/>
            <a:ext cx="2448272" cy="1728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27784" y="60932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B0F0"/>
                </a:solidFill>
              </a:rPr>
              <a:t>Кукурудза та соя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530120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"</a:t>
            </a:r>
            <a:r>
              <a:rPr lang="en-US" dirty="0" err="1" smtClean="0">
                <a:solidFill>
                  <a:srgbClr val="00B0F0"/>
                </a:solidFill>
              </a:rPr>
              <a:t>Endesa</a:t>
            </a:r>
            <a:r>
              <a:rPr lang="en-US" dirty="0" smtClean="0">
                <a:solidFill>
                  <a:srgbClr val="00B0F0"/>
                </a:solidFill>
              </a:rPr>
              <a:t>"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6488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"</a:t>
            </a:r>
            <a:r>
              <a:rPr lang="en-US" dirty="0" err="1" smtClean="0">
                <a:solidFill>
                  <a:srgbClr val="00B0F0"/>
                </a:solidFill>
              </a:rPr>
              <a:t>Telefonica</a:t>
            </a:r>
            <a:r>
              <a:rPr lang="en-US" dirty="0" smtClean="0">
                <a:solidFill>
                  <a:srgbClr val="00B0F0"/>
                </a:solidFill>
              </a:rPr>
              <a:t>".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8" grpId="0"/>
      <p:bldP spid="10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numCol="1">
            <a:normAutofit fontScale="70000" lnSpcReduction="20000"/>
          </a:bodyPr>
          <a:lstStyle/>
          <a:p>
            <a:pPr>
              <a:buNone/>
            </a:pPr>
            <a:r>
              <a:rPr lang="uk-UA" sz="4000" dirty="0" smtClean="0"/>
              <a:t> </a:t>
            </a:r>
            <a:r>
              <a:rPr lang="uk-UA" sz="5100" b="1" dirty="0" smtClean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</a:p>
          <a:p>
            <a:pPr>
              <a:buNone/>
            </a:pP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Мова</a:t>
            </a:r>
          </a:p>
          <a:p>
            <a:pPr>
              <a:buNone/>
            </a:pPr>
            <a:r>
              <a:rPr lang="ru-RU" sz="2400" dirty="0" smtClean="0"/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Найпоширенішою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якою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володіє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переважна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більшість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мешканців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яка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називається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кастильською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 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</a:rPr>
              <a:t>castellano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У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деяких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регіонах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поширені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інші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: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баскійська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(баск. 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</a:rPr>
              <a:t>Euskera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Басків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Наваррі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каталанськав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Каталонії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Валенсії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(де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її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називають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валенсійською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на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Балеарських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островах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галісійська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в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Галісії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офіційна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в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усій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решта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офіційний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статус у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відповідних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областях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достатню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кількість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носіїв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існували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щоденні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газети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мовах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— особливо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каталанською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баскійською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значна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книжкова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видавнича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промисловість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Багато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громадян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областях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розглядають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свою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регіональну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як свою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рідну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іспанську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- як другу.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покривають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досить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широкі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області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численні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чітко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виділені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діалекти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чіткі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діалекти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по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всій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андалузький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діалект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найближчим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до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латиноамериканської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іспанської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на яку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значний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вплив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Крім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існує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низка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інших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регіональних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менш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поширеними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знаходяться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межі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зникнення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включають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астурійсько-леонську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в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Астурії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та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Леоні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арагонська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в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Арагоні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та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аранську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яка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офіційною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в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кумарці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районі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)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Баль-д'Аран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Аранській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долині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(кат. 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</a:rPr>
              <a:t>Vall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</a:rPr>
              <a:t>d'Aran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по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суті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субдіалектом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гасконського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діалектуоксітанської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 Зараз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підтримка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цих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зростає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вони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мають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офіційний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статус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вивчаються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в школах.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 За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винятком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баскійської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яка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звичайно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вважається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мовним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ізолятом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хоча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інколи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класифікується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як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належить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картвельської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групи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кавказьких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),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вони належать до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групи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романських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Також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відносно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поширені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арабська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берберська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мови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якими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говорить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мусульманське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населення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Сеути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Мелільї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недавні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іммігранти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переважно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Марокко 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 Алжиру) на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решті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території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країни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4625752"/>
            <a:ext cx="2880320" cy="22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Мистецтво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прекрасну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художню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спадщину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Література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живопис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архітектура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музика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—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видах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мистецтва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народ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найяскравіше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виявив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свою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самобутність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Унікальність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художньої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пояснюється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багатством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мистецьких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традицій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сформува­лися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впливом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античної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арабської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європейської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культур,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різні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часи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панували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Піренейському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півострові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Свідченням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пам'ятки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архітектури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римські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руїни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Меріде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Таррагоні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палац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Альгамбра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будівлі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мудехар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готичні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собори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замки.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16832"/>
            <a:ext cx="273630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364502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Римський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амфітеатр</a:t>
            </a:r>
            <a:r>
              <a:rPr lang="ru-RU" dirty="0" smtClean="0">
                <a:solidFill>
                  <a:srgbClr val="E3390B"/>
                </a:solidFill>
              </a:rPr>
              <a:t>, </a:t>
            </a:r>
            <a:r>
              <a:rPr lang="ru-RU" dirty="0" err="1" smtClean="0">
                <a:solidFill>
                  <a:srgbClr val="E3390B"/>
                </a:solidFill>
              </a:rPr>
              <a:t>Таррагона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437112"/>
            <a:ext cx="2736304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62373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Палац </a:t>
            </a:r>
            <a:r>
              <a:rPr lang="ru-RU" dirty="0" err="1" smtClean="0">
                <a:solidFill>
                  <a:srgbClr val="E3390B"/>
                </a:solidFill>
              </a:rPr>
              <a:t>Альгамбра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1916832"/>
            <a:ext cx="2736304" cy="18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1916832"/>
            <a:ext cx="2736304" cy="18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75856" y="364502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Акведук </a:t>
            </a:r>
            <a:r>
              <a:rPr lang="en-US" dirty="0" smtClean="0">
                <a:solidFill>
                  <a:srgbClr val="E3390B"/>
                </a:solidFill>
              </a:rPr>
              <a:t>Les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en-US" dirty="0" err="1" smtClean="0">
                <a:solidFill>
                  <a:srgbClr val="E3390B"/>
                </a:solidFill>
              </a:rPr>
              <a:t>Ferreres</a:t>
            </a:r>
            <a:r>
              <a:rPr lang="en-US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або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uk-UA" dirty="0" smtClean="0">
                <a:solidFill>
                  <a:srgbClr val="E3390B"/>
                </a:solidFill>
              </a:rPr>
              <a:t>Ч</a:t>
            </a:r>
            <a:r>
              <a:rPr lang="ru-RU" dirty="0" err="1" smtClean="0">
                <a:solidFill>
                  <a:srgbClr val="E3390B"/>
                </a:solidFill>
              </a:rPr>
              <a:t>ортовий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міст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64502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Акведук </a:t>
            </a:r>
            <a:r>
              <a:rPr lang="ru-RU" dirty="0" err="1" smtClean="0">
                <a:solidFill>
                  <a:srgbClr val="E3390B"/>
                </a:solidFill>
              </a:rPr>
              <a:t>Лос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Мілагрос</a:t>
            </a:r>
            <a:r>
              <a:rPr lang="ru-RU" dirty="0" smtClean="0">
                <a:solidFill>
                  <a:srgbClr val="E3390B"/>
                </a:solidFill>
              </a:rPr>
              <a:t> в </a:t>
            </a:r>
            <a:r>
              <a:rPr lang="ru-RU" dirty="0" err="1" smtClean="0">
                <a:solidFill>
                  <a:srgbClr val="E3390B"/>
                </a:solidFill>
              </a:rPr>
              <a:t>Меріді</a:t>
            </a:r>
            <a:r>
              <a:rPr lang="ru-RU" dirty="0" smtClean="0">
                <a:solidFill>
                  <a:srgbClr val="E3390B"/>
                </a:solidFill>
              </a:rPr>
              <a:t> (</a:t>
            </a:r>
            <a:r>
              <a:rPr lang="ru-RU" dirty="0" err="1" smtClean="0">
                <a:solidFill>
                  <a:srgbClr val="E3390B"/>
                </a:solidFill>
              </a:rPr>
              <a:t>захід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Іспанії</a:t>
            </a:r>
            <a:r>
              <a:rPr lang="ru-RU" dirty="0" smtClean="0">
                <a:solidFill>
                  <a:srgbClr val="E3390B"/>
                </a:solidFill>
              </a:rPr>
              <a:t>)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4293096"/>
            <a:ext cx="2736304" cy="187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4221088"/>
            <a:ext cx="1944216" cy="2376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915816" y="621166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Готика в </a:t>
            </a:r>
            <a:r>
              <a:rPr lang="ru-RU" dirty="0" err="1" smtClean="0">
                <a:solidFill>
                  <a:srgbClr val="E3390B"/>
                </a:solidFill>
              </a:rPr>
              <a:t>Іспанії</a:t>
            </a:r>
            <a:r>
              <a:rPr lang="ru-RU" dirty="0" smtClean="0">
                <a:solidFill>
                  <a:srgbClr val="E3390B"/>
                </a:solidFill>
              </a:rPr>
              <a:t>. Стиль "</a:t>
            </a:r>
            <a:r>
              <a:rPr lang="ru-RU" dirty="0" err="1" smtClean="0">
                <a:solidFill>
                  <a:srgbClr val="E3390B"/>
                </a:solidFill>
              </a:rPr>
              <a:t>мудехар</a:t>
            </a:r>
            <a:r>
              <a:rPr lang="ru-RU" dirty="0" smtClean="0">
                <a:solidFill>
                  <a:srgbClr val="E3390B"/>
                </a:solidFill>
              </a:rPr>
              <a:t>". </a:t>
            </a:r>
            <a:r>
              <a:rPr lang="ru-RU" dirty="0" err="1" smtClean="0">
                <a:solidFill>
                  <a:srgbClr val="E3390B"/>
                </a:solidFill>
              </a:rPr>
              <a:t>Севільський</a:t>
            </a:r>
            <a:r>
              <a:rPr lang="ru-RU" dirty="0" smtClean="0">
                <a:solidFill>
                  <a:srgbClr val="E3390B"/>
                </a:solidFill>
              </a:rPr>
              <a:t> собор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4368" y="5445224"/>
            <a:ext cx="1259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Собор Святого </a:t>
            </a:r>
            <a:r>
              <a:rPr lang="ru-RU" dirty="0" err="1" smtClean="0">
                <a:solidFill>
                  <a:srgbClr val="E3390B"/>
                </a:solidFill>
              </a:rPr>
              <a:t>Сімейства</a:t>
            </a:r>
            <a:r>
              <a:rPr lang="ru-RU" dirty="0" smtClean="0">
                <a:solidFill>
                  <a:srgbClr val="E3390B"/>
                </a:solidFill>
              </a:rPr>
              <a:t>, Барселона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 animBg="1"/>
      <p:bldP spid="10" grpId="0"/>
      <p:bldP spid="14" grpId="0"/>
      <p:bldP spid="15" grpId="0" animBg="1"/>
      <p:bldP spid="16" grpId="0" animBg="1"/>
      <p:bldP spid="20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Видатних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митців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окрім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надзвичайної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талановитості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завжди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відрізняли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неординарне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світосприйняття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сміливий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підхід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вирішення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творчого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образотворчому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мистецтві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чудові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живописці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Ель Греко,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Дієго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Веласкес,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Франсіско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Гойя, Пабло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Пікассо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Сальвадор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Далі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архітектурі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неперевершений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Антоніо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Гауді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64533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65253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052736"/>
            <a:ext cx="2088232" cy="22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67544" y="321297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«Портрет старого» (Автопортрет Ель Греко)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077072"/>
            <a:ext cx="2016224" cy="230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6309320"/>
            <a:ext cx="259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«Мадонна </a:t>
            </a:r>
            <a:r>
              <a:rPr lang="ru-RU" dirty="0" err="1" smtClean="0">
                <a:solidFill>
                  <a:srgbClr val="E3390B"/>
                </a:solidFill>
              </a:rPr>
              <a:t>милосердя</a:t>
            </a:r>
            <a:r>
              <a:rPr lang="ru-RU" dirty="0" smtClean="0">
                <a:solidFill>
                  <a:srgbClr val="E3390B"/>
                </a:solidFill>
              </a:rPr>
              <a:t>»  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1052736"/>
            <a:ext cx="1872208" cy="2232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55776" y="328498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Автопортрет </a:t>
            </a:r>
            <a:r>
              <a:rPr lang="ru-RU" dirty="0" err="1" smtClean="0">
                <a:solidFill>
                  <a:srgbClr val="E3390B"/>
                </a:solidFill>
              </a:rPr>
              <a:t>Дієго</a:t>
            </a:r>
            <a:r>
              <a:rPr lang="ru-RU" dirty="0" smtClean="0">
                <a:solidFill>
                  <a:srgbClr val="E3390B"/>
                </a:solidFill>
              </a:rPr>
              <a:t> Веласкеса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3933056"/>
            <a:ext cx="1872208" cy="2448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27784" y="630932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«Портрет </a:t>
            </a:r>
            <a:r>
              <a:rPr lang="ru-RU" dirty="0" err="1" smtClean="0">
                <a:solidFill>
                  <a:srgbClr val="E3390B"/>
                </a:solidFill>
              </a:rPr>
              <a:t>папи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Інокентія</a:t>
            </a:r>
            <a:r>
              <a:rPr lang="ru-RU" dirty="0" smtClean="0">
                <a:solidFill>
                  <a:srgbClr val="E3390B"/>
                </a:solidFill>
              </a:rPr>
              <a:t> Х» 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6016" y="1052736"/>
            <a:ext cx="1872208" cy="2304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716016" y="32849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Автопортрет </a:t>
            </a:r>
            <a:r>
              <a:rPr lang="ru-RU" dirty="0" err="1" smtClean="0">
                <a:solidFill>
                  <a:srgbClr val="E3390B"/>
                </a:solidFill>
              </a:rPr>
              <a:t>Франсіско</a:t>
            </a:r>
            <a:r>
              <a:rPr lang="ru-RU" dirty="0" smtClean="0">
                <a:solidFill>
                  <a:srgbClr val="E3390B"/>
                </a:solidFill>
              </a:rPr>
              <a:t> Гойя 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16016" y="3933056"/>
            <a:ext cx="1872208" cy="2448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716016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«</a:t>
            </a:r>
            <a:r>
              <a:rPr lang="ru-RU" dirty="0" err="1" smtClean="0">
                <a:solidFill>
                  <a:srgbClr val="E3390B"/>
                </a:solidFill>
              </a:rPr>
              <a:t>Велетні</a:t>
            </a:r>
            <a:r>
              <a:rPr lang="ru-RU" dirty="0" smtClean="0">
                <a:solidFill>
                  <a:srgbClr val="E3390B"/>
                </a:solidFill>
              </a:rPr>
              <a:t>»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04248" y="1052736"/>
            <a:ext cx="2088232" cy="24482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732240" y="35010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Пабло </a:t>
            </a:r>
            <a:r>
              <a:rPr lang="ru-RU" dirty="0" err="1" smtClean="0">
                <a:solidFill>
                  <a:srgbClr val="E3390B"/>
                </a:solidFill>
              </a:rPr>
              <a:t>Пікассо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3861048"/>
            <a:ext cx="2016224" cy="24482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804248" y="62373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Портрет </a:t>
            </a:r>
            <a:r>
              <a:rPr lang="ru-RU" dirty="0" err="1" smtClean="0">
                <a:solidFill>
                  <a:srgbClr val="E3390B"/>
                </a:solidFill>
              </a:rPr>
              <a:t>Франсуази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Жільо</a:t>
            </a:r>
            <a:r>
              <a:rPr lang="ru-RU" i="1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2195736" cy="2808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30689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Сальвадор </a:t>
            </a:r>
            <a:r>
              <a:rPr lang="ru-RU" dirty="0" err="1" smtClean="0">
                <a:solidFill>
                  <a:srgbClr val="E3390B"/>
                </a:solidFill>
              </a:rPr>
              <a:t>Далі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789040"/>
            <a:ext cx="2376264" cy="230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60932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Обличчя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війни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260648"/>
            <a:ext cx="2592288" cy="3240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91880" y="34290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E3390B"/>
                </a:solidFill>
              </a:rPr>
              <a:t>Антоніо</a:t>
            </a:r>
            <a:r>
              <a:rPr lang="uk-UA" dirty="0" smtClean="0"/>
              <a:t> </a:t>
            </a:r>
            <a:r>
              <a:rPr lang="uk-UA" dirty="0" err="1" smtClean="0">
                <a:solidFill>
                  <a:srgbClr val="E3390B"/>
                </a:solidFill>
              </a:rPr>
              <a:t>Гауді</a:t>
            </a:r>
            <a:endParaRPr lang="uk-UA" dirty="0">
              <a:solidFill>
                <a:srgbClr val="E3390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1052736"/>
            <a:ext cx="2376264" cy="2808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4005064"/>
            <a:ext cx="3168352" cy="2520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20272" y="42210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Будинок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Бальо</a:t>
            </a:r>
            <a:r>
              <a:rPr lang="ru-RU" dirty="0" smtClean="0">
                <a:solidFill>
                  <a:srgbClr val="E3390B"/>
                </a:solidFill>
              </a:rPr>
              <a:t>, фасад</a:t>
            </a:r>
            <a:endParaRPr lang="ru-RU" dirty="0">
              <a:solidFill>
                <a:srgbClr val="E3390B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Література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Найбільш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давні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літературні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твори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рицарські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романи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як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країнах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північної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Європи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Але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існують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суто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варіанти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рицарських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романів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«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про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Сіда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«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Амадіс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Гальський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події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відбуваються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герої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яких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Література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епоху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Відродження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розвивалася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складних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політичних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обставин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з'явився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жанр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шахрайського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роману. Перший автор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Матео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Алєман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роман — «Гусман де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Альфарачє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». Широко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відомий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приклад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цього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жанру — «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Кульгавий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біс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Луїса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Велеса де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Гевари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жодній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іншій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цей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жанр не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розвинутий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Одним символом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літературні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постаті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дон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Кіхота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Санчо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Панси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Мігеля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де Сервантеса.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2016224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52292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Матео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Алєман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212976"/>
            <a:ext cx="3744416" cy="309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71800" y="623731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Пам'ятник</a:t>
            </a:r>
            <a:r>
              <a:rPr lang="ru-RU" dirty="0" smtClean="0">
                <a:solidFill>
                  <a:srgbClr val="E3390B"/>
                </a:solidFill>
              </a:rPr>
              <a:t> Сервантесу: Дон </a:t>
            </a:r>
            <a:r>
              <a:rPr lang="ru-RU" dirty="0" err="1" smtClean="0">
                <a:solidFill>
                  <a:srgbClr val="E3390B"/>
                </a:solidFill>
              </a:rPr>
              <a:t>Кіхот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і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Санчо</a:t>
            </a:r>
            <a:r>
              <a:rPr lang="ru-RU" dirty="0" smtClean="0">
                <a:solidFill>
                  <a:srgbClr val="E3390B"/>
                </a:solidFill>
              </a:rPr>
              <a:t> </a:t>
            </a:r>
            <a:r>
              <a:rPr lang="ru-RU" dirty="0" err="1" smtClean="0">
                <a:solidFill>
                  <a:srgbClr val="E3390B"/>
                </a:solidFill>
              </a:rPr>
              <a:t>Панса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2240" y="2420888"/>
            <a:ext cx="2088232" cy="2808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516216" y="5301208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E3390B"/>
                </a:solidFill>
              </a:rPr>
              <a:t>Мігель</a:t>
            </a:r>
            <a:r>
              <a:rPr lang="ru-RU" dirty="0" smtClean="0">
                <a:solidFill>
                  <a:srgbClr val="E3390B"/>
                </a:solidFill>
              </a:rPr>
              <a:t> де Сервантес</a:t>
            </a:r>
            <a:endParaRPr lang="ru-RU" dirty="0">
              <a:solidFill>
                <a:srgbClr val="E3390B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Музика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танці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Музика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вважається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кращою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італійської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мистецтві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існували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романси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народні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жанри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поезії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летрильї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сегідильї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серенади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вільянсіко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Типовий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жанр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поезії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копла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(короткий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вірш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).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Андалусії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був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розвинутий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своєрідний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жанр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співу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танцю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 — фламенко.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Танець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вистукування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ритму ногами, носком,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п'ятою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стопою,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по-іспанські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сапатеадо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слова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сапато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черевик). Схоже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зустрічається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всюди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шотландський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ірландський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американський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степ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чечітка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Танці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основному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групові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стрибками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перебіжками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Найбільш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відомі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іспанські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танці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пасодобль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 фанданго, сарабанда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павана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старовинні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).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народилося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 танго,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хоча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набуло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слави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воно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вже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за океаном,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Південній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Америці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708920"/>
            <a:ext cx="3024336" cy="22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0131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E3390B"/>
                </a:solidFill>
              </a:rPr>
              <a:t>Фламенко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852936"/>
            <a:ext cx="3240360" cy="194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9584" y="48691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3390B"/>
                </a:solidFill>
              </a:rPr>
              <a:t>Фанданго</a:t>
            </a:r>
            <a:endParaRPr lang="ru-RU" dirty="0">
              <a:solidFill>
                <a:srgbClr val="E3390B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4941168"/>
            <a:ext cx="2664296" cy="1772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700" dirty="0" smtClean="0"/>
              <a:t>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Асиміляція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східної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західної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культур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підґрунтя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мистецтва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Іспанська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культура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являє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собою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унікальний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синтез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античної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арабської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європейської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звичайно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самобутньої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національної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Середньовічне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мистецтво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значно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відрізняється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європейського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через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багатовікове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арабське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панування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Ісламська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культура лишила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помітний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слід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Панування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арабів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Піренейському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півострові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починаючи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711 р.,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протягом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восьми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століть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сприяло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створенню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неповторного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поєднання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двох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великих культур —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східної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західної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Серед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архітектурних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пам'яток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світову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популярність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здобули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палац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Альгамбра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Гранаді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мечеть у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Кордові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найбільша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знаменитої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Кааби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Мецці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мечеть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мінарет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Ла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Хіральда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Севільї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04864"/>
            <a:ext cx="3960440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479715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E3390B"/>
                </a:solidFill>
              </a:rPr>
              <a:t>Мечеть у </a:t>
            </a:r>
            <a:r>
              <a:rPr lang="ru-RU" sz="2400" dirty="0" err="1" smtClean="0">
                <a:solidFill>
                  <a:srgbClr val="E3390B"/>
                </a:solidFill>
              </a:rPr>
              <a:t>Кордові</a:t>
            </a:r>
            <a:r>
              <a:rPr lang="ru-RU" sz="2400" dirty="0" smtClean="0">
                <a:solidFill>
                  <a:srgbClr val="E3390B"/>
                </a:solidFill>
              </a:rPr>
              <a:t> </a:t>
            </a:r>
            <a:endParaRPr lang="ru-RU" sz="2400" dirty="0">
              <a:solidFill>
                <a:srgbClr val="E3390B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2780928"/>
            <a:ext cx="4356992" cy="309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E33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99992" y="594928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E3390B"/>
                </a:solidFill>
              </a:rPr>
              <a:t>Мінарет</a:t>
            </a:r>
            <a:r>
              <a:rPr lang="ru-RU" sz="2400" dirty="0" smtClean="0">
                <a:solidFill>
                  <a:srgbClr val="E3390B"/>
                </a:solidFill>
              </a:rPr>
              <a:t> </a:t>
            </a:r>
            <a:r>
              <a:rPr lang="ru-RU" sz="2400" dirty="0" err="1" smtClean="0">
                <a:solidFill>
                  <a:srgbClr val="E3390B"/>
                </a:solidFill>
              </a:rPr>
              <a:t>Ла</a:t>
            </a:r>
            <a:r>
              <a:rPr lang="ru-RU" sz="2400" dirty="0" smtClean="0">
                <a:solidFill>
                  <a:srgbClr val="E3390B"/>
                </a:solidFill>
              </a:rPr>
              <a:t> </a:t>
            </a:r>
            <a:r>
              <a:rPr lang="ru-RU" sz="2400" dirty="0" err="1" smtClean="0">
                <a:solidFill>
                  <a:srgbClr val="E3390B"/>
                </a:solidFill>
              </a:rPr>
              <a:t>Хіральда</a:t>
            </a:r>
            <a:r>
              <a:rPr lang="ru-RU" sz="2400" dirty="0" smtClean="0">
                <a:solidFill>
                  <a:srgbClr val="E3390B"/>
                </a:solidFill>
              </a:rPr>
              <a:t> в </a:t>
            </a:r>
            <a:r>
              <a:rPr lang="ru-RU" sz="2400" dirty="0" err="1" smtClean="0">
                <a:solidFill>
                  <a:srgbClr val="E3390B"/>
                </a:solidFill>
              </a:rPr>
              <a:t>Севільї</a:t>
            </a:r>
            <a:endParaRPr lang="ru-RU" sz="2400" dirty="0">
              <a:solidFill>
                <a:srgbClr val="E3390B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3600" dirty="0" smtClean="0">
                <a:solidFill>
                  <a:srgbClr val="002060"/>
                </a:solidFill>
              </a:rPr>
              <a:t>Фестивалі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0688"/>
            <a:ext cx="406794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Las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Fallas</a:t>
            </a:r>
            <a:endParaRPr lang="uk-UA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Де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Валенсія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Коли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15 по 19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березня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Чим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по праву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вважається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одним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найяскравіших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божевільних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фестивалів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Іспанії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який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влаштовують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на честь приходу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весни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Ключовою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подією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фестивалю Лас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Фальяс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є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парад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гігантських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ляльок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виготовлених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пап'є-маше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дерева, 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кульмінацією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шикарний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феєрверк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спалювання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самих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ляльок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ніч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на 19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березня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Видовище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справді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захоплююче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дітям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слабкою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психікою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краще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не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дивитися</a:t>
            </a:r>
            <a:r>
              <a:rPr lang="ru-RU" sz="1500" b="1" dirty="0" smtClean="0"/>
              <a:t>.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645024"/>
            <a:ext cx="2664296" cy="2016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716016" y="548680"/>
            <a:ext cx="44279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La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Tomatina</a:t>
            </a:r>
            <a:endParaRPr lang="uk-UA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Де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Буньоль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Коли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остання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тиждень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серпня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Чим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не просто фестиваль, 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справжня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помідорна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війна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якій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беруть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участь десятки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тисяч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людей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усього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світу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Воюють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1945 року, фестиваль проводиться на честь покровителя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міста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Святого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Луї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Бертран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Богоматері-захисниці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endParaRPr lang="ru-RU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За час фестивалю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витрата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йде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100 тонн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помідорів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Власники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магазинів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квартир на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полі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бою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закривають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всі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вікна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двері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великими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пластиковими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щитами. Любителям томатного соку -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обов'язково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відвідайте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uk-UA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789040"/>
            <a:ext cx="4176464" cy="266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5157192"/>
            <a:ext cx="2304256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XIX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століття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1805 р. — при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Трафальгарі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англійці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розбили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франко-іспанський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флот. «Володаркою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морів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»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Англія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1807 — 1814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проти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військ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наполеонівської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Франції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1810 — 1826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незалежність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американських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колоніях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Іспанцям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удалося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зберегти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тут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тільки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Кубу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Пуерто-Рико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1834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офіційне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скасування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інквізиції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1898 р. —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іспано-американська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втрата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Куби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Пуерто-Ріко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Філіппін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1899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Німеччина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купила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Каролінські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Маріанські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острови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Тихому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океані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XX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століття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1912 р. — угода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Францією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про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розділ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Марокко.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1914 — 1918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зберегла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нейтралітет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Першій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світовій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1931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перемога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виборах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республіканців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скинення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короля.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1936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вибори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виграв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Народний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фронт (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комуністи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соціалісти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анархісти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). Початок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громадянської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Праві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одержували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допомогу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Німеччини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Італії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ліві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СРСР.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1939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поразка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лівих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сил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встановлення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диктатури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генерала Франко.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1939 — 1945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нейтралітет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 ІІ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світовій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1953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військовий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пакт про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взаємодопомогу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США.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1956 р. —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визнала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незалежність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 Марокко.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1975 р. — смерть генерала Франко.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Іспанія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стає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конституційною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монархією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чолі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королем Хуаном-Карлосом Бурбоном.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Демократизація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громадського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життя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країні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32656"/>
            <a:ext cx="381642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Fiesta de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SantaMarta</a:t>
            </a: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Ribarteme</a:t>
            </a:r>
            <a:endParaRPr lang="uk-UA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Де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Лас-Невес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Коли проходить: 29 июля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Чим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У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фестивалі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беруть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участь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тисячі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віруючих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В основному,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люди,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які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були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близькі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смерті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Для них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свято -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спосіб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засвідчити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свою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повагу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Святої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Марти,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покровительці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воскреслих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Вони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лягають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труну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друзі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несуть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їх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церкви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Лас-Ньєвес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найближче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кладовище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Не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сказати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дуже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весело,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але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без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сумніву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501008"/>
            <a:ext cx="3456384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04048" y="332656"/>
            <a:ext cx="388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Baby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JumpingFestival</a:t>
            </a:r>
            <a:endParaRPr lang="uk-UA" sz="15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Де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Кастрільо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де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Мурсія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Коли проходить: 6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червня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Чим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чоловіки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одягнені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костюми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диявола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стрибають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через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немовлят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народжених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попередні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дванадцять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місяців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Малютки лежать на матрацах прямо на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вулиці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Вважається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при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стрибку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"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диявол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"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відводить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малюків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все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погане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Цей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звичай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існує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1620 року. </a:t>
            </a:r>
          </a:p>
          <a:p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Втім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кому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може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стати погано - так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недовірливим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матусям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429000"/>
            <a:ext cx="3672408" cy="2592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88640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Semana</a:t>
            </a:r>
            <a:r>
              <a:rPr lang="en-US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2">
                    <a:lumMod val="50000"/>
                  </a:schemeClr>
                </a:solidFill>
              </a:rPr>
              <a:t>Sant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Де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Андалусія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Коли проходить: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тиждень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передує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Великодню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Чим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цікавий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проходить у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кількох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містах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але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найцікавіші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дійства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відбувається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Севільї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Протягом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восьми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днів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Вербної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неділі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до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Великодня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) по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вузьких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вулицях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проносять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багате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розцяцьковані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платформи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на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яких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представлені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сцени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страстей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Господніх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ікони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зображення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натуральну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величину.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Причому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всі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учасники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процесії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ошатному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вбранні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, а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розкаювані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грішники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одягнені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довгі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роби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Видовище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</a:rPr>
              <a:t>вражаюче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500" b="1" dirty="0" smtClean="0"/>
              <a:t/>
            </a:r>
            <a:br>
              <a:rPr lang="en-US" sz="1500" b="1" dirty="0" smtClean="0"/>
            </a:br>
            <a:endParaRPr lang="ru-RU" sz="15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356992"/>
            <a:ext cx="4032448" cy="3168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3284984"/>
            <a:ext cx="4176464" cy="3312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188640"/>
            <a:ext cx="2592288" cy="2880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Корида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Корида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(​​"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біг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биків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") -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національне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іспанське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видовище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Зазвичай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влаштовується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під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час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якого-небудь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свята (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фієсти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відбувається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спеціальній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арені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4032448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268760"/>
            <a:ext cx="4032448" cy="266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77072"/>
            <a:ext cx="4032448" cy="2520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4077072"/>
            <a:ext cx="4032448" cy="2520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00B050"/>
                </a:solidFill>
              </a:rPr>
              <a:t>Спорт</a:t>
            </a:r>
          </a:p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Найпопулярніший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вид спорту в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— футбол.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Збірна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футболу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виграла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чемпіонат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Європи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2008, 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чемпіонат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Європи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2012 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чемпіонат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2010.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Провідні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команди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чемпіонату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Іспанії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 та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європейського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футболу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загалом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: Реал Мадрид та Барселона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3888432" cy="2520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484784"/>
            <a:ext cx="3816424" cy="2520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149080"/>
            <a:ext cx="3888432" cy="2232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3429000"/>
            <a:ext cx="1584176" cy="1080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4077072"/>
            <a:ext cx="3672408" cy="2304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3429000"/>
            <a:ext cx="1728192" cy="1080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64886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Реал Мадрид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65253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Барселона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6" grpId="0" animBg="1"/>
      <p:bldP spid="9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1600" dirty="0" smtClean="0"/>
              <a:t>       </a:t>
            </a:r>
            <a:r>
              <a:rPr lang="vi-VN" sz="1600" dirty="0" smtClean="0">
                <a:solidFill>
                  <a:schemeClr val="accent3">
                    <a:lumMod val="50000"/>
                  </a:schemeClr>
                </a:solidFill>
              </a:rPr>
              <a:t>Крім футболу, популярні велоспорт, баскетбол, теніс, гольф. Найвидатніші іспанські спортсмени останніх десятиліть: футболісти Ікер Касільяс, Хаві, Андрес Іньєста,Фернандо Торрес, тенісисти Аранча Санчес-Вікаріо і Рафаель Надаль, велогонщики Мігель Індурайн і Альберто Контадор, гольфісти Север'яно Баллестерос і Серхіо Гарсія, автогонщик Ферна́ндо Ало́нсо Ді́ас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40768"/>
            <a:ext cx="2088232" cy="2520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37890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А</a:t>
            </a:r>
            <a:r>
              <a:rPr lang="vi-VN" dirty="0" smtClean="0">
                <a:solidFill>
                  <a:srgbClr val="00B050"/>
                </a:solidFill>
              </a:rPr>
              <a:t>втогонщик Ферна́ндо Ало́нсо Ді́ас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1340768"/>
            <a:ext cx="3024336" cy="2592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340768"/>
            <a:ext cx="2808312" cy="259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31840" y="400506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В</a:t>
            </a:r>
            <a:r>
              <a:rPr lang="vi-VN" dirty="0" smtClean="0">
                <a:solidFill>
                  <a:srgbClr val="00B050"/>
                </a:solidFill>
              </a:rPr>
              <a:t>елогонщики Мігель Індурайн і Альберто Контадор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4509120"/>
            <a:ext cx="2592288" cy="18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581128"/>
            <a:ext cx="2520280" cy="1656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59632" y="623731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Т</a:t>
            </a:r>
            <a:r>
              <a:rPr lang="vi-VN" dirty="0" smtClean="0">
                <a:solidFill>
                  <a:srgbClr val="00B050"/>
                </a:solidFill>
              </a:rPr>
              <a:t>енісисти Аранча Санчес-Вікаріо і Рафаель Надаль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</a:t>
            </a:r>
            <a:r>
              <a:rPr lang="uk-UA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ікаві</a:t>
            </a:r>
            <a:r>
              <a:rPr lang="uk-UA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факти про Іспанію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1. Іспанія - сама високогірна країна Європи після Швейцарії: гори займають 90% її території.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Мадрид - сама "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висока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столиця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Європі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 До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речі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, Мадрид -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розташований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точно 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центрі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всієї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країни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2.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Мова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басків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народність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, яка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проживає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півночі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) не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належить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ані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однієї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мовної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групи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Ця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мова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використовувалася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американцями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під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час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Другої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Світової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війни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для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передачі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секретних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повідомлень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3. Населення Іспанії складає 46 </a:t>
            </a:r>
            <a:r>
              <a:rPr lang="uk-UA" sz="1800" dirty="0" err="1" smtClean="0">
                <a:solidFill>
                  <a:schemeClr val="bg1">
                    <a:lumMod val="95000"/>
                  </a:schemeClr>
                </a:solidFill>
              </a:rPr>
              <a:t>млн</a:t>
            </a: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чоловік. При цьому 95% населення - католики. Іспанія країна досить віруюча. Але незважаючи на міцну віру, тут легалізовані і одностатеві шлюби.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4. Іспанія дуже сонячна країна. Середня кількість сонячних днів складає тут близько 280 на рік! Хоча, якщо туристи надзвичайно цьому раді, то іспанські фермери змушені вести постійну боротьбу з посухою.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5.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Єдина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Європі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пустеля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Табернас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знаходиться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Андалусії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провінції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Альмерія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Пустеля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Табернас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найбільш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посушливим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місцем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території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6.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найбільше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число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пляжів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- 200, а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довжина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берегової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лінії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4964 км. Тому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її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так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люблять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туристи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uk-UA" sz="1800" dirty="0" smtClean="0">
                <a:solidFill>
                  <a:schemeClr val="bg1">
                    <a:lumMod val="95000"/>
                  </a:schemeClr>
                </a:solidFill>
              </a:rPr>
              <a:t>       7.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Поважаючий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себе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іспанець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майже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ніколи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не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снідає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вдома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 Першу трапезу дня тут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прийнято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куштувати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найближчих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кафе, де на столах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дбайливо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розкладають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ранкові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газети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      8.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Сідати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тут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люблять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пізно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сніданок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двы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години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дня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вечеря в десять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вечора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нормальне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bg1">
                    <a:lumMod val="95000"/>
                  </a:schemeClr>
                </a:solidFill>
              </a:rPr>
              <a:t>явище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1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9. </a:t>
            </a:r>
            <a:r>
              <a:rPr lang="ru-RU" sz="1800" dirty="0" err="1" smtClean="0"/>
              <a:t>Іспанський</a:t>
            </a:r>
            <a:r>
              <a:rPr lang="ru-RU" sz="1800" dirty="0" smtClean="0"/>
              <a:t> ресторан </a:t>
            </a:r>
            <a:r>
              <a:rPr lang="ru-RU" sz="1800" dirty="0" err="1" smtClean="0"/>
              <a:t>El</a:t>
            </a:r>
            <a:r>
              <a:rPr lang="ru-RU" sz="1800" dirty="0" smtClean="0"/>
              <a:t> </a:t>
            </a:r>
            <a:r>
              <a:rPr lang="ru-RU" sz="1800" dirty="0" err="1" smtClean="0"/>
              <a:t>Bulli</a:t>
            </a:r>
            <a:r>
              <a:rPr lang="ru-RU" sz="1800" dirty="0" smtClean="0"/>
              <a:t> в </a:t>
            </a:r>
            <a:r>
              <a:rPr lang="ru-RU" sz="1800" dirty="0" err="1" smtClean="0"/>
              <a:t>містечку</a:t>
            </a:r>
            <a:r>
              <a:rPr lang="ru-RU" sz="1800" dirty="0" smtClean="0"/>
              <a:t> </a:t>
            </a:r>
            <a:r>
              <a:rPr lang="ru-RU" sz="1800" dirty="0" err="1" smtClean="0"/>
              <a:t>Росас</a:t>
            </a:r>
            <a:r>
              <a:rPr lang="ru-RU" sz="1800" dirty="0" smtClean="0"/>
              <a:t> </a:t>
            </a:r>
            <a:r>
              <a:rPr lang="ru-RU" sz="1800" dirty="0" err="1" smtClean="0"/>
              <a:t>вважається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кращим</a:t>
            </a:r>
            <a:r>
              <a:rPr lang="ru-RU" sz="1800" dirty="0" smtClean="0"/>
              <a:t> рестораном </a:t>
            </a:r>
            <a:r>
              <a:rPr lang="ru-RU" sz="1800" dirty="0" err="1" smtClean="0"/>
              <a:t>світу</a:t>
            </a:r>
            <a:r>
              <a:rPr lang="ru-RU" sz="1800" dirty="0" smtClean="0"/>
              <a:t>. Сезон </a:t>
            </a:r>
            <a:r>
              <a:rPr lang="ru-RU" sz="1800" dirty="0" err="1" smtClean="0"/>
              <a:t>роботи</a:t>
            </a:r>
            <a:r>
              <a:rPr lang="ru-RU" sz="1800" dirty="0" smtClean="0"/>
              <a:t> ресторану </a:t>
            </a:r>
            <a:r>
              <a:rPr lang="ru-RU" sz="1800" dirty="0" err="1" smtClean="0"/>
              <a:t>триває</a:t>
            </a:r>
            <a:r>
              <a:rPr lang="ru-RU" sz="1800" dirty="0" smtClean="0"/>
              <a:t> </a:t>
            </a:r>
            <a:r>
              <a:rPr lang="ru-RU" sz="1800" dirty="0" err="1" smtClean="0"/>
              <a:t>півроку</a:t>
            </a:r>
            <a:r>
              <a:rPr lang="ru-RU" sz="1800" dirty="0" smtClean="0"/>
              <a:t>. Те,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середня</a:t>
            </a:r>
            <a:r>
              <a:rPr lang="ru-RU" sz="1800" dirty="0" smtClean="0"/>
              <a:t> </a:t>
            </a:r>
            <a:r>
              <a:rPr lang="ru-RU" sz="1800" dirty="0" err="1" smtClean="0"/>
              <a:t>вартість</a:t>
            </a:r>
            <a:r>
              <a:rPr lang="ru-RU" sz="1800" dirty="0" smtClean="0"/>
              <a:t> страви тут становить 250 </a:t>
            </a:r>
            <a:r>
              <a:rPr lang="ru-RU" sz="1800" dirty="0" err="1" smtClean="0"/>
              <a:t>євро</a:t>
            </a:r>
            <a:r>
              <a:rPr lang="ru-RU" sz="1800" dirty="0" smtClean="0"/>
              <a:t>, </a:t>
            </a:r>
            <a:r>
              <a:rPr lang="ru-RU" sz="1800" dirty="0" err="1" smtClean="0"/>
              <a:t>гурманів</a:t>
            </a:r>
            <a:r>
              <a:rPr lang="ru-RU" sz="1800" dirty="0" smtClean="0"/>
              <a:t> не </a:t>
            </a:r>
            <a:r>
              <a:rPr lang="ru-RU" sz="1800" dirty="0" err="1" smtClean="0"/>
              <a:t>бентежить</a:t>
            </a:r>
            <a:r>
              <a:rPr lang="ru-RU" sz="1800" dirty="0" smtClean="0"/>
              <a:t>: столики на весь сезон </a:t>
            </a:r>
            <a:r>
              <a:rPr lang="ru-RU" sz="1800" dirty="0" err="1" smtClean="0"/>
              <a:t>бронюються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протягом</a:t>
            </a:r>
            <a:r>
              <a:rPr lang="ru-RU" sz="1800" dirty="0" smtClean="0"/>
              <a:t> одного дня!</a:t>
            </a:r>
          </a:p>
          <a:p>
            <a:pPr>
              <a:buNone/>
            </a:pPr>
            <a:r>
              <a:rPr lang="ru-RU" sz="1800" dirty="0" smtClean="0"/>
              <a:t>       10. </a:t>
            </a:r>
            <a:r>
              <a:rPr lang="ru-RU" sz="1800" dirty="0" err="1" smtClean="0"/>
              <a:t>Знаменитий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іспанський</a:t>
            </a:r>
            <a:r>
              <a:rPr lang="ru-RU" sz="1800" dirty="0" smtClean="0"/>
              <a:t> </a:t>
            </a:r>
            <a:r>
              <a:rPr lang="ru-RU" sz="1800" dirty="0" err="1" smtClean="0"/>
              <a:t>співак</a:t>
            </a:r>
            <a:r>
              <a:rPr lang="ru-RU" sz="1800" dirty="0" smtClean="0"/>
              <a:t> </a:t>
            </a:r>
            <a:r>
              <a:rPr lang="ru-RU" sz="1800" dirty="0" err="1" smtClean="0"/>
              <a:t>Хуліо</a:t>
            </a:r>
            <a:r>
              <a:rPr lang="ru-RU" sz="1800" dirty="0" smtClean="0"/>
              <a:t> </a:t>
            </a:r>
            <a:r>
              <a:rPr lang="ru-RU" sz="1800" dirty="0" err="1" smtClean="0"/>
              <a:t>Іглесіас</a:t>
            </a:r>
            <a:r>
              <a:rPr lang="ru-RU" sz="1800" dirty="0" smtClean="0"/>
              <a:t> до 20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</a:t>
            </a:r>
            <a:r>
              <a:rPr lang="ru-RU" sz="1800" dirty="0" err="1" smtClean="0"/>
              <a:t>був</a:t>
            </a:r>
            <a:r>
              <a:rPr lang="ru-RU" sz="1800" dirty="0" smtClean="0"/>
              <a:t> </a:t>
            </a:r>
            <a:r>
              <a:rPr lang="ru-RU" sz="1800" dirty="0" err="1" smtClean="0"/>
              <a:t>воротарем</a:t>
            </a:r>
            <a:r>
              <a:rPr lang="ru-RU" sz="1800" dirty="0" smtClean="0"/>
              <a:t> у </a:t>
            </a:r>
            <a:r>
              <a:rPr lang="ru-RU" sz="1800" dirty="0" err="1" smtClean="0"/>
              <a:t>клубі</a:t>
            </a:r>
            <a:r>
              <a:rPr lang="ru-RU" sz="1800" dirty="0" smtClean="0"/>
              <a:t> «Реал Мадрид». </a:t>
            </a:r>
            <a:r>
              <a:rPr lang="ru-RU" sz="1800" dirty="0" err="1" smtClean="0"/>
              <a:t>Однак</a:t>
            </a:r>
            <a:r>
              <a:rPr lang="ru-RU" sz="1800" dirty="0" smtClean="0"/>
              <a:t> </a:t>
            </a:r>
            <a:r>
              <a:rPr lang="ru-RU" sz="1800" dirty="0" err="1" smtClean="0"/>
              <a:t>серйозна</a:t>
            </a:r>
            <a:r>
              <a:rPr lang="ru-RU" sz="1800" dirty="0" smtClean="0"/>
              <a:t> автокатастрофа </a:t>
            </a:r>
            <a:r>
              <a:rPr lang="ru-RU" sz="1800" dirty="0" err="1" smtClean="0"/>
              <a:t>паралізувала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на </a:t>
            </a:r>
            <a:r>
              <a:rPr lang="ru-RU" sz="1800" dirty="0" err="1" smtClean="0"/>
              <a:t>цілих</a:t>
            </a:r>
            <a:r>
              <a:rPr lang="ru-RU" sz="1800" dirty="0" smtClean="0"/>
              <a:t> два роки. Так як </a:t>
            </a:r>
            <a:r>
              <a:rPr lang="ru-RU" sz="1800" dirty="0" err="1" smtClean="0"/>
              <a:t>рухати</a:t>
            </a:r>
            <a:r>
              <a:rPr lang="ru-RU" sz="1800" dirty="0" smtClean="0"/>
              <a:t> </a:t>
            </a:r>
            <a:r>
              <a:rPr lang="ru-RU" sz="1800" dirty="0" err="1" smtClean="0"/>
              <a:t>Іглесіас</a:t>
            </a:r>
            <a:r>
              <a:rPr lang="ru-RU" sz="1800" dirty="0" smtClean="0"/>
              <a:t> </a:t>
            </a:r>
            <a:r>
              <a:rPr lang="ru-RU" sz="1800" dirty="0" err="1" smtClean="0"/>
              <a:t>міг</a:t>
            </a:r>
            <a:r>
              <a:rPr lang="ru-RU" sz="1800" dirty="0" smtClean="0"/>
              <a:t> </a:t>
            </a:r>
            <a:r>
              <a:rPr lang="ru-RU" sz="1800" dirty="0" err="1" smtClean="0"/>
              <a:t>тільки</a:t>
            </a:r>
            <a:r>
              <a:rPr lang="ru-RU" sz="1800" dirty="0" smtClean="0"/>
              <a:t> руками, </a:t>
            </a:r>
            <a:r>
              <a:rPr lang="ru-RU" sz="1800" dirty="0" err="1" smtClean="0"/>
              <a:t>він</a:t>
            </a:r>
            <a:r>
              <a:rPr lang="ru-RU" sz="1800" dirty="0" smtClean="0"/>
              <a:t> </a:t>
            </a:r>
            <a:r>
              <a:rPr lang="ru-RU" sz="1800" dirty="0" err="1" smtClean="0"/>
              <a:t>провів</a:t>
            </a:r>
            <a:r>
              <a:rPr lang="ru-RU" sz="1800" dirty="0" smtClean="0"/>
              <a:t> </a:t>
            </a:r>
            <a:r>
              <a:rPr lang="ru-RU" sz="1800" dirty="0" err="1" smtClean="0"/>
              <a:t>цей</a:t>
            </a:r>
            <a:r>
              <a:rPr lang="ru-RU" sz="1800" dirty="0" smtClean="0"/>
              <a:t> час, </a:t>
            </a:r>
            <a:r>
              <a:rPr lang="ru-RU" sz="1800" dirty="0" err="1" smtClean="0"/>
              <a:t>удосконалюючи</a:t>
            </a:r>
            <a:r>
              <a:rPr lang="ru-RU" sz="1800" dirty="0" smtClean="0"/>
              <a:t> </a:t>
            </a:r>
            <a:r>
              <a:rPr lang="ru-RU" sz="1800" dirty="0" err="1" smtClean="0"/>
              <a:t>гру</a:t>
            </a:r>
            <a:r>
              <a:rPr lang="ru-RU" sz="1800" dirty="0" smtClean="0"/>
              <a:t> на </a:t>
            </a:r>
            <a:r>
              <a:rPr lang="ru-RU" sz="1800" dirty="0" err="1" smtClean="0"/>
              <a:t>гітарі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11. Собор,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займає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найбільшу</a:t>
            </a:r>
            <a:r>
              <a:rPr lang="ru-RU" sz="1800" dirty="0" smtClean="0"/>
              <a:t> </a:t>
            </a:r>
            <a:r>
              <a:rPr lang="ru-RU" sz="1800" dirty="0" err="1" smtClean="0"/>
              <a:t>площу</a:t>
            </a:r>
            <a:r>
              <a:rPr lang="ru-RU" sz="1800" dirty="0" smtClean="0"/>
              <a:t> в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 - Санта </a:t>
            </a:r>
            <a:r>
              <a:rPr lang="ru-RU" sz="1800" dirty="0" err="1" smtClean="0"/>
              <a:t>Марія</a:t>
            </a:r>
            <a:r>
              <a:rPr lang="ru-RU" sz="1800" dirty="0" smtClean="0"/>
              <a:t> де </a:t>
            </a:r>
            <a:r>
              <a:rPr lang="ru-RU" sz="1800" dirty="0" err="1" smtClean="0"/>
              <a:t>ла</a:t>
            </a:r>
            <a:r>
              <a:rPr lang="ru-RU" sz="1800" dirty="0" smtClean="0"/>
              <a:t> </a:t>
            </a:r>
            <a:r>
              <a:rPr lang="ru-RU" sz="1800" dirty="0" err="1" smtClean="0"/>
              <a:t>Седе</a:t>
            </a:r>
            <a:r>
              <a:rPr lang="ru-RU" sz="1800" dirty="0" smtClean="0"/>
              <a:t> в </a:t>
            </a:r>
            <a:r>
              <a:rPr lang="ru-RU" sz="1800" dirty="0" err="1" smtClean="0"/>
              <a:t>Севільї</a:t>
            </a:r>
            <a:r>
              <a:rPr lang="ru-RU" sz="1800" dirty="0" smtClean="0"/>
              <a:t> (1402-1519 </a:t>
            </a:r>
            <a:r>
              <a:rPr lang="ru-RU" sz="1800" dirty="0" err="1" smtClean="0"/>
              <a:t>рр</a:t>
            </a:r>
            <a:r>
              <a:rPr lang="ru-RU" sz="1800" dirty="0" smtClean="0"/>
              <a:t>..).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довжина</a:t>
            </a:r>
            <a:r>
              <a:rPr lang="ru-RU" sz="1800" dirty="0" smtClean="0"/>
              <a:t> -. 126,2 м, ширина - 82,6 м.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висота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склепіння</a:t>
            </a:r>
            <a:r>
              <a:rPr lang="ru-RU" sz="1800" dirty="0" smtClean="0"/>
              <a:t> нефа - 30,5 м.</a:t>
            </a:r>
          </a:p>
          <a:p>
            <a:pPr>
              <a:buNone/>
            </a:pPr>
            <a:r>
              <a:rPr lang="ru-RU" sz="1800" dirty="0" smtClean="0"/>
              <a:t>       12. </a:t>
            </a:r>
            <a:r>
              <a:rPr lang="ru-RU" sz="1800" dirty="0" err="1" smtClean="0"/>
              <a:t>Найменша</a:t>
            </a:r>
            <a:r>
              <a:rPr lang="ru-RU" sz="1800" dirty="0" smtClean="0"/>
              <a:t> </a:t>
            </a:r>
            <a:r>
              <a:rPr lang="ru-RU" sz="1800" dirty="0" err="1" smtClean="0"/>
              <a:t>церква</a:t>
            </a:r>
            <a:r>
              <a:rPr lang="ru-RU" sz="1800" dirty="0" smtClean="0"/>
              <a:t> в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 - </a:t>
            </a:r>
            <a:r>
              <a:rPr lang="ru-RU" sz="1800" dirty="0" err="1" smtClean="0"/>
              <a:t>Санта-Ісабель-де-Унгро-ін-Коломарес-розташовується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місті</a:t>
            </a:r>
            <a:r>
              <a:rPr lang="ru-RU" sz="1800" dirty="0" smtClean="0"/>
              <a:t> Малага. </a:t>
            </a:r>
            <a:r>
              <a:rPr lang="ru-RU" sz="1800" dirty="0" err="1" smtClean="0"/>
              <a:t>Внутрішня</a:t>
            </a:r>
            <a:r>
              <a:rPr lang="ru-RU" sz="1800" dirty="0" smtClean="0"/>
              <a:t> </a:t>
            </a:r>
            <a:r>
              <a:rPr lang="ru-RU" sz="1800" dirty="0" err="1" smtClean="0"/>
              <a:t>площа</a:t>
            </a:r>
            <a:r>
              <a:rPr lang="ru-RU" sz="1800" dirty="0" smtClean="0"/>
              <a:t> </a:t>
            </a:r>
            <a:r>
              <a:rPr lang="ru-RU" sz="1800" dirty="0" err="1" smtClean="0"/>
              <a:t>цієї</a:t>
            </a:r>
            <a:r>
              <a:rPr lang="ru-RU" sz="1800" dirty="0" smtClean="0"/>
              <a:t> </a:t>
            </a:r>
            <a:r>
              <a:rPr lang="ru-RU" sz="1800" dirty="0" err="1" smtClean="0"/>
              <a:t>будівлі</a:t>
            </a:r>
            <a:r>
              <a:rPr lang="ru-RU" sz="1800" dirty="0" smtClean="0"/>
              <a:t> </a:t>
            </a:r>
            <a:r>
              <a:rPr lang="ru-RU" sz="1800" dirty="0" err="1" smtClean="0"/>
              <a:t>неправильної</a:t>
            </a:r>
            <a:r>
              <a:rPr lang="ru-RU" sz="1800" dirty="0" smtClean="0"/>
              <a:t> </a:t>
            </a:r>
            <a:r>
              <a:rPr lang="ru-RU" sz="1800" dirty="0" err="1" smtClean="0"/>
              <a:t>форми</a:t>
            </a:r>
            <a:r>
              <a:rPr lang="ru-RU" sz="1800" dirty="0" smtClean="0"/>
              <a:t> - </a:t>
            </a:r>
            <a:r>
              <a:rPr lang="ru-RU" sz="1800" dirty="0" err="1" smtClean="0"/>
              <a:t>всього</a:t>
            </a:r>
            <a:r>
              <a:rPr lang="ru-RU" sz="1800" dirty="0" smtClean="0"/>
              <a:t> 1,96 кв. м.</a:t>
            </a:r>
          </a:p>
          <a:p>
            <a:pPr>
              <a:buNone/>
            </a:pPr>
            <a:r>
              <a:rPr lang="ru-RU" sz="1800" dirty="0" smtClean="0"/>
              <a:t>       13. </a:t>
            </a:r>
            <a:r>
              <a:rPr lang="ru-RU" sz="1800" dirty="0" err="1" smtClean="0"/>
              <a:t>Іспанський</a:t>
            </a:r>
            <a:r>
              <a:rPr lang="ru-RU" sz="1800" dirty="0" smtClean="0"/>
              <a:t> закон </a:t>
            </a:r>
            <a:r>
              <a:rPr lang="ru-RU" sz="1800" dirty="0" err="1" smtClean="0"/>
              <a:t>дозволяє</a:t>
            </a:r>
            <a:r>
              <a:rPr lang="ru-RU" sz="1800" dirty="0" smtClean="0"/>
              <a:t> </a:t>
            </a:r>
            <a:r>
              <a:rPr lang="ru-RU" sz="1800" dirty="0" err="1" smtClean="0"/>
              <a:t>засмагати</a:t>
            </a:r>
            <a:r>
              <a:rPr lang="ru-RU" sz="1800" dirty="0" smtClean="0"/>
              <a:t> голяка на </a:t>
            </a:r>
            <a:r>
              <a:rPr lang="ru-RU" sz="1800" dirty="0" err="1" smtClean="0"/>
              <a:t>будь-якому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пляжі</a:t>
            </a:r>
            <a:r>
              <a:rPr lang="ru-RU" sz="1800" dirty="0" smtClean="0"/>
              <a:t>. </a:t>
            </a:r>
            <a:r>
              <a:rPr lang="ru-RU" sz="1800" dirty="0" err="1" smtClean="0"/>
              <a:t>Втім</a:t>
            </a:r>
            <a:r>
              <a:rPr lang="ru-RU" sz="1800" dirty="0" smtClean="0"/>
              <a:t>, </a:t>
            </a:r>
            <a:r>
              <a:rPr lang="ru-RU" sz="1800" dirty="0" err="1" smtClean="0"/>
              <a:t>нудисти</a:t>
            </a:r>
            <a:r>
              <a:rPr lang="ru-RU" sz="1800" dirty="0" smtClean="0"/>
              <a:t> не </a:t>
            </a:r>
            <a:r>
              <a:rPr lang="ru-RU" sz="1800" dirty="0" err="1" smtClean="0"/>
              <a:t>надто</a:t>
            </a:r>
            <a:r>
              <a:rPr lang="ru-RU" sz="1800" dirty="0" smtClean="0"/>
              <a:t> активно </a:t>
            </a:r>
            <a:r>
              <a:rPr lang="ru-RU" sz="1800" dirty="0" err="1" smtClean="0"/>
              <a:t>цим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користуються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 </a:t>
            </a:r>
            <a:r>
              <a:rPr lang="ru-RU" sz="1800" dirty="0" err="1" smtClean="0"/>
              <a:t>роблять</a:t>
            </a:r>
            <a:r>
              <a:rPr lang="ru-RU" sz="1800" dirty="0" smtClean="0"/>
              <a:t> по-старому </a:t>
            </a:r>
            <a:r>
              <a:rPr lang="ru-RU" sz="1800" dirty="0" err="1" smtClean="0"/>
              <a:t>оголятися</a:t>
            </a:r>
            <a:r>
              <a:rPr lang="ru-RU" sz="1800" dirty="0" smtClean="0"/>
              <a:t> на </a:t>
            </a:r>
            <a:r>
              <a:rPr lang="ru-RU" sz="1800" dirty="0" err="1" smtClean="0"/>
              <a:t>спеціальних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відокремлених</a:t>
            </a:r>
            <a:r>
              <a:rPr lang="ru-RU" sz="1800" dirty="0" smtClean="0"/>
              <a:t> пляжах.</a:t>
            </a:r>
          </a:p>
          <a:p>
            <a:pPr>
              <a:buNone/>
            </a:pPr>
            <a:r>
              <a:rPr lang="ru-RU" sz="1800" dirty="0" smtClean="0"/>
              <a:t>       14. У пробах </a:t>
            </a:r>
            <a:r>
              <a:rPr lang="ru-RU" sz="1800" dirty="0" err="1" smtClean="0"/>
              <a:t>повітря</a:t>
            </a:r>
            <a:r>
              <a:rPr lang="ru-RU" sz="1800" dirty="0" smtClean="0"/>
              <a:t>, </a:t>
            </a:r>
            <a:r>
              <a:rPr lang="ru-RU" sz="1800" dirty="0" err="1" smtClean="0"/>
              <a:t>зроблених</a:t>
            </a:r>
            <a:r>
              <a:rPr lang="ru-RU" sz="1800" dirty="0" smtClean="0"/>
              <a:t> в </a:t>
            </a:r>
            <a:r>
              <a:rPr lang="ru-RU" sz="1800" dirty="0" err="1" smtClean="0"/>
              <a:t>Мадриді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Барселони</a:t>
            </a:r>
            <a:r>
              <a:rPr lang="ru-RU" sz="1800" dirty="0" smtClean="0"/>
              <a:t>, </a:t>
            </a:r>
            <a:r>
              <a:rPr lang="ru-RU" sz="1800" dirty="0" err="1" smtClean="0"/>
              <a:t>вчені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умудрилися</a:t>
            </a:r>
            <a:r>
              <a:rPr lang="ru-RU" sz="1800" dirty="0" smtClean="0"/>
              <a:t> </a:t>
            </a:r>
            <a:r>
              <a:rPr lang="ru-RU" sz="1800" dirty="0" err="1" smtClean="0"/>
              <a:t>виявити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сліди</a:t>
            </a:r>
            <a:r>
              <a:rPr lang="ru-RU" sz="1800" dirty="0" smtClean="0"/>
              <a:t> </a:t>
            </a:r>
            <a:r>
              <a:rPr lang="ru-RU" sz="1800" dirty="0" err="1" smtClean="0"/>
              <a:t>кокаїну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ЛСД! Правда, </a:t>
            </a:r>
            <a:r>
              <a:rPr lang="ru-RU" sz="1800" dirty="0" err="1" smtClean="0"/>
              <a:t>вміст</a:t>
            </a:r>
            <a:r>
              <a:rPr lang="ru-RU" sz="1800" dirty="0" smtClean="0"/>
              <a:t> в </a:t>
            </a:r>
            <a:r>
              <a:rPr lang="ru-RU" sz="1800" dirty="0" err="1" smtClean="0"/>
              <a:t>іспанському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повітрі</a:t>
            </a:r>
            <a:r>
              <a:rPr lang="ru-RU" sz="1800" dirty="0" smtClean="0"/>
              <a:t> </a:t>
            </a:r>
            <a:r>
              <a:rPr lang="ru-RU" sz="1800" dirty="0" err="1" smtClean="0"/>
              <a:t>надто</a:t>
            </a:r>
            <a:r>
              <a:rPr lang="ru-RU" sz="1800" dirty="0" smtClean="0"/>
              <a:t> </a:t>
            </a:r>
            <a:r>
              <a:rPr lang="ru-RU" sz="1800" dirty="0" err="1" smtClean="0"/>
              <a:t>малий</a:t>
            </a:r>
            <a:r>
              <a:rPr lang="ru-RU" sz="1800" dirty="0" smtClean="0"/>
              <a:t>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кого-небудь</a:t>
            </a:r>
            <a:r>
              <a:rPr lang="ru-RU" sz="1800" dirty="0" smtClean="0"/>
              <a:t> </a:t>
            </a:r>
            <a:r>
              <a:rPr lang="ru-RU" sz="1800" dirty="0" err="1" smtClean="0"/>
              <a:t>потурбувати</a:t>
            </a:r>
            <a:r>
              <a:rPr lang="ru-RU" sz="1800" dirty="0" smtClean="0"/>
              <a:t> (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порадувати</a:t>
            </a:r>
            <a:r>
              <a:rPr lang="ru-RU" sz="1800" dirty="0" smtClean="0"/>
              <a:t>).</a:t>
            </a:r>
          </a:p>
          <a:p>
            <a:pPr>
              <a:buNone/>
            </a:pPr>
            <a:r>
              <a:rPr lang="ru-RU" sz="1800" dirty="0" smtClean="0"/>
              <a:t>       15. </a:t>
            </a:r>
            <a:r>
              <a:rPr lang="ru-RU" sz="1800" dirty="0" err="1" smtClean="0"/>
              <a:t>Померти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голоду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нереально: </a:t>
            </a:r>
            <a:r>
              <a:rPr lang="ru-RU" sz="1800" dirty="0" err="1" smtClean="0"/>
              <a:t>фактично</a:t>
            </a:r>
            <a:r>
              <a:rPr lang="ru-RU" sz="1800" dirty="0" smtClean="0"/>
              <a:t> в кожному </a:t>
            </a:r>
            <a:r>
              <a:rPr lang="ru-RU" sz="1800" dirty="0" err="1" smtClean="0"/>
              <a:t>барі</a:t>
            </a:r>
            <a:r>
              <a:rPr lang="ru-RU" sz="1800" dirty="0" smtClean="0"/>
              <a:t> до </a:t>
            </a:r>
            <a:r>
              <a:rPr lang="ru-RU" sz="1800" dirty="0" err="1" smtClean="0"/>
              <a:t>напоїв</a:t>
            </a:r>
            <a:r>
              <a:rPr lang="ru-RU" sz="1800" dirty="0" smtClean="0"/>
              <a:t> тут </a:t>
            </a:r>
            <a:r>
              <a:rPr lang="ru-RU" sz="1800" dirty="0" err="1" smtClean="0"/>
              <a:t>безкоштовно</a:t>
            </a:r>
            <a:r>
              <a:rPr lang="ru-RU" sz="1800" dirty="0" smtClean="0"/>
              <a:t> </a:t>
            </a:r>
            <a:r>
              <a:rPr lang="ru-RU" sz="1800" dirty="0" err="1" smtClean="0"/>
              <a:t>подають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солідну</a:t>
            </a:r>
            <a:r>
              <a:rPr lang="ru-RU" sz="1800" dirty="0" smtClean="0"/>
              <a:t> </a:t>
            </a:r>
            <a:r>
              <a:rPr lang="ru-RU" sz="1800" dirty="0" err="1" smtClean="0"/>
              <a:t>порцію</a:t>
            </a:r>
            <a:r>
              <a:rPr lang="ru-RU" sz="1800" dirty="0" smtClean="0"/>
              <a:t> закусок («</a:t>
            </a:r>
            <a:r>
              <a:rPr lang="ru-RU" sz="1800" dirty="0" err="1" smtClean="0"/>
              <a:t>тапас</a:t>
            </a:r>
            <a:r>
              <a:rPr lang="ru-RU" sz="1800" dirty="0" smtClean="0"/>
              <a:t>») на </a:t>
            </a:r>
            <a:r>
              <a:rPr lang="ru-RU" sz="1800" dirty="0" err="1" smtClean="0"/>
              <a:t>вибір</a:t>
            </a:r>
            <a:r>
              <a:rPr lang="ru-RU" sz="1800" dirty="0" smtClean="0"/>
              <a:t>. </a:t>
            </a:r>
            <a:r>
              <a:rPr lang="ru-RU" sz="1800" dirty="0" err="1" smtClean="0"/>
              <a:t>Популярні</a:t>
            </a:r>
            <a:r>
              <a:rPr lang="ru-RU" sz="1800" dirty="0" smtClean="0"/>
              <a:t> </a:t>
            </a:r>
            <a:r>
              <a:rPr lang="ru-RU" sz="1800" dirty="0" err="1" smtClean="0"/>
              <a:t>тапас</a:t>
            </a:r>
            <a:r>
              <a:rPr lang="ru-RU" sz="1800" dirty="0" smtClean="0"/>
              <a:t> - </a:t>
            </a:r>
            <a:r>
              <a:rPr lang="ru-RU" sz="1800" dirty="0" err="1" smtClean="0"/>
              <a:t>картопля</a:t>
            </a:r>
            <a:r>
              <a:rPr lang="ru-RU" sz="1800" dirty="0" smtClean="0"/>
              <a:t> </a:t>
            </a:r>
            <a:r>
              <a:rPr lang="ru-RU" sz="1800" dirty="0" err="1" smtClean="0"/>
              <a:t>фрі</a:t>
            </a:r>
            <a:r>
              <a:rPr lang="ru-RU" sz="1800" dirty="0" smtClean="0"/>
              <a:t>, </a:t>
            </a:r>
            <a:r>
              <a:rPr lang="ru-RU" sz="1800" dirty="0" err="1" smtClean="0"/>
              <a:t>хамон</a:t>
            </a:r>
            <a:r>
              <a:rPr lang="ru-RU" sz="1800" dirty="0" smtClean="0"/>
              <a:t>, </a:t>
            </a:r>
            <a:r>
              <a:rPr lang="ru-RU" sz="1800" dirty="0" err="1" smtClean="0"/>
              <a:t>міні-сендвічі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16. У </a:t>
            </a:r>
            <a:r>
              <a:rPr lang="ru-RU" sz="1800" dirty="0" err="1" smtClean="0"/>
              <a:t>ресторані</a:t>
            </a:r>
            <a:r>
              <a:rPr lang="ru-RU" sz="1800" dirty="0" smtClean="0"/>
              <a:t> </a:t>
            </a:r>
            <a:r>
              <a:rPr lang="ru-RU" sz="1800" dirty="0" err="1" smtClean="0"/>
              <a:t>El</a:t>
            </a:r>
            <a:r>
              <a:rPr lang="ru-RU" sz="1800" dirty="0" smtClean="0"/>
              <a:t> </a:t>
            </a:r>
            <a:r>
              <a:rPr lang="ru-RU" sz="1800" dirty="0" err="1" smtClean="0"/>
              <a:t>Diablo</a:t>
            </a:r>
            <a:r>
              <a:rPr lang="ru-RU" sz="1800" dirty="0" smtClean="0"/>
              <a:t> на </a:t>
            </a:r>
            <a:r>
              <a:rPr lang="ru-RU" sz="1800" dirty="0" err="1" smtClean="0"/>
              <a:t>канарському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острові</a:t>
            </a:r>
            <a:r>
              <a:rPr lang="ru-RU" sz="1800" dirty="0" smtClean="0"/>
              <a:t> </a:t>
            </a:r>
            <a:r>
              <a:rPr lang="ru-RU" sz="1800" dirty="0" err="1" smtClean="0"/>
              <a:t>Лансароте</a:t>
            </a:r>
            <a:r>
              <a:rPr lang="ru-RU" sz="1800" dirty="0" smtClean="0"/>
              <a:t>,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покуштувати</a:t>
            </a:r>
            <a:r>
              <a:rPr lang="ru-RU" sz="1800" dirty="0" smtClean="0"/>
              <a:t> </a:t>
            </a:r>
            <a:r>
              <a:rPr lang="ru-RU" sz="1800" dirty="0" err="1" smtClean="0"/>
              <a:t>стейк</a:t>
            </a:r>
            <a:r>
              <a:rPr lang="ru-RU" sz="1800" dirty="0" smtClean="0"/>
              <a:t>, </a:t>
            </a:r>
            <a:r>
              <a:rPr lang="ru-RU" sz="1800" dirty="0" err="1" smtClean="0"/>
              <a:t>засмажений</a:t>
            </a:r>
            <a:r>
              <a:rPr lang="ru-RU" sz="1800" dirty="0" smtClean="0"/>
              <a:t> прямо над жерлом вулкана!</a:t>
            </a:r>
            <a:endParaRPr lang="ru-RU" sz="18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dirty="0" smtClean="0"/>
              <a:t>        17. </a:t>
            </a:r>
            <a:r>
              <a:rPr lang="ru-RU" sz="1800" dirty="0" err="1" smtClean="0"/>
              <a:t>Іспанські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міста</a:t>
            </a:r>
            <a:r>
              <a:rPr lang="ru-RU" sz="1800" dirty="0" smtClean="0"/>
              <a:t> </a:t>
            </a:r>
            <a:r>
              <a:rPr lang="ru-RU" sz="1800" dirty="0" err="1" smtClean="0"/>
              <a:t>Сеута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Мелілья</a:t>
            </a:r>
            <a:r>
              <a:rPr lang="ru-RU" sz="1800" dirty="0" smtClean="0"/>
              <a:t> </a:t>
            </a:r>
            <a:r>
              <a:rPr lang="ru-RU" sz="1800" dirty="0" err="1" smtClean="0"/>
              <a:t>знаходиться</a:t>
            </a:r>
            <a:r>
              <a:rPr lang="ru-RU" sz="1800" dirty="0" smtClean="0"/>
              <a:t> на </a:t>
            </a:r>
            <a:r>
              <a:rPr lang="ru-RU" sz="1800" dirty="0" err="1" smtClean="0"/>
              <a:t>африканському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континенті</a:t>
            </a:r>
            <a:r>
              <a:rPr lang="ru-RU" sz="1800" dirty="0" smtClean="0"/>
              <a:t>. До </a:t>
            </a:r>
            <a:r>
              <a:rPr lang="ru-RU" sz="1800" dirty="0" err="1" smtClean="0"/>
              <a:t>Сеути</a:t>
            </a:r>
            <a:r>
              <a:rPr lang="ru-RU" sz="1800" dirty="0" smtClean="0"/>
              <a:t>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доплисти</a:t>
            </a:r>
            <a:r>
              <a:rPr lang="ru-RU" sz="1800" dirty="0" smtClean="0"/>
              <a:t> на </a:t>
            </a:r>
            <a:r>
              <a:rPr lang="ru-RU" sz="1800" dirty="0" err="1" smtClean="0"/>
              <a:t>поромі</a:t>
            </a:r>
            <a:r>
              <a:rPr lang="ru-RU" sz="1800" dirty="0" smtClean="0"/>
              <a:t> через </a:t>
            </a:r>
            <a:r>
              <a:rPr lang="ru-RU" sz="1800" dirty="0" err="1" smtClean="0"/>
              <a:t>Гібралтар</a:t>
            </a:r>
            <a:r>
              <a:rPr lang="ru-RU" sz="1800" dirty="0" smtClean="0"/>
              <a:t> </a:t>
            </a:r>
            <a:r>
              <a:rPr lang="ru-RU" sz="1800" dirty="0" err="1" smtClean="0"/>
              <a:t>всього</a:t>
            </a:r>
            <a:r>
              <a:rPr lang="ru-RU" sz="1800" dirty="0" smtClean="0"/>
              <a:t> за 35 </a:t>
            </a:r>
            <a:r>
              <a:rPr lang="ru-RU" sz="1800" dirty="0" err="1" smtClean="0"/>
              <a:t>хвилин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18.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- люди </a:t>
            </a:r>
            <a:r>
              <a:rPr lang="ru-RU" sz="1800" dirty="0" err="1" smtClean="0"/>
              <a:t>емоційні</a:t>
            </a:r>
            <a:r>
              <a:rPr lang="ru-RU" sz="1800" dirty="0" smtClean="0"/>
              <a:t>, тому при </a:t>
            </a:r>
            <a:r>
              <a:rPr lang="ru-RU" sz="1800" dirty="0" err="1" smtClean="0"/>
              <a:t>спілкуванні</a:t>
            </a:r>
            <a:r>
              <a:rPr lang="ru-RU" sz="1800" dirty="0" smtClean="0"/>
              <a:t> вони стоять </a:t>
            </a:r>
            <a:r>
              <a:rPr lang="ru-RU" sz="1800" dirty="0" err="1" smtClean="0"/>
              <a:t>досить</a:t>
            </a:r>
            <a:r>
              <a:rPr lang="ru-RU" sz="1800" dirty="0" smtClean="0"/>
              <a:t> </a:t>
            </a:r>
            <a:r>
              <a:rPr lang="ru-RU" sz="1800" dirty="0" err="1" smtClean="0"/>
              <a:t>близько</a:t>
            </a:r>
            <a:r>
              <a:rPr lang="ru-RU" sz="1800" dirty="0" smtClean="0"/>
              <a:t> один до одного </a:t>
            </a:r>
            <a:r>
              <a:rPr lang="ru-RU" sz="1800" dirty="0" err="1" smtClean="0"/>
              <a:t>і</a:t>
            </a:r>
            <a:r>
              <a:rPr lang="ru-RU" sz="1800" dirty="0" smtClean="0"/>
              <a:t> частенько </a:t>
            </a:r>
            <a:r>
              <a:rPr lang="ru-RU" sz="1800" dirty="0" err="1" smtClean="0"/>
              <a:t>хапаються</a:t>
            </a:r>
            <a:r>
              <a:rPr lang="ru-RU" sz="1800" dirty="0" smtClean="0"/>
              <a:t> за руки. Так </a:t>
            </a:r>
            <a:r>
              <a:rPr lang="ru-RU" sz="1800" dirty="0" err="1" smtClean="0"/>
              <a:t>що</a:t>
            </a:r>
            <a:r>
              <a:rPr lang="ru-RU" sz="1800" dirty="0" smtClean="0"/>
              <a:t>, </a:t>
            </a:r>
            <a:r>
              <a:rPr lang="ru-RU" sz="1800" dirty="0" err="1" smtClean="0"/>
              <a:t>спілкуючись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іспанцями</a:t>
            </a:r>
            <a:r>
              <a:rPr lang="ru-RU" sz="1800" dirty="0" smtClean="0"/>
              <a:t>, не </a:t>
            </a:r>
            <a:r>
              <a:rPr lang="ru-RU" sz="1800" dirty="0" err="1" smtClean="0"/>
              <a:t>дивуйтеся</a:t>
            </a:r>
            <a:r>
              <a:rPr lang="ru-RU" sz="1800" dirty="0" smtClean="0"/>
              <a:t> </a:t>
            </a:r>
            <a:r>
              <a:rPr lang="ru-RU" sz="1800" dirty="0" err="1" smtClean="0"/>
              <a:t>такій</a:t>
            </a:r>
            <a:r>
              <a:rPr lang="ru-RU" sz="1800" dirty="0" smtClean="0"/>
              <a:t> </a:t>
            </a:r>
            <a:r>
              <a:rPr lang="ru-RU" sz="1800" dirty="0" err="1" smtClean="0"/>
              <a:t>їхній</a:t>
            </a:r>
            <a:r>
              <a:rPr lang="ru-RU" sz="1800" dirty="0" smtClean="0"/>
              <a:t> </a:t>
            </a:r>
            <a:r>
              <a:rPr lang="ru-RU" sz="1800" dirty="0" err="1" smtClean="0"/>
              <a:t>поведінці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19. </a:t>
            </a:r>
            <a:r>
              <a:rPr lang="ru-RU" sz="1800" dirty="0" err="1" smtClean="0"/>
              <a:t>Кожен</a:t>
            </a:r>
            <a:r>
              <a:rPr lang="ru-RU" sz="1800" dirty="0" smtClean="0"/>
              <a:t> день </a:t>
            </a:r>
            <a:r>
              <a:rPr lang="ru-RU" sz="1800" dirty="0" err="1" smtClean="0"/>
              <a:t>кожна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сім'я</a:t>
            </a:r>
            <a:r>
              <a:rPr lang="ru-RU" sz="1800" dirty="0" smtClean="0"/>
              <a:t>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купує</a:t>
            </a:r>
            <a:r>
              <a:rPr lang="ru-RU" sz="1800" dirty="0" smtClean="0"/>
              <a:t> </a:t>
            </a:r>
            <a:r>
              <a:rPr lang="ru-RU" sz="1800" dirty="0" err="1" smtClean="0"/>
              <a:t>свіжий</a:t>
            </a:r>
            <a:r>
              <a:rPr lang="ru-RU" sz="1800" dirty="0" smtClean="0"/>
              <a:t> </a:t>
            </a:r>
            <a:r>
              <a:rPr lang="ru-RU" sz="1800" dirty="0" err="1" smtClean="0"/>
              <a:t>хліб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20. </a:t>
            </a:r>
            <a:r>
              <a:rPr lang="ru-RU" sz="1800" dirty="0" err="1" smtClean="0"/>
              <a:t>Крім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іспанської</a:t>
            </a:r>
            <a:r>
              <a:rPr lang="ru-RU" sz="1800" dirty="0" smtClean="0"/>
              <a:t>  тут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почути</a:t>
            </a:r>
            <a:r>
              <a:rPr lang="ru-RU" sz="1800" dirty="0" smtClean="0"/>
              <a:t> </a:t>
            </a:r>
            <a:r>
              <a:rPr lang="ru-RU" sz="1800" dirty="0" err="1" smtClean="0"/>
              <a:t>галісійську</a:t>
            </a:r>
            <a:r>
              <a:rPr lang="ru-RU" sz="1800" dirty="0" smtClean="0"/>
              <a:t>, </a:t>
            </a:r>
            <a:r>
              <a:rPr lang="ru-RU" sz="1800" dirty="0" err="1" smtClean="0"/>
              <a:t>баскську</a:t>
            </a:r>
            <a:r>
              <a:rPr lang="ru-RU" sz="1800" dirty="0" smtClean="0"/>
              <a:t> та </a:t>
            </a:r>
            <a:r>
              <a:rPr lang="ru-RU" sz="1800" dirty="0" err="1" smtClean="0"/>
              <a:t>каталонську</a:t>
            </a:r>
            <a:r>
              <a:rPr lang="ru-RU" sz="1800" dirty="0" smtClean="0"/>
              <a:t> </a:t>
            </a:r>
            <a:r>
              <a:rPr lang="ru-RU" sz="1800" dirty="0" err="1" smtClean="0"/>
              <a:t>мови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21. </a:t>
            </a:r>
            <a:r>
              <a:rPr lang="ru-RU" sz="1800" dirty="0" err="1" smtClean="0"/>
              <a:t>Корида</a:t>
            </a:r>
            <a:r>
              <a:rPr lang="ru-RU" sz="1800" dirty="0" smtClean="0"/>
              <a:t>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вважається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мистецтвом</a:t>
            </a:r>
            <a:r>
              <a:rPr lang="ru-RU" sz="1800" dirty="0" smtClean="0"/>
              <a:t>. </a:t>
            </a:r>
            <a:r>
              <a:rPr lang="ru-RU" sz="1800" dirty="0" err="1" smtClean="0"/>
              <a:t>Майже</a:t>
            </a:r>
            <a:r>
              <a:rPr lang="ru-RU" sz="1800" dirty="0" smtClean="0"/>
              <a:t> у </a:t>
            </a:r>
            <a:r>
              <a:rPr lang="ru-RU" sz="1800" dirty="0" err="1" smtClean="0"/>
              <a:t>всіх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містах</a:t>
            </a:r>
            <a:r>
              <a:rPr lang="ru-RU" sz="1800" dirty="0" smtClean="0"/>
              <a:t> </a:t>
            </a:r>
            <a:r>
              <a:rPr lang="ru-RU" sz="1800" dirty="0" err="1" smtClean="0"/>
              <a:t>існують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спеціальні</a:t>
            </a:r>
            <a:r>
              <a:rPr lang="ru-RU" sz="1800" dirty="0" smtClean="0"/>
              <a:t> </a:t>
            </a:r>
            <a:r>
              <a:rPr lang="ru-RU" sz="1800" dirty="0" err="1" smtClean="0"/>
              <a:t>арени</a:t>
            </a:r>
            <a:r>
              <a:rPr lang="ru-RU" sz="1800" dirty="0" smtClean="0"/>
              <a:t> для </a:t>
            </a:r>
            <a:r>
              <a:rPr lang="ru-RU" sz="1800" dirty="0" err="1" smtClean="0"/>
              <a:t>кориди</a:t>
            </a:r>
            <a:r>
              <a:rPr lang="ru-RU" sz="1800" dirty="0" smtClean="0"/>
              <a:t>.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найпопулярніша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розвага</a:t>
            </a:r>
            <a:r>
              <a:rPr lang="ru-RU" sz="1800" dirty="0" smtClean="0"/>
              <a:t>, а так же </a:t>
            </a:r>
            <a:r>
              <a:rPr lang="ru-RU" sz="1800" dirty="0" err="1" smtClean="0"/>
              <a:t>самий</a:t>
            </a:r>
            <a:r>
              <a:rPr lang="ru-RU" sz="1800" dirty="0" smtClean="0"/>
              <a:t> </a:t>
            </a:r>
            <a:r>
              <a:rPr lang="ru-RU" sz="1800" dirty="0" err="1" smtClean="0"/>
              <a:t>неординарний</a:t>
            </a:r>
            <a:r>
              <a:rPr lang="ru-RU" sz="1800" dirty="0" smtClean="0"/>
              <a:t> спорт.</a:t>
            </a:r>
          </a:p>
          <a:p>
            <a:pPr>
              <a:buNone/>
            </a:pPr>
            <a:r>
              <a:rPr lang="ru-RU" sz="1800" dirty="0" smtClean="0"/>
              <a:t>        22. </a:t>
            </a:r>
            <a:r>
              <a:rPr lang="ru-RU" sz="1800" dirty="0" err="1" smtClean="0"/>
              <a:t>Хоча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корида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є</a:t>
            </a:r>
            <a:r>
              <a:rPr lang="ru-RU" sz="1800" dirty="0" smtClean="0"/>
              <a:t> одним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символів</a:t>
            </a:r>
            <a:r>
              <a:rPr lang="ru-RU" sz="1800" dirty="0" smtClean="0"/>
              <a:t>, </a:t>
            </a:r>
            <a:r>
              <a:rPr lang="ru-RU" sz="1800" dirty="0" err="1" smtClean="0"/>
              <a:t>багато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іспанців</a:t>
            </a:r>
            <a:r>
              <a:rPr lang="ru-RU" sz="1800" dirty="0" smtClean="0"/>
              <a:t> </a:t>
            </a:r>
            <a:r>
              <a:rPr lang="ru-RU" sz="1800" dirty="0" err="1" smtClean="0"/>
              <a:t>виступають</a:t>
            </a:r>
            <a:r>
              <a:rPr lang="ru-RU" sz="1800" dirty="0" smtClean="0"/>
              <a:t> за </a:t>
            </a:r>
            <a:r>
              <a:rPr lang="ru-RU" sz="1800" dirty="0" err="1" smtClean="0"/>
              <a:t>скасування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цієї</a:t>
            </a:r>
            <a:r>
              <a:rPr lang="ru-RU" sz="1800" dirty="0" smtClean="0"/>
              <a:t> </a:t>
            </a:r>
            <a:r>
              <a:rPr lang="ru-RU" sz="1800" dirty="0" err="1" smtClean="0"/>
              <a:t>кривавої</a:t>
            </a:r>
            <a:r>
              <a:rPr lang="ru-RU" sz="1800" dirty="0" smtClean="0"/>
              <a:t> </a:t>
            </a:r>
            <a:r>
              <a:rPr lang="ru-RU" sz="1800" dirty="0" err="1" smtClean="0"/>
              <a:t>традиції</a:t>
            </a:r>
            <a:r>
              <a:rPr lang="ru-RU" sz="1800" dirty="0" smtClean="0"/>
              <a:t>. Так, в </a:t>
            </a:r>
            <a:r>
              <a:rPr lang="ru-RU" sz="1800" dirty="0" err="1" smtClean="0"/>
              <a:t>Каталонії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на </a:t>
            </a:r>
            <a:r>
              <a:rPr lang="ru-RU" sz="1800" dirty="0" err="1" smtClean="0"/>
              <a:t>Канарських</a:t>
            </a:r>
            <a:r>
              <a:rPr lang="ru-RU" sz="1800" dirty="0" smtClean="0"/>
              <a:t> островах </a:t>
            </a:r>
            <a:r>
              <a:rPr lang="ru-RU" sz="1800" dirty="0" err="1" smtClean="0"/>
              <a:t>корида</a:t>
            </a:r>
            <a:r>
              <a:rPr lang="ru-RU" sz="1800" dirty="0" smtClean="0"/>
              <a:t> заборонена.</a:t>
            </a:r>
          </a:p>
          <a:p>
            <a:pPr>
              <a:buNone/>
            </a:pPr>
            <a:r>
              <a:rPr lang="ru-RU" sz="1800" dirty="0" smtClean="0"/>
              <a:t>        23. </a:t>
            </a:r>
            <a:r>
              <a:rPr lang="ru-RU" sz="1800" dirty="0" err="1" smtClean="0"/>
              <a:t>Іспанія</a:t>
            </a:r>
            <a:r>
              <a:rPr lang="ru-RU" sz="1800" dirty="0" smtClean="0"/>
              <a:t> </a:t>
            </a:r>
            <a:r>
              <a:rPr lang="ru-RU" sz="1800" dirty="0" err="1" smtClean="0"/>
              <a:t>третя</a:t>
            </a:r>
            <a:r>
              <a:rPr lang="ru-RU" sz="1800" dirty="0" smtClean="0"/>
              <a:t> </a:t>
            </a:r>
            <a:r>
              <a:rPr lang="ru-RU" sz="1800" dirty="0" err="1" smtClean="0"/>
              <a:t>країна</a:t>
            </a:r>
            <a:r>
              <a:rPr lang="ru-RU" sz="1800" dirty="0" smtClean="0"/>
              <a:t> в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 за </a:t>
            </a:r>
            <a:r>
              <a:rPr lang="ru-RU" sz="1800" dirty="0" err="1" smtClean="0"/>
              <a:t>кількістю</a:t>
            </a:r>
            <a:r>
              <a:rPr lang="ru-RU" sz="1800" dirty="0" smtClean="0"/>
              <a:t> </a:t>
            </a:r>
            <a:r>
              <a:rPr lang="ru-RU" sz="1800" dirty="0" err="1" smtClean="0"/>
              <a:t>вироблених</a:t>
            </a:r>
            <a:r>
              <a:rPr lang="ru-RU" sz="1800" dirty="0" smtClean="0"/>
              <a:t> вин. </a:t>
            </a:r>
            <a:r>
              <a:rPr lang="ru-RU" sz="1800" dirty="0" err="1" smtClean="0"/>
              <a:t>Їх</a:t>
            </a:r>
            <a:r>
              <a:rPr lang="ru-RU" sz="1800" dirty="0" smtClean="0"/>
              <a:t> </a:t>
            </a:r>
            <a:r>
              <a:rPr lang="ru-RU" sz="1800" dirty="0" err="1" smtClean="0"/>
              <a:t>роблять</a:t>
            </a:r>
            <a:r>
              <a:rPr lang="ru-RU" sz="1800" dirty="0" smtClean="0"/>
              <a:t> у кожному </a:t>
            </a:r>
            <a:r>
              <a:rPr lang="ru-RU" sz="1800" dirty="0" err="1" smtClean="0"/>
              <a:t>регіоні</a:t>
            </a:r>
            <a:r>
              <a:rPr lang="ru-RU" sz="1800" dirty="0" smtClean="0"/>
              <a:t> </a:t>
            </a:r>
            <a:r>
              <a:rPr lang="ru-RU" sz="1800" dirty="0" err="1" smtClean="0"/>
              <a:t>країни</a:t>
            </a:r>
            <a:r>
              <a:rPr lang="ru-RU" sz="1800" dirty="0" smtClean="0"/>
              <a:t> без </a:t>
            </a:r>
            <a:r>
              <a:rPr lang="ru-RU" sz="1800" dirty="0" err="1" smtClean="0"/>
              <a:t>винятку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24. </a:t>
            </a:r>
            <a:r>
              <a:rPr lang="ru-RU" sz="1800" dirty="0" err="1" smtClean="0"/>
              <a:t>Саме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привезли в </a:t>
            </a:r>
            <a:r>
              <a:rPr lang="ru-RU" sz="1800" dirty="0" err="1" smtClean="0"/>
              <a:t>Європу</a:t>
            </a:r>
            <a:r>
              <a:rPr lang="ru-RU" sz="1800" dirty="0" smtClean="0"/>
              <a:t> </a:t>
            </a:r>
            <a:r>
              <a:rPr lang="ru-RU" sz="1800" dirty="0" err="1" smtClean="0"/>
              <a:t>помідори</a:t>
            </a:r>
            <a:r>
              <a:rPr lang="ru-RU" sz="1800" dirty="0" smtClean="0"/>
              <a:t>, </a:t>
            </a:r>
            <a:r>
              <a:rPr lang="ru-RU" sz="1800" dirty="0" err="1" smtClean="0"/>
              <a:t>картоплю</a:t>
            </a:r>
            <a:r>
              <a:rPr lang="ru-RU" sz="1800" dirty="0" smtClean="0"/>
              <a:t>, авокадо, тютюн </a:t>
            </a:r>
            <a:r>
              <a:rPr lang="ru-RU" sz="1800" dirty="0" err="1" smtClean="0"/>
              <a:t>і</a:t>
            </a:r>
            <a:r>
              <a:rPr lang="ru-RU" sz="1800" dirty="0" smtClean="0"/>
              <a:t> какао.</a:t>
            </a:r>
          </a:p>
          <a:p>
            <a:pPr>
              <a:buNone/>
            </a:pPr>
            <a:r>
              <a:rPr lang="ru-RU" sz="1800" dirty="0" smtClean="0"/>
              <a:t>        25. </a:t>
            </a:r>
            <a:r>
              <a:rPr lang="ru-RU" sz="1800" dirty="0" err="1" smtClean="0"/>
              <a:t>Більшість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іспанців</a:t>
            </a:r>
            <a:r>
              <a:rPr lang="ru-RU" sz="1800" dirty="0" smtClean="0"/>
              <a:t> </a:t>
            </a:r>
            <a:r>
              <a:rPr lang="ru-RU" sz="1800" dirty="0" err="1" smtClean="0"/>
              <a:t>мають</a:t>
            </a:r>
            <a:r>
              <a:rPr lang="ru-RU" sz="1800" dirty="0" smtClean="0"/>
              <a:t> по два </a:t>
            </a:r>
            <a:r>
              <a:rPr lang="ru-RU" sz="1800" dirty="0" err="1" smtClean="0"/>
              <a:t>прізвища</a:t>
            </a:r>
            <a:r>
              <a:rPr lang="ru-RU" sz="1800" dirty="0" smtClean="0"/>
              <a:t>: </a:t>
            </a:r>
            <a:r>
              <a:rPr lang="ru-RU" sz="1800" dirty="0" err="1" smtClean="0"/>
              <a:t>матері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батька.</a:t>
            </a:r>
          </a:p>
          <a:p>
            <a:pPr>
              <a:buNone/>
            </a:pPr>
            <a:r>
              <a:rPr lang="ru-RU" sz="1800" dirty="0" smtClean="0"/>
              <a:t>        26. </a:t>
            </a:r>
            <a:r>
              <a:rPr lang="ru-RU" sz="1800" dirty="0" err="1" smtClean="0"/>
              <a:t>Перші</a:t>
            </a:r>
            <a:r>
              <a:rPr lang="ru-RU" sz="1800" dirty="0" smtClean="0"/>
              <a:t> в </a:t>
            </a:r>
            <a:r>
              <a:rPr lang="ru-RU" sz="1800" dirty="0" err="1" smtClean="0"/>
              <a:t>Європі</a:t>
            </a:r>
            <a:r>
              <a:rPr lang="ru-RU" sz="1800" dirty="0" smtClean="0"/>
              <a:t> </a:t>
            </a:r>
            <a:r>
              <a:rPr lang="ru-RU" sz="1800" dirty="0" err="1" smtClean="0"/>
              <a:t>вуличні</a:t>
            </a:r>
            <a:r>
              <a:rPr lang="ru-RU" sz="1800" dirty="0" smtClean="0"/>
              <a:t> </a:t>
            </a:r>
            <a:r>
              <a:rPr lang="ru-RU" sz="1800" dirty="0" err="1" smtClean="0"/>
              <a:t>ліхтарі</a:t>
            </a:r>
            <a:r>
              <a:rPr lang="ru-RU" sz="1800" dirty="0" smtClean="0"/>
              <a:t> </a:t>
            </a:r>
            <a:r>
              <a:rPr lang="ru-RU" sz="1800" dirty="0" err="1" smtClean="0"/>
              <a:t>з'явилися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Кордові</a:t>
            </a:r>
            <a:r>
              <a:rPr lang="ru-RU" sz="1800" dirty="0" smtClean="0"/>
              <a:t> </a:t>
            </a:r>
            <a:r>
              <a:rPr lang="ru-RU" sz="1800" dirty="0" err="1" smtClean="0"/>
              <a:t>в</a:t>
            </a:r>
            <a:r>
              <a:rPr lang="ru-RU" sz="1800" dirty="0" smtClean="0"/>
              <a:t> 10 </a:t>
            </a:r>
            <a:r>
              <a:rPr lang="ru-RU" sz="1800" dirty="0" err="1" smtClean="0"/>
              <a:t>столітті</a:t>
            </a:r>
            <a:r>
              <a:rPr lang="ru-RU" sz="1800" dirty="0" smtClean="0"/>
              <a:t> </a:t>
            </a:r>
            <a:r>
              <a:rPr lang="ru-RU" sz="1800" dirty="0" err="1" smtClean="0"/>
              <a:t>під</a:t>
            </a:r>
            <a:r>
              <a:rPr lang="ru-RU" sz="1800" dirty="0" smtClean="0"/>
              <a:t> час </a:t>
            </a:r>
            <a:r>
              <a:rPr lang="ru-RU" sz="1800" dirty="0" err="1" smtClean="0"/>
              <a:t>її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найвищого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розквіту</a:t>
            </a:r>
            <a:r>
              <a:rPr lang="ru-RU" sz="1800" dirty="0" smtClean="0"/>
              <a:t>, будучи столицею </a:t>
            </a:r>
            <a:r>
              <a:rPr lang="ru-RU" sz="1800" dirty="0" err="1" smtClean="0"/>
              <a:t>халіфату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центром </a:t>
            </a:r>
            <a:r>
              <a:rPr lang="ru-RU" sz="1800" dirty="0" err="1" smtClean="0"/>
              <a:t>мусульманської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імперії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27.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виробляється</a:t>
            </a:r>
            <a:r>
              <a:rPr lang="ru-RU" sz="1800" dirty="0" smtClean="0"/>
              <a:t> 44% </a:t>
            </a:r>
            <a:r>
              <a:rPr lang="ru-RU" sz="1800" dirty="0" err="1" smtClean="0"/>
              <a:t>всього</a:t>
            </a:r>
            <a:r>
              <a:rPr lang="ru-RU" sz="1800" dirty="0" smtClean="0"/>
              <a:t> оливкового масла в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28.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багато</a:t>
            </a:r>
            <a:r>
              <a:rPr lang="ru-RU" sz="1800" dirty="0" smtClean="0"/>
              <a:t> </a:t>
            </a:r>
            <a:r>
              <a:rPr lang="ru-RU" sz="1800" dirty="0" err="1" smtClean="0"/>
              <a:t>тварин</a:t>
            </a:r>
            <a:r>
              <a:rPr lang="ru-RU" sz="1800" dirty="0" smtClean="0"/>
              <a:t>, </a:t>
            </a:r>
            <a:r>
              <a:rPr lang="ru-RU" sz="1800" dirty="0" err="1" smtClean="0"/>
              <a:t>але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переважають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кажани</a:t>
            </a:r>
            <a:r>
              <a:rPr lang="ru-RU" sz="1800" dirty="0" smtClean="0"/>
              <a:t>. </a:t>
            </a:r>
            <a:r>
              <a:rPr lang="ru-RU" sz="1800" dirty="0" err="1" smtClean="0"/>
              <a:t>Летюча</a:t>
            </a:r>
            <a:r>
              <a:rPr lang="ru-RU" sz="1800" dirty="0" smtClean="0"/>
              <a:t> </a:t>
            </a:r>
            <a:r>
              <a:rPr lang="ru-RU" sz="1800" dirty="0" err="1" smtClean="0"/>
              <a:t>миша</a:t>
            </a:r>
            <a:r>
              <a:rPr lang="ru-RU" sz="1800" dirty="0" smtClean="0"/>
              <a:t> </a:t>
            </a:r>
            <a:r>
              <a:rPr lang="ru-RU" sz="1800" dirty="0" err="1" smtClean="0"/>
              <a:t>навіть</a:t>
            </a:r>
            <a:r>
              <a:rPr lang="ru-RU" sz="1800" dirty="0" smtClean="0"/>
              <a:t> стала символом </a:t>
            </a:r>
            <a:r>
              <a:rPr lang="ru-RU" sz="1800" dirty="0" err="1" smtClean="0"/>
              <a:t>Валенсії</a:t>
            </a:r>
            <a:r>
              <a:rPr lang="ru-RU" sz="1800" dirty="0" smtClean="0"/>
              <a:t>. </a:t>
            </a:r>
            <a:r>
              <a:rPr lang="ru-RU" sz="1800" dirty="0" err="1" smtClean="0"/>
              <a:t>Вчені</a:t>
            </a:r>
            <a:r>
              <a:rPr lang="ru-RU" sz="1800" dirty="0" smtClean="0"/>
              <a:t> </a:t>
            </a:r>
            <a:r>
              <a:rPr lang="ru-RU" sz="1800" dirty="0" err="1" smtClean="0"/>
              <a:t>встановили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одна </a:t>
            </a:r>
            <a:r>
              <a:rPr lang="ru-RU" sz="1800" dirty="0" err="1" smtClean="0"/>
              <a:t>летюча</a:t>
            </a:r>
            <a:r>
              <a:rPr lang="ru-RU" sz="1800" dirty="0" smtClean="0"/>
              <a:t> </a:t>
            </a:r>
            <a:r>
              <a:rPr lang="ru-RU" sz="1800" dirty="0" err="1" smtClean="0"/>
              <a:t>миша</a:t>
            </a:r>
            <a:r>
              <a:rPr lang="ru-RU" sz="1800" dirty="0" smtClean="0"/>
              <a:t> </a:t>
            </a:r>
            <a:r>
              <a:rPr lang="ru-RU" sz="1800" dirty="0" err="1" smtClean="0"/>
              <a:t>фактично</a:t>
            </a:r>
            <a:r>
              <a:rPr lang="ru-RU" sz="1800" dirty="0" smtClean="0"/>
              <a:t> </a:t>
            </a:r>
            <a:r>
              <a:rPr lang="ru-RU" sz="1800" dirty="0" err="1" smtClean="0"/>
              <a:t>їсть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птахів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29. </a:t>
            </a:r>
            <a:r>
              <a:rPr lang="ru-RU" sz="1800" dirty="0" err="1" smtClean="0"/>
              <a:t>Кожна</a:t>
            </a:r>
            <a:r>
              <a:rPr lang="ru-RU" sz="1800" dirty="0" smtClean="0"/>
              <a:t> область, район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може</a:t>
            </a:r>
            <a:r>
              <a:rPr lang="ru-RU" sz="1800" dirty="0" smtClean="0"/>
              <a:t> сильно </a:t>
            </a:r>
            <a:r>
              <a:rPr lang="ru-RU" sz="1800" dirty="0" err="1" smtClean="0"/>
              <a:t>відрізнятися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іншого</a:t>
            </a:r>
            <a:r>
              <a:rPr lang="ru-RU" sz="1800" dirty="0" smtClean="0"/>
              <a:t>. Кухнею, </a:t>
            </a:r>
            <a:r>
              <a:rPr lang="ru-RU" sz="1800" dirty="0" err="1" smtClean="0"/>
              <a:t>звичаями</a:t>
            </a:r>
            <a:r>
              <a:rPr lang="ru-RU" sz="1800" dirty="0" smtClean="0"/>
              <a:t>, а </a:t>
            </a:r>
            <a:r>
              <a:rPr lang="ru-RU" sz="1800" dirty="0" err="1" smtClean="0"/>
              <a:t>іноді</a:t>
            </a:r>
            <a:r>
              <a:rPr lang="ru-RU" sz="1800" dirty="0" smtClean="0"/>
              <a:t> </a:t>
            </a:r>
            <a:r>
              <a:rPr lang="ru-RU" sz="1800" dirty="0" err="1" smtClean="0"/>
              <a:t>навіть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мовою</a:t>
            </a:r>
            <a:r>
              <a:rPr lang="ru-RU" sz="1800" dirty="0" smtClean="0"/>
              <a:t>. </a:t>
            </a:r>
            <a:r>
              <a:rPr lang="ru-RU" sz="1800" dirty="0" err="1" smtClean="0"/>
              <a:t>Іспанія</a:t>
            </a:r>
            <a:r>
              <a:rPr lang="ru-RU" sz="1800" dirty="0" smtClean="0"/>
              <a:t>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</a:t>
            </a:r>
            <a:r>
              <a:rPr lang="ru-RU" sz="1800" dirty="0" err="1" smtClean="0"/>
              <a:t>еклектична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</a:t>
            </a:r>
            <a:endParaRPr lang="ru-RU" sz="18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  30. </a:t>
            </a:r>
            <a:r>
              <a:rPr lang="ru-RU" sz="1800" dirty="0" err="1" smtClean="0"/>
              <a:t>Під</a:t>
            </a:r>
            <a:r>
              <a:rPr lang="ru-RU" sz="1800" dirty="0" smtClean="0"/>
              <a:t> час </a:t>
            </a:r>
            <a:r>
              <a:rPr lang="ru-RU" sz="1800" dirty="0" err="1" smtClean="0"/>
              <a:t>іспанського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застілля</a:t>
            </a:r>
            <a:r>
              <a:rPr lang="ru-RU" sz="1800" dirty="0" smtClean="0"/>
              <a:t> не </a:t>
            </a:r>
            <a:r>
              <a:rPr lang="ru-RU" sz="1800" dirty="0" err="1" smtClean="0"/>
              <a:t>прийнято</a:t>
            </a:r>
            <a:r>
              <a:rPr lang="ru-RU" sz="1800" dirty="0" smtClean="0"/>
              <a:t> </a:t>
            </a:r>
            <a:r>
              <a:rPr lang="ru-RU" sz="1800" dirty="0" err="1" smtClean="0"/>
              <a:t>говорити</a:t>
            </a:r>
            <a:r>
              <a:rPr lang="ru-RU" sz="1800" dirty="0" smtClean="0"/>
              <a:t> про </a:t>
            </a:r>
            <a:r>
              <a:rPr lang="ru-RU" sz="1800" dirty="0" err="1" smtClean="0"/>
              <a:t>війни</a:t>
            </a:r>
            <a:r>
              <a:rPr lang="ru-RU" sz="1800" dirty="0" smtClean="0"/>
              <a:t>, </a:t>
            </a:r>
            <a:r>
              <a:rPr lang="ru-RU" sz="1800" dirty="0" err="1" smtClean="0"/>
              <a:t>кориду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періоді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правління</a:t>
            </a:r>
            <a:r>
              <a:rPr lang="ru-RU" sz="1800" dirty="0" smtClean="0"/>
              <a:t> Франко.</a:t>
            </a:r>
          </a:p>
          <a:p>
            <a:pPr>
              <a:buNone/>
            </a:pPr>
            <a:r>
              <a:rPr lang="ru-RU" sz="1800" dirty="0" smtClean="0"/>
              <a:t>        31.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не </a:t>
            </a:r>
            <a:r>
              <a:rPr lang="ru-RU" sz="1800" dirty="0" err="1" smtClean="0"/>
              <a:t>тільки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люблять</a:t>
            </a:r>
            <a:r>
              <a:rPr lang="ru-RU" sz="1800" dirty="0" smtClean="0"/>
              <a:t> </a:t>
            </a:r>
            <a:r>
              <a:rPr lang="ru-RU" sz="1800" dirty="0" err="1" smtClean="0"/>
              <a:t>поїсти</a:t>
            </a:r>
            <a:r>
              <a:rPr lang="ru-RU" sz="1800" dirty="0" smtClean="0"/>
              <a:t>, </a:t>
            </a:r>
            <a:r>
              <a:rPr lang="ru-RU" sz="1800" dirty="0" err="1" smtClean="0"/>
              <a:t>але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відмінно</a:t>
            </a:r>
            <a:r>
              <a:rPr lang="ru-RU" sz="1800" dirty="0" smtClean="0"/>
              <a:t> </a:t>
            </a:r>
            <a:r>
              <a:rPr lang="ru-RU" sz="1800" dirty="0" err="1" smtClean="0"/>
              <a:t>готують</a:t>
            </a:r>
            <a:r>
              <a:rPr lang="ru-RU" sz="1800" dirty="0" smtClean="0"/>
              <a:t>. Тут,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висловити</a:t>
            </a:r>
            <a:r>
              <a:rPr lang="ru-RU" sz="1800" dirty="0" smtClean="0"/>
              <a:t> </a:t>
            </a:r>
            <a:r>
              <a:rPr lang="ru-RU" sz="1800" dirty="0" err="1" smtClean="0"/>
              <a:t>вдячність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кухареві</a:t>
            </a:r>
            <a:r>
              <a:rPr lang="ru-RU" sz="1800" dirty="0" smtClean="0"/>
              <a:t> за </a:t>
            </a:r>
            <a:r>
              <a:rPr lang="ru-RU" sz="1800" dirty="0" err="1" smtClean="0"/>
              <a:t>смачну</a:t>
            </a:r>
            <a:r>
              <a:rPr lang="ru-RU" sz="1800" dirty="0" smtClean="0"/>
              <a:t> </a:t>
            </a:r>
            <a:r>
              <a:rPr lang="ru-RU" sz="1800" dirty="0" err="1" smtClean="0"/>
              <a:t>страву</a:t>
            </a:r>
            <a:r>
              <a:rPr lang="ru-RU" sz="1800" dirty="0" smtClean="0"/>
              <a:t>, </a:t>
            </a:r>
            <a:r>
              <a:rPr lang="ru-RU" sz="1800" dirty="0" err="1" smtClean="0"/>
              <a:t>прийнято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просити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ще</a:t>
            </a:r>
            <a:r>
              <a:rPr lang="ru-RU" sz="1800" dirty="0" smtClean="0"/>
              <a:t> одну </a:t>
            </a:r>
            <a:r>
              <a:rPr lang="ru-RU" sz="1800" dirty="0" err="1" smtClean="0"/>
              <a:t>порцію</a:t>
            </a:r>
            <a:r>
              <a:rPr lang="ru-RU" sz="1800" dirty="0" smtClean="0"/>
              <a:t>. </a:t>
            </a:r>
          </a:p>
          <a:p>
            <a:pPr>
              <a:buNone/>
            </a:pPr>
            <a:r>
              <a:rPr lang="ru-RU" sz="1800" dirty="0" smtClean="0"/>
              <a:t>        32. </a:t>
            </a:r>
            <a:r>
              <a:rPr lang="ru-RU" sz="1800" dirty="0" err="1" smtClean="0"/>
              <a:t>Найпопулярніша</a:t>
            </a:r>
            <a:r>
              <a:rPr lang="ru-RU" sz="1800" dirty="0" smtClean="0"/>
              <a:t> </a:t>
            </a:r>
            <a:r>
              <a:rPr lang="ru-RU" sz="1800" dirty="0" err="1" smtClean="0"/>
              <a:t>торгова</a:t>
            </a:r>
            <a:r>
              <a:rPr lang="ru-RU" sz="1800" dirty="0" smtClean="0"/>
              <a:t> марка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- "</a:t>
            </a:r>
            <a:r>
              <a:rPr lang="ru-RU" sz="1800" dirty="0" err="1" smtClean="0"/>
              <a:t>El</a:t>
            </a:r>
            <a:r>
              <a:rPr lang="ru-RU" sz="1800" dirty="0" smtClean="0"/>
              <a:t> </a:t>
            </a:r>
            <a:r>
              <a:rPr lang="ru-RU" sz="1800" dirty="0" err="1" smtClean="0"/>
              <a:t>Corte</a:t>
            </a:r>
            <a:r>
              <a:rPr lang="ru-RU" sz="1800" dirty="0" smtClean="0"/>
              <a:t> </a:t>
            </a:r>
            <a:r>
              <a:rPr lang="ru-RU" sz="1800" dirty="0" err="1" smtClean="0"/>
              <a:t>Ingles</a:t>
            </a:r>
            <a:r>
              <a:rPr lang="ru-RU" sz="1800" dirty="0" smtClean="0"/>
              <a:t>". За статистикою </a:t>
            </a:r>
            <a:r>
              <a:rPr lang="ru-RU" sz="1800" dirty="0" err="1" smtClean="0"/>
              <a:t>кожен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іспанець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відвідує</a:t>
            </a:r>
            <a:r>
              <a:rPr lang="ru-RU" sz="1800" dirty="0" smtClean="0"/>
              <a:t> один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магазинів</a:t>
            </a:r>
            <a:r>
              <a:rPr lang="ru-RU" sz="1800" dirty="0" smtClean="0"/>
              <a:t> </a:t>
            </a:r>
            <a:r>
              <a:rPr lang="ru-RU" sz="1800" dirty="0" err="1" smtClean="0"/>
              <a:t>мережі</a:t>
            </a:r>
            <a:r>
              <a:rPr lang="ru-RU" sz="1800" dirty="0" smtClean="0"/>
              <a:t> не </a:t>
            </a:r>
            <a:r>
              <a:rPr lang="ru-RU" sz="1800" dirty="0" err="1" smtClean="0"/>
              <a:t>менше</a:t>
            </a:r>
            <a:r>
              <a:rPr lang="ru-RU" sz="1800" dirty="0" smtClean="0"/>
              <a:t> </a:t>
            </a:r>
            <a:r>
              <a:rPr lang="ru-RU" sz="1800" dirty="0" err="1" smtClean="0"/>
              <a:t>півтора</a:t>
            </a:r>
            <a:r>
              <a:rPr lang="ru-RU" sz="1800" dirty="0" smtClean="0"/>
              <a:t> раз на </a:t>
            </a:r>
            <a:r>
              <a:rPr lang="ru-RU" sz="1800" dirty="0" err="1" smtClean="0"/>
              <a:t>тиждень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33. </a:t>
            </a:r>
            <a:r>
              <a:rPr lang="ru-RU" sz="1800" dirty="0" err="1" smtClean="0"/>
              <a:t>Єдиний</a:t>
            </a:r>
            <a:r>
              <a:rPr lang="ru-RU" sz="1800" dirty="0" smtClean="0"/>
              <a:t> у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 </a:t>
            </a:r>
            <a:r>
              <a:rPr lang="ru-RU" sz="1800" dirty="0" err="1" smtClean="0"/>
              <a:t>пам'ятник</a:t>
            </a:r>
            <a:r>
              <a:rPr lang="ru-RU" sz="1800" dirty="0" smtClean="0"/>
              <a:t> </a:t>
            </a:r>
            <a:r>
              <a:rPr lang="ru-RU" sz="1800" dirty="0" err="1" smtClean="0"/>
              <a:t>дияволу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розташований</a:t>
            </a:r>
            <a:r>
              <a:rPr lang="ru-RU" sz="1800" dirty="0" smtClean="0"/>
              <a:t> в </a:t>
            </a:r>
            <a:r>
              <a:rPr lang="ru-RU" sz="1800" dirty="0" err="1" smtClean="0"/>
              <a:t>Мадриді</a:t>
            </a:r>
            <a:r>
              <a:rPr lang="ru-RU" sz="1800" dirty="0" smtClean="0"/>
              <a:t>, </a:t>
            </a:r>
            <a:r>
              <a:rPr lang="ru-RU" sz="1800" dirty="0" err="1" smtClean="0"/>
              <a:t>в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іспанському</a:t>
            </a:r>
            <a:r>
              <a:rPr lang="ru-RU" sz="1800" dirty="0" smtClean="0"/>
              <a:t> парку «</a:t>
            </a:r>
            <a:r>
              <a:rPr lang="ru-RU" sz="1800" dirty="0" err="1" smtClean="0"/>
              <a:t>Ретіро</a:t>
            </a:r>
            <a:r>
              <a:rPr lang="ru-RU" sz="1800" dirty="0" smtClean="0"/>
              <a:t>». Скульптура </a:t>
            </a:r>
            <a:r>
              <a:rPr lang="ru-RU" sz="1800" dirty="0" err="1" smtClean="0"/>
              <a:t>встановлена</a:t>
            </a:r>
            <a:r>
              <a:rPr lang="ru-RU" sz="1800" dirty="0" smtClean="0"/>
              <a:t> ​​на </a:t>
            </a:r>
            <a:r>
              <a:rPr lang="ru-RU" sz="1800" dirty="0" err="1" smtClean="0"/>
              <a:t>висоті</a:t>
            </a:r>
            <a:r>
              <a:rPr lang="ru-RU" sz="1800" dirty="0" smtClean="0"/>
              <a:t> 666 м над </a:t>
            </a:r>
            <a:r>
              <a:rPr lang="ru-RU" sz="1800" dirty="0" err="1" smtClean="0"/>
              <a:t>рівнем</a:t>
            </a:r>
            <a:r>
              <a:rPr lang="ru-RU" sz="1800" dirty="0" smtClean="0"/>
              <a:t> моря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зображує</a:t>
            </a:r>
            <a:r>
              <a:rPr lang="ru-RU" sz="1800" dirty="0" smtClean="0"/>
              <a:t> момент </a:t>
            </a:r>
            <a:r>
              <a:rPr lang="ru-RU" sz="1800" dirty="0" err="1" smtClean="0"/>
              <a:t>вигнання</a:t>
            </a:r>
            <a:r>
              <a:rPr lang="ru-RU" sz="1800" dirty="0" smtClean="0"/>
              <a:t> Люцифера </a:t>
            </a:r>
            <a:r>
              <a:rPr lang="ru-RU" sz="1800" dirty="0" err="1" smtClean="0"/>
              <a:t>з</a:t>
            </a:r>
            <a:r>
              <a:rPr lang="ru-RU" sz="1800" dirty="0" smtClean="0"/>
              <a:t> раю.</a:t>
            </a:r>
          </a:p>
          <a:p>
            <a:pPr>
              <a:buNone/>
            </a:pPr>
            <a:r>
              <a:rPr lang="ru-RU" sz="1800" dirty="0" smtClean="0"/>
              <a:t>        34. У </a:t>
            </a:r>
            <a:r>
              <a:rPr lang="ru-RU" sz="1800" dirty="0" err="1" smtClean="0"/>
              <a:t>традиційної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кухні</a:t>
            </a:r>
            <a:r>
              <a:rPr lang="ru-RU" sz="1800" dirty="0" smtClean="0"/>
              <a:t> </a:t>
            </a:r>
            <a:r>
              <a:rPr lang="ru-RU" sz="1800" dirty="0" err="1" smtClean="0"/>
              <a:t>немає</a:t>
            </a:r>
            <a:r>
              <a:rPr lang="ru-RU" sz="1800" dirty="0" smtClean="0"/>
              <a:t> </a:t>
            </a:r>
            <a:r>
              <a:rPr lang="ru-RU" sz="1800" dirty="0" err="1" smtClean="0"/>
              <a:t>випічки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кукурудзяного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пшеничного </a:t>
            </a:r>
            <a:r>
              <a:rPr lang="ru-RU" sz="1800" dirty="0" err="1" smtClean="0"/>
              <a:t>борошна</a:t>
            </a:r>
            <a:r>
              <a:rPr lang="ru-RU" sz="1800" dirty="0" smtClean="0"/>
              <a:t>.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</a:t>
            </a:r>
            <a:r>
              <a:rPr lang="ru-RU" sz="1800" dirty="0" err="1" smtClean="0"/>
              <a:t>популярними</a:t>
            </a:r>
            <a:r>
              <a:rPr lang="ru-RU" sz="1800" dirty="0" smtClean="0"/>
              <a:t>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вважаються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коржі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картоплі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35.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- </a:t>
            </a:r>
            <a:r>
              <a:rPr lang="ru-RU" sz="1800" dirty="0" err="1" smtClean="0"/>
              <a:t>довгожителі</a:t>
            </a:r>
            <a:r>
              <a:rPr lang="ru-RU" sz="1800" dirty="0" smtClean="0"/>
              <a:t>: </a:t>
            </a:r>
            <a:r>
              <a:rPr lang="ru-RU" sz="1800" dirty="0" err="1" smtClean="0"/>
              <a:t>середня</a:t>
            </a:r>
            <a:r>
              <a:rPr lang="ru-RU" sz="1800" dirty="0" smtClean="0"/>
              <a:t> </a:t>
            </a:r>
            <a:r>
              <a:rPr lang="ru-RU" sz="1800" dirty="0" err="1" smtClean="0"/>
              <a:t>тривалість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життя</a:t>
            </a:r>
            <a:r>
              <a:rPr lang="ru-RU" sz="1800" dirty="0" smtClean="0"/>
              <a:t> - 79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</a:t>
            </a:r>
            <a:r>
              <a:rPr lang="ru-RU" sz="1800" dirty="0" err="1" smtClean="0"/>
              <a:t>Середня</a:t>
            </a:r>
            <a:r>
              <a:rPr lang="ru-RU" sz="1800" dirty="0" smtClean="0"/>
              <a:t> ж </a:t>
            </a:r>
            <a:r>
              <a:rPr lang="ru-RU" sz="1800" dirty="0" err="1" smtClean="0"/>
              <a:t>тривалість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життя</a:t>
            </a:r>
            <a:r>
              <a:rPr lang="ru-RU" sz="1800" dirty="0" smtClean="0"/>
              <a:t> </a:t>
            </a:r>
            <a:r>
              <a:rPr lang="ru-RU" sz="1800" dirty="0" err="1" smtClean="0"/>
              <a:t>жінок</a:t>
            </a:r>
            <a:r>
              <a:rPr lang="ru-RU" sz="1800" dirty="0" smtClean="0"/>
              <a:t>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найвище</a:t>
            </a:r>
            <a:r>
              <a:rPr lang="ru-RU" sz="1800" dirty="0" smtClean="0"/>
              <a:t> </a:t>
            </a:r>
            <a:r>
              <a:rPr lang="ru-RU" sz="1800" dirty="0" err="1" smtClean="0"/>
              <a:t>серед</a:t>
            </a:r>
            <a:r>
              <a:rPr lang="ru-RU" sz="1800" dirty="0" smtClean="0"/>
              <a:t> </a:t>
            </a:r>
            <a:r>
              <a:rPr lang="ru-RU" sz="1800" dirty="0" err="1" smtClean="0"/>
              <a:t>усіх</a:t>
            </a:r>
            <a:r>
              <a:rPr lang="ru-RU" sz="1800" dirty="0" smtClean="0"/>
              <a:t> </a:t>
            </a:r>
            <a:r>
              <a:rPr lang="ru-RU" sz="1800" dirty="0" err="1" smtClean="0"/>
              <a:t>країн</a:t>
            </a:r>
            <a:r>
              <a:rPr lang="ru-RU" sz="1800" dirty="0" smtClean="0"/>
              <a:t> </a:t>
            </a:r>
            <a:r>
              <a:rPr lang="ru-RU" sz="1800" dirty="0" err="1" smtClean="0"/>
              <a:t>Європи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складає</a:t>
            </a:r>
            <a:r>
              <a:rPr lang="ru-RU" sz="1800" dirty="0" smtClean="0"/>
              <a:t> 87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36. </a:t>
            </a:r>
            <a:r>
              <a:rPr lang="ru-RU" sz="1800" dirty="0" err="1" smtClean="0"/>
              <a:t>Впродовж</a:t>
            </a:r>
            <a:r>
              <a:rPr lang="ru-RU" sz="1800" dirty="0" smtClean="0"/>
              <a:t> 15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Іспанія</a:t>
            </a:r>
            <a:r>
              <a:rPr lang="ru-RU" sz="1800" dirty="0" smtClean="0"/>
              <a:t> </a:t>
            </a:r>
            <a:r>
              <a:rPr lang="ru-RU" sz="1800" dirty="0" err="1" smtClean="0"/>
              <a:t>впевнено</a:t>
            </a:r>
            <a:r>
              <a:rPr lang="ru-RU" sz="1800" dirty="0" smtClean="0"/>
              <a:t> </a:t>
            </a:r>
            <a:r>
              <a:rPr lang="ru-RU" sz="1800" dirty="0" err="1" smtClean="0"/>
              <a:t>утримує</a:t>
            </a:r>
            <a:r>
              <a:rPr lang="ru-RU" sz="1800" dirty="0" smtClean="0"/>
              <a:t> перше </a:t>
            </a:r>
            <a:r>
              <a:rPr lang="ru-RU" sz="1800" dirty="0" err="1" smtClean="0"/>
              <a:t>місце</a:t>
            </a:r>
            <a:r>
              <a:rPr lang="ru-RU" sz="1800" dirty="0" smtClean="0"/>
              <a:t> по </a:t>
            </a:r>
            <a:r>
              <a:rPr lang="ru-RU" sz="1800" dirty="0" err="1" smtClean="0"/>
              <a:t>донорській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пересадці</a:t>
            </a:r>
            <a:r>
              <a:rPr lang="ru-RU" sz="1800" dirty="0" smtClean="0"/>
              <a:t>. </a:t>
            </a:r>
            <a:r>
              <a:rPr lang="ru-RU" sz="1800" dirty="0" err="1" smtClean="0"/>
              <a:t>Трансплантологія</a:t>
            </a:r>
            <a:r>
              <a:rPr lang="ru-RU" sz="1800" dirty="0" smtClean="0"/>
              <a:t> тут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добре </a:t>
            </a:r>
            <a:r>
              <a:rPr lang="ru-RU" sz="1800" dirty="0" err="1" smtClean="0"/>
              <a:t>розвинена</a:t>
            </a:r>
            <a:r>
              <a:rPr lang="ru-RU" sz="1800" dirty="0" smtClean="0"/>
              <a:t>. </a:t>
            </a:r>
            <a:r>
              <a:rPr lang="ru-RU" sz="1800" dirty="0" err="1" smtClean="0"/>
              <a:t>Кожен</a:t>
            </a:r>
            <a:r>
              <a:rPr lang="ru-RU" sz="1800" dirty="0" smtClean="0"/>
              <a:t> </a:t>
            </a:r>
            <a:r>
              <a:rPr lang="ru-RU" sz="1800" dirty="0" err="1" smtClean="0"/>
              <a:t>народжений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іспанець</a:t>
            </a:r>
            <a:r>
              <a:rPr lang="ru-RU" sz="1800" dirty="0" smtClean="0"/>
              <a:t> автоматично </a:t>
            </a:r>
            <a:r>
              <a:rPr lang="ru-RU" sz="1800" dirty="0" err="1" smtClean="0"/>
              <a:t>стає</a:t>
            </a:r>
            <a:r>
              <a:rPr lang="ru-RU" sz="1800" dirty="0" smtClean="0"/>
              <a:t> донором. 90% </a:t>
            </a:r>
            <a:r>
              <a:rPr lang="ru-RU" sz="1800" dirty="0" err="1" smtClean="0"/>
              <a:t>населення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підтримує</a:t>
            </a:r>
            <a:r>
              <a:rPr lang="ru-RU" sz="1800" dirty="0" smtClean="0"/>
              <a:t> донорство.</a:t>
            </a:r>
            <a:br>
              <a:rPr lang="ru-RU" sz="1800" dirty="0" smtClean="0"/>
            </a:br>
            <a:r>
              <a:rPr lang="ru-RU" sz="1800" dirty="0" smtClean="0"/>
              <a:t> 37. В </a:t>
            </a:r>
            <a:r>
              <a:rPr lang="ru-RU" sz="1800" dirty="0" err="1" smtClean="0"/>
              <a:t>Іспанії</a:t>
            </a:r>
            <a:r>
              <a:rPr lang="ru-RU" sz="1800" dirty="0" smtClean="0"/>
              <a:t> практично </a:t>
            </a:r>
            <a:r>
              <a:rPr lang="ru-RU" sz="1800" dirty="0" err="1" smtClean="0"/>
              <a:t>неможливо</a:t>
            </a:r>
            <a:r>
              <a:rPr lang="ru-RU" sz="1800" dirty="0" smtClean="0"/>
              <a:t> </a:t>
            </a:r>
            <a:r>
              <a:rPr lang="ru-RU" sz="1800" dirty="0" err="1" smtClean="0"/>
              <a:t>зустріти</a:t>
            </a:r>
            <a:r>
              <a:rPr lang="ru-RU" sz="1800" dirty="0" smtClean="0"/>
              <a:t> </a:t>
            </a:r>
            <a:r>
              <a:rPr lang="ru-RU" sz="1800" dirty="0" err="1" smtClean="0"/>
              <a:t>одруженого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чоловіка</a:t>
            </a:r>
            <a:r>
              <a:rPr lang="ru-RU" sz="1800" dirty="0" smtClean="0"/>
              <a:t> до 30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</a:t>
            </a:r>
            <a:r>
              <a:rPr lang="ru-RU" sz="1800" dirty="0" err="1" smtClean="0"/>
              <a:t>Сім'ями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</a:t>
            </a:r>
            <a:r>
              <a:rPr lang="ru-RU" sz="1800" dirty="0" err="1" smtClean="0"/>
              <a:t>обзаводяться</a:t>
            </a:r>
            <a:r>
              <a:rPr lang="ru-RU" sz="1800" dirty="0" smtClean="0"/>
              <a:t> до 35-40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. </a:t>
            </a:r>
            <a:r>
              <a:rPr lang="ru-RU" sz="1800" dirty="0" err="1" smtClean="0"/>
              <a:t>Іспанські</a:t>
            </a:r>
            <a:r>
              <a:rPr lang="ru-RU" sz="1800" dirty="0" smtClean="0"/>
              <a:t> </a:t>
            </a:r>
            <a:r>
              <a:rPr lang="ru-RU" sz="1800" dirty="0" err="1" smtClean="0"/>
              <a:t>жінки</a:t>
            </a:r>
            <a:r>
              <a:rPr lang="ru-RU" sz="1800" dirty="0" smtClean="0"/>
              <a:t> </a:t>
            </a:r>
            <a:r>
              <a:rPr lang="ru-RU" sz="1800" dirty="0" err="1" smtClean="0"/>
              <a:t>народжують</a:t>
            </a:r>
            <a:r>
              <a:rPr lang="ru-RU" sz="1800" dirty="0" smtClean="0"/>
              <a:t> першу </a:t>
            </a:r>
            <a:r>
              <a:rPr lang="ru-RU" sz="1800" dirty="0" err="1" smtClean="0"/>
              <a:t>дитину</a:t>
            </a:r>
            <a:r>
              <a:rPr lang="ru-RU" sz="1800" dirty="0" smtClean="0"/>
              <a:t> в основному </a:t>
            </a:r>
            <a:r>
              <a:rPr lang="ru-RU" sz="1800" dirty="0" err="1" smtClean="0"/>
              <a:t>вже</a:t>
            </a:r>
            <a:r>
              <a:rPr lang="ru-RU" sz="1800" dirty="0" smtClean="0"/>
              <a:t> в </a:t>
            </a:r>
            <a:r>
              <a:rPr lang="ru-RU" sz="1800" dirty="0" err="1" smtClean="0"/>
              <a:t>бальзаківського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віку</a:t>
            </a:r>
            <a:r>
              <a:rPr lang="ru-RU" sz="1800" dirty="0" smtClean="0"/>
              <a:t>. </a:t>
            </a:r>
            <a:r>
              <a:rPr lang="ru-RU" sz="1800" dirty="0" err="1" smtClean="0"/>
              <a:t>Називати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дітей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прийнято</a:t>
            </a:r>
            <a:r>
              <a:rPr lang="ru-RU" sz="1800" dirty="0" smtClean="0"/>
              <a:t> на честь </a:t>
            </a:r>
            <a:r>
              <a:rPr lang="ru-RU" sz="1800" dirty="0" err="1" smtClean="0"/>
              <a:t>власних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батьків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найближчих</a:t>
            </a:r>
            <a:r>
              <a:rPr lang="ru-RU" sz="1800" dirty="0" smtClean="0"/>
              <a:t> </a:t>
            </a:r>
            <a:r>
              <a:rPr lang="ru-RU" sz="1800" dirty="0" err="1" smtClean="0"/>
              <a:t>родичів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38. </a:t>
            </a:r>
            <a:r>
              <a:rPr lang="ru-RU" sz="1800" dirty="0" err="1" smtClean="0"/>
              <a:t>Обов'язкова</a:t>
            </a:r>
            <a:r>
              <a:rPr lang="ru-RU" sz="1800" dirty="0" smtClean="0"/>
              <a:t> </a:t>
            </a:r>
            <a:r>
              <a:rPr lang="ru-RU" sz="1800" dirty="0" err="1" smtClean="0"/>
              <a:t>військова</a:t>
            </a:r>
            <a:r>
              <a:rPr lang="ru-RU" sz="1800" dirty="0" smtClean="0"/>
              <a:t> </a:t>
            </a:r>
            <a:r>
              <a:rPr lang="ru-RU" sz="1800" dirty="0" err="1" smtClean="0"/>
              <a:t>повинність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була</a:t>
            </a:r>
            <a:r>
              <a:rPr lang="ru-RU" sz="1800" dirty="0" smtClean="0"/>
              <a:t> </a:t>
            </a:r>
            <a:r>
              <a:rPr lang="ru-RU" sz="1800" dirty="0" err="1" smtClean="0"/>
              <a:t>скасована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десяти </a:t>
            </a:r>
            <a:r>
              <a:rPr lang="ru-RU" sz="1800" dirty="0" err="1" smtClean="0"/>
              <a:t>років</a:t>
            </a:r>
            <a:r>
              <a:rPr lang="ru-RU" sz="1800" dirty="0" smtClean="0"/>
              <a:t> тому </a:t>
            </a:r>
            <a:r>
              <a:rPr lang="ru-RU" sz="1800" dirty="0" err="1" smtClean="0"/>
              <a:t>армія</a:t>
            </a:r>
            <a:r>
              <a:rPr lang="ru-RU" sz="1800" dirty="0" smtClean="0"/>
              <a:t> стала </a:t>
            </a:r>
            <a:r>
              <a:rPr lang="ru-RU" sz="1800" dirty="0" err="1" smtClean="0"/>
              <a:t>професійною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 39. На </a:t>
            </a:r>
            <a:r>
              <a:rPr lang="ru-RU" sz="1800" dirty="0" err="1" smtClean="0"/>
              <a:t>весілля</a:t>
            </a:r>
            <a:r>
              <a:rPr lang="ru-RU" sz="1800" dirty="0" smtClean="0"/>
              <a:t> наречена </a:t>
            </a:r>
            <a:r>
              <a:rPr lang="ru-RU" sz="1800" dirty="0" err="1" smtClean="0"/>
              <a:t>прикрашає</a:t>
            </a:r>
            <a:r>
              <a:rPr lang="ru-RU" sz="1800" dirty="0" smtClean="0"/>
              <a:t> свою </a:t>
            </a:r>
            <a:r>
              <a:rPr lang="ru-RU" sz="1800" dirty="0" err="1" smtClean="0"/>
              <a:t>зачіску</a:t>
            </a:r>
            <a:r>
              <a:rPr lang="ru-RU" sz="1800" dirty="0" smtClean="0"/>
              <a:t> </a:t>
            </a:r>
            <a:r>
              <a:rPr lang="ru-RU" sz="1800" dirty="0" err="1" smtClean="0"/>
              <a:t>гілочками</a:t>
            </a:r>
            <a:r>
              <a:rPr lang="ru-RU" sz="1800" dirty="0" smtClean="0"/>
              <a:t> </a:t>
            </a:r>
            <a:r>
              <a:rPr lang="ru-RU" sz="1800" dirty="0" err="1" smtClean="0"/>
              <a:t>квітучого</a:t>
            </a:r>
            <a:r>
              <a:rPr lang="ru-RU" sz="1800" dirty="0" smtClean="0"/>
              <a:t> апельсина. Для </a:t>
            </a:r>
            <a:r>
              <a:rPr lang="ru-RU" sz="1800" dirty="0" err="1" smtClean="0"/>
              <a:t>іспанців</a:t>
            </a:r>
            <a:r>
              <a:rPr lang="ru-RU" sz="1800" dirty="0" smtClean="0"/>
              <a:t> апельсин - </a:t>
            </a:r>
            <a:r>
              <a:rPr lang="ru-RU" sz="1800" dirty="0" err="1" smtClean="0"/>
              <a:t>це</a:t>
            </a:r>
            <a:r>
              <a:rPr lang="ru-RU" sz="1800" dirty="0" smtClean="0"/>
              <a:t> символ </a:t>
            </a:r>
            <a:r>
              <a:rPr lang="ru-RU" sz="1800" dirty="0" err="1" smtClean="0"/>
              <a:t>любові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щастя</a:t>
            </a:r>
            <a:r>
              <a:rPr lang="ru-RU" sz="1800" dirty="0" smtClean="0"/>
              <a:t>. </a:t>
            </a:r>
            <a:r>
              <a:rPr lang="ru-RU" sz="1800" dirty="0" err="1" smtClean="0"/>
              <a:t>Країна</a:t>
            </a:r>
            <a:r>
              <a:rPr lang="ru-RU" sz="1800" dirty="0" smtClean="0"/>
              <a:t> - </a:t>
            </a:r>
            <a:r>
              <a:rPr lang="ru-RU" sz="1800" dirty="0" err="1" smtClean="0"/>
              <a:t>лідер</a:t>
            </a:r>
            <a:r>
              <a:rPr lang="ru-RU" sz="1800" dirty="0" smtClean="0"/>
              <a:t> у </a:t>
            </a:r>
            <a:r>
              <a:rPr lang="ru-RU" sz="1800" dirty="0" err="1" smtClean="0"/>
              <a:t>вирощуванні</a:t>
            </a:r>
            <a:r>
              <a:rPr lang="ru-RU" sz="1800" dirty="0" smtClean="0"/>
              <a:t> </a:t>
            </a:r>
            <a:r>
              <a:rPr lang="ru-RU" sz="1800" dirty="0" err="1" smtClean="0"/>
              <a:t>даних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плодів</a:t>
            </a:r>
            <a:r>
              <a:rPr lang="ru-RU" sz="1800" dirty="0" smtClean="0"/>
              <a:t>, а </a:t>
            </a:r>
            <a:r>
              <a:rPr lang="ru-RU" sz="1800" dirty="0" err="1" smtClean="0"/>
              <a:t>серце</a:t>
            </a:r>
            <a:r>
              <a:rPr lang="ru-RU" sz="1800" dirty="0" smtClean="0"/>
              <a:t> </a:t>
            </a:r>
            <a:r>
              <a:rPr lang="ru-RU" sz="1800" dirty="0" err="1" smtClean="0"/>
              <a:t>апельсинових</a:t>
            </a:r>
            <a:r>
              <a:rPr lang="ru-RU" sz="1800" dirty="0" smtClean="0"/>
              <a:t> </a:t>
            </a:r>
            <a:r>
              <a:rPr lang="ru-RU" sz="1800" dirty="0" err="1" smtClean="0"/>
              <a:t>гаїв</a:t>
            </a:r>
            <a:r>
              <a:rPr lang="ru-RU" sz="1800" dirty="0" smtClean="0"/>
              <a:t> </a:t>
            </a:r>
            <a:r>
              <a:rPr lang="ru-RU" sz="1800" dirty="0" err="1" smtClean="0"/>
              <a:t>знаходиться</a:t>
            </a:r>
            <a:r>
              <a:rPr lang="ru-RU" sz="1800" dirty="0" smtClean="0"/>
              <a:t> у </a:t>
            </a:r>
            <a:r>
              <a:rPr lang="ru-RU" sz="1800" dirty="0" err="1" smtClean="0"/>
              <a:t>Валенсії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40. З 14.00 до 15.30 </a:t>
            </a:r>
            <a:r>
              <a:rPr lang="ru-RU" sz="1800" dirty="0" err="1" smtClean="0"/>
              <a:t>іспанці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відпочивають</a:t>
            </a:r>
            <a:r>
              <a:rPr lang="ru-RU" sz="1800" dirty="0" smtClean="0"/>
              <a:t>, </a:t>
            </a:r>
            <a:r>
              <a:rPr lang="ru-RU" sz="1800" dirty="0" err="1" smtClean="0"/>
              <a:t>цей</a:t>
            </a:r>
            <a:r>
              <a:rPr lang="ru-RU" sz="1800" dirty="0" smtClean="0"/>
              <a:t> час у них </a:t>
            </a:r>
            <a:r>
              <a:rPr lang="ru-RU" sz="1800" dirty="0" err="1" smtClean="0"/>
              <a:t>називається</a:t>
            </a:r>
            <a:r>
              <a:rPr lang="ru-RU" sz="1800" dirty="0" smtClean="0"/>
              <a:t> «</a:t>
            </a:r>
            <a:r>
              <a:rPr lang="ru-RU" sz="1800" dirty="0" err="1" smtClean="0"/>
              <a:t>Сієста</a:t>
            </a:r>
            <a:r>
              <a:rPr lang="ru-RU" sz="1800" dirty="0" smtClean="0"/>
              <a:t>», а </a:t>
            </a:r>
            <a:r>
              <a:rPr lang="ru-RU" sz="1800" dirty="0" err="1" smtClean="0"/>
              <a:t>вечеряють</a:t>
            </a:r>
            <a:r>
              <a:rPr lang="ru-RU" sz="1800" dirty="0" smtClean="0"/>
              <a:t> у </a:t>
            </a:r>
            <a:r>
              <a:rPr lang="ru-RU" sz="1800" dirty="0" err="1" smtClean="0"/>
              <a:t>дев'ять-десять</a:t>
            </a:r>
            <a:r>
              <a:rPr lang="ru-RU" sz="1800" dirty="0" smtClean="0"/>
              <a:t> </a:t>
            </a:r>
            <a:r>
              <a:rPr lang="ru-RU" sz="1800" dirty="0" err="1" smtClean="0"/>
              <a:t>вечора</a:t>
            </a:r>
            <a:r>
              <a:rPr lang="ru-RU" sz="1800" dirty="0" smtClean="0"/>
              <a:t>. Вдень </a:t>
            </a:r>
            <a:r>
              <a:rPr lang="ru-RU" sz="1800" dirty="0" err="1" smtClean="0"/>
              <a:t>сонце</a:t>
            </a:r>
            <a:r>
              <a:rPr lang="ru-RU" sz="1800" dirty="0" smtClean="0"/>
              <a:t>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</a:t>
            </a:r>
            <a:r>
              <a:rPr lang="ru-RU" sz="1800" dirty="0" err="1" smtClean="0"/>
              <a:t>пекуче</a:t>
            </a:r>
            <a:r>
              <a:rPr lang="ru-RU" sz="1800" dirty="0" smtClean="0"/>
              <a:t>, тому </a:t>
            </a:r>
            <a:r>
              <a:rPr lang="ru-RU" sz="1800" dirty="0" err="1" smtClean="0"/>
              <a:t>вважається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нормальним</a:t>
            </a:r>
            <a:r>
              <a:rPr lang="ru-RU" sz="1800" dirty="0" smtClean="0"/>
              <a:t>, коли </a:t>
            </a:r>
            <a:r>
              <a:rPr lang="ru-RU" sz="1800" dirty="0" err="1" smtClean="0"/>
              <a:t>малюки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школярі</a:t>
            </a:r>
            <a:r>
              <a:rPr lang="ru-RU" sz="1800" dirty="0" smtClean="0"/>
              <a:t> </a:t>
            </a:r>
            <a:r>
              <a:rPr lang="ru-RU" sz="1800" dirty="0" err="1" smtClean="0"/>
              <a:t>гуляють</a:t>
            </a:r>
            <a:r>
              <a:rPr lang="ru-RU" sz="1800" dirty="0" smtClean="0"/>
              <a:t> до 2-ї </a:t>
            </a:r>
            <a:r>
              <a:rPr lang="ru-RU" sz="1800" dirty="0" err="1" smtClean="0"/>
              <a:t>ночі</a:t>
            </a:r>
            <a:r>
              <a:rPr lang="ru-RU" sz="1800" dirty="0" smtClean="0"/>
              <a:t>, </a:t>
            </a:r>
            <a:r>
              <a:rPr lang="ru-RU" sz="1800" dirty="0" err="1" smtClean="0"/>
              <a:t>тільки</a:t>
            </a:r>
            <a:r>
              <a:rPr lang="ru-RU" sz="1800" dirty="0" smtClean="0"/>
              <a:t> в </a:t>
            </a:r>
            <a:r>
              <a:rPr lang="ru-RU" sz="1800" dirty="0" err="1" smtClean="0"/>
              <a:t>цей</a:t>
            </a:r>
            <a:r>
              <a:rPr lang="ru-RU" sz="1800" dirty="0" smtClean="0"/>
              <a:t> час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спокійно</a:t>
            </a:r>
            <a:r>
              <a:rPr lang="ru-RU" sz="1800" dirty="0" smtClean="0"/>
              <a:t> </a:t>
            </a:r>
            <a:r>
              <a:rPr lang="ru-RU" sz="1800" dirty="0" err="1" smtClean="0"/>
              <a:t>гуляти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грати</a:t>
            </a:r>
            <a:r>
              <a:rPr lang="ru-RU" sz="1800" dirty="0" smtClean="0"/>
              <a:t>. У </a:t>
            </a:r>
            <a:r>
              <a:rPr lang="ru-RU" sz="1800" dirty="0" err="1" smtClean="0"/>
              <a:t>Мадриді</a:t>
            </a:r>
            <a:r>
              <a:rPr lang="ru-RU" sz="1800" dirty="0" smtClean="0"/>
              <a:t> </a:t>
            </a:r>
            <a:r>
              <a:rPr lang="ru-RU" sz="1800" dirty="0" err="1" smtClean="0"/>
              <a:t>дуже</a:t>
            </a:r>
            <a:r>
              <a:rPr lang="ru-RU" sz="1800" dirty="0" smtClean="0"/>
              <a:t> добре </a:t>
            </a:r>
            <a:r>
              <a:rPr lang="ru-RU" sz="1800" dirty="0" err="1" smtClean="0"/>
              <a:t>розвинене</a:t>
            </a:r>
            <a:r>
              <a:rPr lang="ru-RU" sz="1800" dirty="0" smtClean="0"/>
              <a:t> </a:t>
            </a:r>
            <a:r>
              <a:rPr lang="ru-RU" sz="1800" dirty="0" err="1" smtClean="0"/>
              <a:t>нічне</a:t>
            </a:r>
            <a:r>
              <a:rPr lang="ru-RU" sz="1800" dirty="0" smtClean="0"/>
              <a:t> </a:t>
            </a:r>
            <a:r>
              <a:rPr lang="ru-RU" sz="1800" dirty="0" err="1" smtClean="0"/>
              <a:t>освітлення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вулиць</a:t>
            </a:r>
            <a:r>
              <a:rPr lang="ru-RU" sz="1800" dirty="0" smtClean="0"/>
              <a:t>, тому </a:t>
            </a:r>
            <a:r>
              <a:rPr lang="ru-RU" sz="1800" dirty="0" err="1" smtClean="0"/>
              <a:t>вночі</a:t>
            </a:r>
            <a:r>
              <a:rPr lang="ru-RU" sz="1800" dirty="0" smtClean="0"/>
              <a:t>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без проблем </a:t>
            </a:r>
            <a:r>
              <a:rPr lang="ru-RU" sz="1800" dirty="0" err="1" smtClean="0"/>
              <a:t>гуляти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собакою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грати</a:t>
            </a:r>
            <a:r>
              <a:rPr lang="ru-RU" sz="1800" dirty="0" smtClean="0"/>
              <a:t> у футбол. Та </a:t>
            </a:r>
            <a:r>
              <a:rPr lang="ru-RU" sz="1800" dirty="0" err="1" smtClean="0"/>
              <a:t>й</a:t>
            </a:r>
            <a:r>
              <a:rPr lang="ru-RU" sz="1800" dirty="0" smtClean="0"/>
              <a:t> </a:t>
            </a:r>
            <a:r>
              <a:rPr lang="ru-RU" sz="1800" dirty="0" err="1" smtClean="0"/>
              <a:t>туристи</a:t>
            </a:r>
            <a:r>
              <a:rPr lang="ru-RU" sz="1800" dirty="0" smtClean="0"/>
              <a:t> </a:t>
            </a:r>
            <a:r>
              <a:rPr lang="ru-RU" sz="1800" dirty="0" err="1" smtClean="0"/>
              <a:t>зможуть</a:t>
            </a:r>
            <a:r>
              <a:rPr lang="ru-RU" sz="1800" dirty="0" smtClean="0"/>
              <a:t> </a:t>
            </a:r>
            <a:r>
              <a:rPr lang="ru-RU" sz="1800" dirty="0" err="1" smtClean="0"/>
              <a:t>продовжити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своє</a:t>
            </a:r>
            <a:r>
              <a:rPr lang="ru-RU" sz="1800" dirty="0" smtClean="0"/>
              <a:t> </a:t>
            </a:r>
            <a:r>
              <a:rPr lang="ru-RU" sz="1800" dirty="0" err="1" smtClean="0"/>
              <a:t>захоплююче</a:t>
            </a:r>
            <a:r>
              <a:rPr lang="ru-RU" sz="1800" dirty="0" smtClean="0"/>
              <a:t> </a:t>
            </a:r>
            <a:r>
              <a:rPr lang="ru-RU" sz="1800" dirty="0" err="1" smtClean="0"/>
              <a:t>знайомство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країною</a:t>
            </a:r>
            <a:r>
              <a:rPr lang="ru-RU" sz="1800" dirty="0" smtClean="0"/>
              <a:t>, </a:t>
            </a:r>
            <a:r>
              <a:rPr lang="ru-RU" sz="1800" dirty="0" err="1" smtClean="0"/>
              <a:t>дізнаючись</a:t>
            </a:r>
            <a:r>
              <a:rPr lang="ru-RU" sz="1800" dirty="0" smtClean="0"/>
              <a:t> про </a:t>
            </a:r>
            <a:r>
              <a:rPr lang="ru-RU" sz="1800" dirty="0" err="1" smtClean="0"/>
              <a:t>неї</a:t>
            </a:r>
            <a:r>
              <a:rPr lang="ru-RU" sz="1800" dirty="0" smtClean="0"/>
              <a:t> все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</a:t>
            </a:r>
            <a:r>
              <a:rPr lang="ru-RU" sz="1800" dirty="0" err="1" smtClean="0"/>
              <a:t>цікавого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/>
              <a:t>        41. На </a:t>
            </a:r>
            <a:r>
              <a:rPr lang="ru-RU" sz="1800" dirty="0" err="1" smtClean="0"/>
              <a:t>острові</a:t>
            </a:r>
            <a:r>
              <a:rPr lang="ru-RU" sz="1800" dirty="0" smtClean="0"/>
              <a:t> Гомера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групи</a:t>
            </a:r>
            <a:r>
              <a:rPr lang="ru-RU" sz="1800" dirty="0" smtClean="0"/>
              <a:t> </a:t>
            </a:r>
            <a:r>
              <a:rPr lang="ru-RU" sz="1800" dirty="0" err="1" smtClean="0"/>
              <a:t>Канарських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островів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місцеві</a:t>
            </a:r>
            <a:r>
              <a:rPr lang="ru-RU" sz="1800" dirty="0" smtClean="0"/>
              <a:t> </a:t>
            </a:r>
            <a:r>
              <a:rPr lang="ru-RU" sz="1800" dirty="0" err="1" smtClean="0"/>
              <a:t>жителі</a:t>
            </a:r>
            <a:r>
              <a:rPr lang="ru-RU" sz="1800" dirty="0" smtClean="0"/>
              <a:t> </a:t>
            </a:r>
            <a:r>
              <a:rPr lang="ru-RU" sz="1800" dirty="0" err="1" smtClean="0"/>
              <a:t>говорять</a:t>
            </a:r>
            <a:r>
              <a:rPr lang="ru-RU" sz="1800" dirty="0" smtClean="0"/>
              <a:t> на </a:t>
            </a:r>
            <a:r>
              <a:rPr lang="ru-RU" sz="1800" dirty="0" err="1" smtClean="0"/>
              <a:t>діалекті</a:t>
            </a:r>
            <a:r>
              <a:rPr lang="ru-RU" sz="1800" dirty="0" smtClean="0"/>
              <a:t> </a:t>
            </a:r>
            <a:r>
              <a:rPr lang="ru-RU" sz="1800" dirty="0" err="1" smtClean="0"/>
              <a:t>іспанської</a:t>
            </a:r>
            <a:r>
              <a:rPr lang="ru-RU" sz="1800" dirty="0" smtClean="0"/>
              <a:t> </a:t>
            </a:r>
            <a:r>
              <a:rPr lang="ru-RU" sz="1800" dirty="0" err="1" smtClean="0"/>
              <a:t>мови</a:t>
            </a:r>
            <a:r>
              <a:rPr lang="ru-RU" sz="1800" dirty="0" smtClean="0"/>
              <a:t> , </a:t>
            </a:r>
            <a:r>
              <a:rPr lang="ru-RU" sz="1800" dirty="0" err="1" smtClean="0"/>
              <a:t>але</a:t>
            </a:r>
            <a:r>
              <a:rPr lang="ru-RU" sz="1800" dirty="0" smtClean="0"/>
              <a:t> не </a:t>
            </a:r>
            <a:r>
              <a:rPr lang="ru-RU" sz="1800" dirty="0" err="1" smtClean="0"/>
              <a:t>тільки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звичайним</a:t>
            </a:r>
            <a:r>
              <a:rPr lang="ru-RU" sz="1800" dirty="0" smtClean="0"/>
              <a:t> голосом , а </a:t>
            </a:r>
            <a:r>
              <a:rPr lang="ru-RU" sz="1800" dirty="0" err="1" smtClean="0"/>
              <a:t>ще</a:t>
            </a:r>
            <a:r>
              <a:rPr lang="ru-RU" sz="1800" dirty="0" smtClean="0"/>
              <a:t> </a:t>
            </a:r>
            <a:r>
              <a:rPr lang="ru-RU" sz="1800" dirty="0" err="1" smtClean="0"/>
              <a:t>й</a:t>
            </a:r>
            <a:r>
              <a:rPr lang="ru-RU" sz="1800" dirty="0" smtClean="0"/>
              <a:t> за </a:t>
            </a:r>
            <a:r>
              <a:rPr lang="ru-RU" sz="1800" dirty="0" err="1" smtClean="0"/>
              <a:t>допомогою</a:t>
            </a:r>
            <a:r>
              <a:rPr lang="ru-RU" sz="1800" dirty="0" smtClean="0"/>
              <a:t> свисту . </a:t>
            </a:r>
            <a:r>
              <a:rPr lang="ru-RU" sz="1800" dirty="0" err="1" smtClean="0"/>
              <a:t>Своїм</a:t>
            </a:r>
            <a:r>
              <a:rPr lang="ru-RU" sz="1800" dirty="0" smtClean="0"/>
              <a:t> </a:t>
            </a:r>
            <a:r>
              <a:rPr lang="ru-RU" sz="1800" dirty="0" err="1" smtClean="0"/>
              <a:t>виникненням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мова</a:t>
            </a:r>
            <a:r>
              <a:rPr lang="ru-RU" sz="1800" dirty="0" smtClean="0"/>
              <a:t> </a:t>
            </a:r>
            <a:r>
              <a:rPr lang="ru-RU" sz="1800" dirty="0" err="1" smtClean="0"/>
              <a:t>зобов'язана</a:t>
            </a:r>
            <a:r>
              <a:rPr lang="ru-RU" sz="1800" dirty="0" smtClean="0"/>
              <a:t> </a:t>
            </a:r>
            <a:r>
              <a:rPr lang="ru-RU" sz="1800" dirty="0" err="1" smtClean="0"/>
              <a:t>скелястій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місцевості</a:t>
            </a:r>
            <a:r>
              <a:rPr lang="ru-RU" sz="1800" dirty="0" smtClean="0"/>
              <a:t> острова та </a:t>
            </a:r>
            <a:r>
              <a:rPr lang="ru-RU" sz="1800" dirty="0" err="1" smtClean="0"/>
              <a:t>малій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доріг</a:t>
            </a:r>
            <a:r>
              <a:rPr lang="ru-RU" sz="1800" dirty="0" smtClean="0"/>
              <a:t>       ( тому </a:t>
            </a:r>
            <a:r>
              <a:rPr lang="ru-RU" sz="1800" dirty="0" err="1" smtClean="0"/>
              <a:t>замість</a:t>
            </a:r>
            <a:r>
              <a:rPr lang="ru-RU" sz="1800" dirty="0" smtClean="0"/>
              <a:t> того 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дійти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одного села в </a:t>
            </a:r>
            <a:r>
              <a:rPr lang="ru-RU" sz="1800" dirty="0" err="1" smtClean="0"/>
              <a:t>інше</a:t>
            </a:r>
            <a:r>
              <a:rPr lang="ru-RU" sz="1800" dirty="0" smtClean="0"/>
              <a:t> , люди свист</a:t>
            </a:r>
            <a:r>
              <a:rPr lang="uk-UA" sz="1800" dirty="0" smtClean="0"/>
              <a:t>і</a:t>
            </a:r>
            <a:r>
              <a:rPr lang="ru-RU" sz="1800" dirty="0" smtClean="0"/>
              <a:t>ли </a:t>
            </a:r>
            <a:r>
              <a:rPr lang="ru-RU" sz="1800" dirty="0" err="1" smtClean="0"/>
              <a:t>свої</a:t>
            </a:r>
            <a:r>
              <a:rPr lang="ru-RU" sz="1800" dirty="0" smtClean="0"/>
              <a:t> </a:t>
            </a:r>
            <a:r>
              <a:rPr lang="ru-RU" sz="1800" dirty="0" err="1" smtClean="0"/>
              <a:t>повідомлення</a:t>
            </a:r>
            <a:r>
              <a:rPr lang="ru-RU" sz="1800" dirty="0" smtClean="0"/>
              <a:t> , а </a:t>
            </a:r>
            <a:r>
              <a:rPr lang="ru-RU" sz="1800" dirty="0" err="1" smtClean="0"/>
              <a:t>дальність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передачі</a:t>
            </a:r>
            <a:r>
              <a:rPr lang="ru-RU" sz="1800" dirty="0" smtClean="0"/>
              <a:t> </a:t>
            </a:r>
            <a:r>
              <a:rPr lang="ru-RU" sz="1800" dirty="0" err="1" smtClean="0"/>
              <a:t>складала</a:t>
            </a:r>
            <a:r>
              <a:rPr lang="ru-RU" sz="1800" dirty="0" smtClean="0"/>
              <a:t> 5-6 км) . </a:t>
            </a:r>
          </a:p>
          <a:p>
            <a:pPr>
              <a:buNone/>
            </a:pPr>
            <a:r>
              <a:rPr lang="uk-UA" sz="1800" dirty="0" smtClean="0"/>
              <a:t>        42. </a:t>
            </a:r>
            <a:r>
              <a:rPr lang="ru-RU" sz="1800" dirty="0" err="1" smtClean="0"/>
              <a:t>Барселонський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акваріум</a:t>
            </a:r>
            <a:r>
              <a:rPr lang="ru-RU" sz="1800" dirty="0" smtClean="0"/>
              <a:t> - </a:t>
            </a:r>
            <a:r>
              <a:rPr lang="ru-RU" sz="1800" dirty="0" err="1" smtClean="0"/>
              <a:t>найбільший</a:t>
            </a:r>
            <a:r>
              <a:rPr lang="ru-RU" sz="1800" dirty="0" smtClean="0"/>
              <a:t> в </a:t>
            </a:r>
            <a:r>
              <a:rPr lang="ru-RU" sz="1800" dirty="0" err="1" smtClean="0"/>
              <a:t>Європі</a:t>
            </a:r>
            <a:r>
              <a:rPr lang="ru-RU" sz="1800" dirty="0" smtClean="0"/>
              <a:t>,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підводний</a:t>
            </a:r>
            <a:r>
              <a:rPr lang="ru-RU" sz="1800" dirty="0" smtClean="0"/>
              <a:t> </a:t>
            </a:r>
            <a:r>
              <a:rPr lang="ru-RU" sz="1800" dirty="0" err="1" smtClean="0"/>
              <a:t>скляний</a:t>
            </a:r>
            <a:r>
              <a:rPr lang="ru-RU" sz="1800" dirty="0" smtClean="0"/>
              <a:t> </a:t>
            </a:r>
            <a:r>
              <a:rPr lang="ru-RU" sz="1800" dirty="0" err="1" smtClean="0"/>
              <a:t>тунель</a:t>
            </a:r>
            <a:r>
              <a:rPr lang="ru-RU" sz="1800" dirty="0" smtClean="0"/>
              <a:t> - </a:t>
            </a:r>
            <a:r>
              <a:rPr lang="ru-RU" sz="1800" dirty="0" err="1" smtClean="0"/>
              <a:t>найдовший</a:t>
            </a:r>
            <a:r>
              <a:rPr lang="ru-RU" sz="1800" dirty="0" smtClean="0"/>
              <a:t> у </a:t>
            </a:r>
            <a:r>
              <a:rPr lang="ru-RU" sz="1800" dirty="0" err="1" smtClean="0"/>
              <a:t>світі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uk-UA" sz="1800" dirty="0" smtClean="0"/>
              <a:t>         42.</a:t>
            </a:r>
            <a:r>
              <a:rPr lang="ru-RU" sz="1800" dirty="0" smtClean="0"/>
              <a:t> У </a:t>
            </a:r>
            <a:r>
              <a:rPr lang="ru-RU" sz="1800" dirty="0" err="1" smtClean="0"/>
              <a:t>Каталонії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1805 року проводиться </a:t>
            </a:r>
          </a:p>
          <a:p>
            <a:pPr>
              <a:buNone/>
            </a:pPr>
            <a:r>
              <a:rPr lang="ru-RU" sz="1800" dirty="0" smtClean="0"/>
              <a:t>      фестиваль </a:t>
            </a:r>
            <a:r>
              <a:rPr lang="ru-RU" sz="1800" dirty="0" err="1" smtClean="0"/>
              <a:t>людських</a:t>
            </a:r>
            <a:r>
              <a:rPr lang="ru-RU" sz="1800" dirty="0" smtClean="0"/>
              <a:t> </a:t>
            </a:r>
            <a:r>
              <a:rPr lang="ru-RU" sz="1800" dirty="0" err="1" smtClean="0"/>
              <a:t>пірамід</a:t>
            </a:r>
            <a:r>
              <a:rPr lang="ru-RU" sz="1800" dirty="0" smtClean="0"/>
              <a:t>. Люди </a:t>
            </a:r>
          </a:p>
          <a:p>
            <a:pPr>
              <a:buNone/>
            </a:pPr>
            <a:r>
              <a:rPr lang="ru-RU" sz="1800" dirty="0" smtClean="0"/>
              <a:t>       </a:t>
            </a:r>
            <a:r>
              <a:rPr lang="ru-RU" sz="1800" dirty="0" err="1" smtClean="0"/>
              <a:t>вбираються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будують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вежі</a:t>
            </a:r>
            <a:r>
              <a:rPr lang="ru-RU" sz="1800" dirty="0" smtClean="0"/>
              <a:t> та </a:t>
            </a:r>
            <a:r>
              <a:rPr lang="ru-RU" sz="1800" dirty="0" err="1" smtClean="0"/>
              <a:t>споруди</a:t>
            </a:r>
            <a:r>
              <a:rPr lang="ru-RU" sz="1800" dirty="0" smtClean="0"/>
              <a:t> </a:t>
            </a:r>
          </a:p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власних</a:t>
            </a:r>
            <a:r>
              <a:rPr lang="ru-RU" sz="1800" dirty="0" smtClean="0"/>
              <a:t> </a:t>
            </a:r>
            <a:r>
              <a:rPr lang="ru-RU" sz="1800" dirty="0" err="1" smtClean="0"/>
              <a:t>тіл</a:t>
            </a:r>
            <a:r>
              <a:rPr lang="ru-RU" sz="1800" dirty="0" smtClean="0"/>
              <a:t> (до 48 "</a:t>
            </a:r>
            <a:r>
              <a:rPr lang="ru-RU" sz="1800" dirty="0" err="1" smtClean="0"/>
              <a:t>поверхів</a:t>
            </a:r>
            <a:r>
              <a:rPr lang="ru-RU" sz="1800" dirty="0" smtClean="0"/>
              <a:t>" </a:t>
            </a:r>
            <a:r>
              <a:rPr lang="ru-RU" sz="1800" dirty="0" err="1" smtClean="0"/>
              <a:t>масою</a:t>
            </a:r>
            <a:r>
              <a:rPr lang="ru-RU" sz="1800" dirty="0" smtClean="0"/>
              <a:t> </a:t>
            </a:r>
          </a:p>
          <a:p>
            <a:pPr>
              <a:buNone/>
            </a:pPr>
            <a:r>
              <a:rPr lang="ru-RU" sz="1800" dirty="0" smtClean="0"/>
              <a:t>      в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 тонн).</a:t>
            </a:r>
          </a:p>
          <a:p>
            <a:pPr>
              <a:buNone/>
            </a:pP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4869160"/>
            <a:ext cx="2016224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4869160"/>
            <a:ext cx="1944216" cy="165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800" b="1" dirty="0" err="1" smtClean="0">
                <a:solidFill>
                  <a:srgbClr val="7030A0"/>
                </a:solidFill>
              </a:rPr>
              <a:t>Політика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b="1" dirty="0" smtClean="0"/>
              <a:t>       </a:t>
            </a:r>
            <a:r>
              <a:rPr lang="ru-RU" sz="1800" b="1" dirty="0" err="1" smtClean="0">
                <a:solidFill>
                  <a:schemeClr val="accent4">
                    <a:lumMod val="50000"/>
                  </a:schemeClr>
                </a:solidFill>
              </a:rPr>
              <a:t>Державний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accent4">
                    <a:lumMod val="50000"/>
                  </a:schemeClr>
                </a:solidFill>
              </a:rPr>
              <a:t>устрій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—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конституційна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монархія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Главою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держави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король (Хуан Карлос 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I),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однак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реальна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виконавча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влада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належить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прем'єр-міністру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який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очолює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уряд.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Законодавча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влада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здійснюється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Генеральними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кортесами — парламентом,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складається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Сенату (265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депутатів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Конгресу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депутатів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(350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депутатів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        Членство у </a:t>
            </a:r>
            <a:r>
              <a:rPr lang="ru-RU" sz="1800" b="1" dirty="0" err="1" smtClean="0">
                <a:solidFill>
                  <a:schemeClr val="accent4">
                    <a:lumMod val="50000"/>
                  </a:schemeClr>
                </a:solidFill>
              </a:rPr>
              <a:t>міжнародних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b="1" dirty="0" err="1" smtClean="0">
                <a:solidFill>
                  <a:schemeClr val="accent4">
                    <a:lumMod val="50000"/>
                  </a:schemeClr>
                </a:solidFill>
              </a:rPr>
              <a:t>організаціях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— СОТ, МБРР, ОБСЄ, МВФ, НАТО, ООН, МФЧХ, ОЕСР, РЄ, ЄКА, ЄМС, ЄС.</a:t>
            </a:r>
          </a:p>
          <a:p>
            <a:pPr>
              <a:buNone/>
            </a:pPr>
            <a:r>
              <a:rPr lang="uk-UA" sz="2800" b="1" dirty="0" smtClean="0">
                <a:solidFill>
                  <a:srgbClr val="7030A0"/>
                </a:solidFill>
              </a:rPr>
              <a:t>Адміністративний </a:t>
            </a:r>
            <a:r>
              <a:rPr lang="ru-RU" sz="2800" b="1" dirty="0" err="1" smtClean="0">
                <a:solidFill>
                  <a:srgbClr val="7030A0"/>
                </a:solidFill>
              </a:rPr>
              <a:t>устрій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поділяється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на 19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автономних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областей: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Андалузія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Арагон,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Астурія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Балеарські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острови,Країна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Басків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Канарські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Кантабрія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Кастилія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Леон,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Кастилія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—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Ла-Манча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Каталонія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Сеута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Естремадура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Галісія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Мадрид,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Мелілья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Мурсія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Наварра,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Ла-Ріоха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Валенсія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поєднують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50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провінцій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Крім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того, до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належать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ще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3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африканські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«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малі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фортеці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суверенітету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»: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Чафарінас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Пеньйон-де-Альхусема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Пеньйон-де-Велес-де-ла-Гомера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та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Перехіль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Жодний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зі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згаданих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островів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має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постійного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населення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sz="1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sz="2800" b="1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869160"/>
            <a:ext cx="2880320" cy="1988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0" y="621166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Адміністративний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поділ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Іспанії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</a:t>
            </a:r>
          </a:p>
          <a:p>
            <a:pPr>
              <a:buNone/>
            </a:pPr>
            <a:r>
              <a:rPr lang="uk-UA" sz="6000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uk-UA" sz="7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Дякую за увагу!</a:t>
            </a:r>
          </a:p>
          <a:p>
            <a:pPr>
              <a:buNone/>
            </a:pPr>
            <a:endParaRPr lang="uk-UA" sz="6000" dirty="0" smtClean="0"/>
          </a:p>
          <a:p>
            <a:pPr>
              <a:buNone/>
            </a:pPr>
            <a:endParaRPr lang="uk-UA" sz="6000" dirty="0" smtClean="0"/>
          </a:p>
          <a:p>
            <a:pPr>
              <a:buNone/>
            </a:pPr>
            <a:r>
              <a:rPr lang="uk-UA" sz="4800" dirty="0" smtClean="0"/>
              <a:t>                      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4797152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Підготувала учениця    10 класу     </a:t>
            </a:r>
            <a:r>
              <a:rPr lang="uk-UA" sz="3200" dirty="0" err="1" smtClean="0">
                <a:solidFill>
                  <a:schemeClr val="accent5">
                    <a:lumMod val="50000"/>
                  </a:schemeClr>
                </a:solidFill>
              </a:rPr>
              <a:t>Божко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 Катерина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 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</a:p>
          <a:p>
            <a:pPr>
              <a:buNone/>
            </a:pPr>
            <a:endParaRPr lang="ru-RU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sz="2500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uk-UA" sz="2500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—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південноєвропейська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країна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 Вона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займає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п'ять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шостих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Піренейського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півострова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 </a:t>
            </a:r>
          </a:p>
          <a:p>
            <a:pPr>
              <a:buNone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Балеарські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Пітіузькі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острови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у 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Середземному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морі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та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     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Канарські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острови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в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Атлантичному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океані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Піренейські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гори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важкодоступні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та «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ізолюють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»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Іспанію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інших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європейських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країн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крім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Португалії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займає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західну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частину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півострова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За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територією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четвертою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країною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Європи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після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Росії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України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Франції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, та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є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другою за величиною в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Європейському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Союзі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 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омивається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Середземним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морем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Атлантичним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океаном.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По суходолу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Іспанія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межує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зПортугалією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заході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спільний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кордон — 1214 км),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Францією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—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по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гребенях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Піренейських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гір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(623 км),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Андоррою(63,7 км),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Гібралтаром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(1,2 км),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Марокко (м.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Сеута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— 6,3 км, м.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Мелілья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 —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9,6 км).</a:t>
            </a:r>
          </a:p>
          <a:p>
            <a:pPr>
              <a:buNone/>
            </a:pPr>
            <a:endParaRPr lang="ru-RU" sz="2500" dirty="0"/>
          </a:p>
        </p:txBody>
      </p:sp>
      <p:pic>
        <p:nvPicPr>
          <p:cNvPr id="9" name="Содержимое 8" descr="Рисунок1.pn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24128" y="3787735"/>
            <a:ext cx="3168352" cy="307026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68560" y="0"/>
            <a:ext cx="6732240" cy="1412776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solidFill>
                  <a:schemeClr val="accent5">
                    <a:lumMod val="75000"/>
                  </a:schemeClr>
                </a:solidFill>
              </a:rPr>
              <a:t>Географія</a:t>
            </a:r>
            <a:endParaRPr lang="ru-RU" sz="6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250px-Ispania_Mapa_U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7" y="188640"/>
            <a:ext cx="2448271" cy="208942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>
              <a:buNone/>
            </a:pPr>
            <a:endParaRPr lang="uk-UA" b="1" dirty="0" smtClean="0"/>
          </a:p>
          <a:p>
            <a:pPr>
              <a:buNone/>
            </a:pPr>
            <a:endParaRPr lang="uk-UA" b="1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25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           </a:t>
            </a: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</a:t>
            </a: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        </a:t>
            </a:r>
          </a:p>
          <a:p>
            <a:pPr>
              <a:buNone/>
            </a:pPr>
            <a:endParaRPr lang="ru-RU" sz="3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ru-RU" sz="3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           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різноманітності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рельєфу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велику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роль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відіграють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системи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хребтів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високогірних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плоскогір'їв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Плоскогір'я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гори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становлять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близько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90%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території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Майже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половину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поверхні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займає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велике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найбільше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Європі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високогірне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плоскогір'я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—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Месета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середньою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висотою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660 м над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рівнем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моря.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Месета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відрізняється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чергуванням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плато,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брилових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хребтів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улоговин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 Центральна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Кордильєра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поділяє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Месету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дві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частини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північну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південну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Велика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частина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території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близько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700 м.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друга за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висотою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країна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Європі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після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Швейцарії</a:t>
            </a:r>
            <a:endParaRPr lang="ru-RU" sz="3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       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півночі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Месету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обрамляють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потужні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Кантабрійські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гори,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простяглися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вздовж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узбережжя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Біскайської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затоки на 600 км,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ізолюючи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внутрішні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райони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впливу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моря. 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центральній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частині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знаходиться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гірський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масивПікос-де-Еуропа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(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іспанської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—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Піки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Європи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висотами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до 2648 м.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альпійського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типу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складені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основному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відкладами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кам'яновугільного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періоду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—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вапняками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 кварцитами,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пісковиками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Кантабрійські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гори —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орографічне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тектонічне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продовження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найпотужнішої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системи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—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Піренеїв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Піренеї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являють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собою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кілька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паралельних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хребтів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простягаються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заходу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схід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450 км.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один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найбільш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важкодоступних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районів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Європи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Хоча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середньому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дуже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велика (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трохи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більше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2500 м),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але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вони не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потрібної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кількості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зручно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доступних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перевалів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Всі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перевали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1500–2000 м, тому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залізниці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йдуть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інші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обходять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Піренеї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заходу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сходу.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Найширша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найвища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частина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центральна, тут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знаходиться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головна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вершина —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пік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Ането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досягає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3404 м. З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північного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сходу, до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Месеті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примикає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система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Іберійський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максимальна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пік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Мон-Кайо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) — 2313 м   </a:t>
            </a:r>
          </a:p>
          <a:p>
            <a:pPr>
              <a:buNone/>
            </a:pP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      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Між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східними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Піренеями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Іберійськими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горами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простягаються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невисокіКаталонські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гори,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південні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схили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уступами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обриваються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майже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перед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Середземним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морем.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Каталонські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гори (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900—1200 м,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найбільша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вершина — гора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Каро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1447 м)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слідують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впродовж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400 км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майже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паралельно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берегу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Середземного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моря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фактично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відокремлюють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нього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Арагонське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плато.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Ділянки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прибережних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рівнин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розроблені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Мурсії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Валенсії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Каталонії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та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північ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від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мису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Палос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до кордону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Францією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характеризуються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високою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родючістю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        Весь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південний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схід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Піренейського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півострова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зайнятий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Кордильєрою-Бетіке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системою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масивів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хребтів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Кристалічної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віссю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стали гори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Сьєрра-Невади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За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висотою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вони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поступаються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Європі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тільки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Альпам.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вершина, гора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Муласен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досягає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3478 м, —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найвища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точка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півострівної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Хоча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найвища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гірська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вершина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знаходиться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острові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Тенеріфе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(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Канарські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острови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) —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вулкан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Тейде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висота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якого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досягає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3718 м. 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Єдина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велика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низовина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— 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Андалузька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 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півдні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На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північному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сході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долині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ріки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Ебро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розкинуласяАрагонська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рівнина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Менших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розмірів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низовини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тягнуться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вздовж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</a:rPr>
              <a:t>Середземного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</a:rPr>
              <a:t> моря.</a:t>
            </a:r>
          </a:p>
          <a:p>
            <a:pPr>
              <a:buNone/>
            </a:pPr>
            <a:endParaRPr lang="ru-RU" sz="25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Тектоніка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рельєф</a:t>
            </a:r>
            <a:r>
              <a:rPr lang="ru-RU" b="1" dirty="0" smtClean="0">
                <a:solidFill>
                  <a:srgbClr val="7030A0"/>
                </a:solidFill>
              </a:rPr>
              <a:t> 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Рисунок 11" descr="250px-Spain_top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3046106" cy="191683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995936" y="908721"/>
            <a:ext cx="47525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Рельєф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Іспанії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є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різноманітним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пов'язано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складною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тектонічною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будовою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 Центральна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частина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Піренейського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півострова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зайнята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герцинськими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складчастими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спорудами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епігерцинськими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платформами, в той час як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північний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схід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схід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південь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представлені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областями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альпійської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складчатості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Докембрійські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стабільні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платформені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ділянки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практично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відсутні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. Активна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тектонічна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діяльність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призвела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переважання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рельєфі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нерівностей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гірського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характеру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492896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7030A0"/>
                </a:solidFill>
              </a:rPr>
              <a:t>Рельєфна</a:t>
            </a:r>
            <a:r>
              <a:rPr lang="ru-RU" sz="1200" dirty="0" smtClean="0">
                <a:solidFill>
                  <a:srgbClr val="7030A0"/>
                </a:solidFill>
              </a:rPr>
              <a:t> карта </a:t>
            </a:r>
            <a:r>
              <a:rPr lang="ru-RU" sz="1200" dirty="0" err="1" smtClean="0">
                <a:solidFill>
                  <a:srgbClr val="7030A0"/>
                </a:solidFill>
              </a:rPr>
              <a:t>Піренейського</a:t>
            </a:r>
            <a:r>
              <a:rPr lang="ru-RU" sz="1200" dirty="0" smtClean="0">
                <a:solidFill>
                  <a:srgbClr val="7030A0"/>
                </a:solidFill>
              </a:rPr>
              <a:t> </a:t>
            </a:r>
            <a:r>
              <a:rPr lang="ru-RU" sz="1200" dirty="0" err="1" smtClean="0">
                <a:solidFill>
                  <a:srgbClr val="7030A0"/>
                </a:solidFill>
              </a:rPr>
              <a:t>півострова</a:t>
            </a:r>
            <a:endParaRPr lang="ru-RU" sz="1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5963</TotalTime>
  <Words>5803</Words>
  <Application>Microsoft Office PowerPoint</Application>
  <PresentationFormat>Экран (4:3)</PresentationFormat>
  <Paragraphs>624</Paragraphs>
  <Slides>70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Іспанія  (офіційно Королівство Іспанія, раніше Еспанія, Reino de España)  </vt:lpstr>
      <vt:lpstr>Загальні відомості про країну</vt:lpstr>
      <vt:lpstr>Національна символіка Іспанії Гімн: «La Marcha Real» (Королівський гімн) </vt:lpstr>
      <vt:lpstr>Слайд 4</vt:lpstr>
      <vt:lpstr>Слайд 5</vt:lpstr>
      <vt:lpstr>Слайд 6</vt:lpstr>
      <vt:lpstr>Слайд 7</vt:lpstr>
      <vt:lpstr>Географія</vt:lpstr>
      <vt:lpstr>   Тектоніка і рельєф   </vt:lpstr>
      <vt:lpstr>Слайд 10</vt:lpstr>
      <vt:lpstr>Геологічна будова   </vt:lpstr>
      <vt:lpstr>Корисні копалини</vt:lpstr>
      <vt:lpstr>Клімат  країни</vt:lpstr>
      <vt:lpstr>Слайд 14</vt:lpstr>
      <vt:lpstr>Слайд 15</vt:lpstr>
      <vt:lpstr>Гідрологія країни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Сільське, лісове та рибне господарство 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Іспанія  (офіційно Королівство Іспанія, раніше Еспанія  Reino de España)  </dc:title>
  <cp:lastModifiedBy>User</cp:lastModifiedBy>
  <cp:revision>47</cp:revision>
  <dcterms:modified xsi:type="dcterms:W3CDTF">2014-05-17T08:53:11Z</dcterms:modified>
</cp:coreProperties>
</file>