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58" r:id="rId3"/>
    <p:sldId id="257" r:id="rId4"/>
    <p:sldId id="259" r:id="rId5"/>
    <p:sldId id="260" r:id="rId6"/>
    <p:sldId id="278" r:id="rId7"/>
    <p:sldId id="279" r:id="rId8"/>
    <p:sldId id="280" r:id="rId9"/>
    <p:sldId id="286" r:id="rId10"/>
    <p:sldId id="287" r:id="rId11"/>
    <p:sldId id="281" r:id="rId12"/>
    <p:sldId id="282" r:id="rId13"/>
    <p:sldId id="283" r:id="rId14"/>
    <p:sldId id="284" r:id="rId15"/>
    <p:sldId id="288" r:id="rId16"/>
    <p:sldId id="290" r:id="rId17"/>
    <p:sldId id="292" r:id="rId18"/>
    <p:sldId id="285" r:id="rId19"/>
    <p:sldId id="291" r:id="rId20"/>
    <p:sldId id="289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3475" autoAdjust="0"/>
  </p:normalViewPr>
  <p:slideViewPr>
    <p:cSldViewPr>
      <p:cViewPr>
        <p:scale>
          <a:sx n="75" d="100"/>
          <a:sy n="75" d="100"/>
        </p:scale>
        <p:origin x="-101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6B180-9EA8-4616-BEE8-A901DBDBB69F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5049A-8070-44C4-A5F6-0CCCBBB7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5049A-8070-44C4-A5F6-0CCCBBB752E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5049A-8070-44C4-A5F6-0CCCBBB752E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5049A-8070-44C4-A5F6-0CCCBBB752E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5049A-8070-44C4-A5F6-0CCCBBB752E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B480B-FF4E-41A8-93CB-D41BC353BE30}" type="datetimeFigureOut">
              <a:rPr lang="en-US" smtClean="0"/>
              <a:pPr/>
              <a:t>12/8/2013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342AA-CC4F-4E29-91BF-337A264EF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ua/url?sa=t&amp;rct=j&amp;q=&amp;esrc=s&amp;source=web&amp;cd=11&amp;cad=rja&amp;ved=0CE0QFjAK&amp;url=http%3A%2F%2Fwww.go-italy.com.ua%2Fexctour%2F105683%2F&amp;ei=wqikUo3oGeL_ygPV6IGgCA&amp;usg=AFQjCNFEJpZCTGpO2hWEBI-U7ENUyOi3PA&amp;sig2=mNv_NpbMPOe71PRrzSQSiQ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tur.nn.ru/countries/ital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736"/>
            <a:ext cx="7772400" cy="1470025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Італія</a:t>
            </a:r>
            <a:endParaRPr 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8434" name="Picture 2" descr="http://www.intourist.sumy.ua/wp-content/uploads/2012/05/italy_veni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9286908" cy="69651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72264" y="0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Італія</a:t>
            </a:r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7241235" y="6396335"/>
            <a:ext cx="190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/>
              <a:t>Савега</a:t>
            </a:r>
            <a:r>
              <a:rPr lang="uk-UA" sz="2400" dirty="0" smtClean="0"/>
              <a:t> Олеся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214290"/>
            <a:ext cx="3695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solidFill>
                  <a:srgbClr val="00B050"/>
                </a:solidFill>
              </a:rPr>
              <a:t>Промисловість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1071546"/>
            <a:ext cx="84296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ПЕК 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добування газу, нафтопереробка (</a:t>
            </a:r>
            <a:r>
              <a:rPr kumimoji="0" lang="uk-U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Мілаццо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Генуя, Венеція); ТЕС – 78%, ГЕС – 20%, АЕС – 1,5 %, </a:t>
            </a:r>
            <a:r>
              <a:rPr kumimoji="0" lang="uk-U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ГеоЕС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0,5%.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Металургія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-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чавун, сталь, труби (</a:t>
            </a:r>
            <a:r>
              <a:rPr kumimoji="0" lang="uk-U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Таранто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Неаполь, Генуя, Мілан та ін.). Більшого розвитку набула кольорова металургія: найбільш розвинена алюмінієва промисловість (пн-сх., Сардинія, Мілан), цинк (Сардинія), Магній (</a:t>
            </a:r>
            <a:r>
              <a:rPr kumimoji="0" lang="uk-U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Больцано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), олово (Тоскана).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Машинобудування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-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основна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галузь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промисловості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країни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його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структурі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провідними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автомобілебудування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(Турин,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Мілан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Неаполь,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Модена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суднобудування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(Неаполь, Генуя,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Трієст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верстатобудування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Флоренція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Мілан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Турин),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електротехнічне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виробництво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Мілан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Турин, Рим, Неаполь),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авіабудування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(Неаполь, Палермо, Тур.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714752"/>
            <a:ext cx="337502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14752"/>
            <a:ext cx="33702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Промисловість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736"/>
            <a:ext cx="5715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uk-UA" b="1" dirty="0" smtClean="0">
                <a:latin typeface="Bookman Old Style" pitchFamily="18" charset="0"/>
              </a:rPr>
              <a:t>Автомобілебудування </a:t>
            </a:r>
            <a:r>
              <a:rPr lang="uk-UA" dirty="0" smtClean="0">
                <a:latin typeface="Bookman Old Style" pitchFamily="18" charset="0"/>
              </a:rPr>
              <a:t>(1/4 оброблювальна промисловість, зайнято 2 млн. чол.) – «Феррарі» (Мілан), «</a:t>
            </a:r>
            <a:r>
              <a:rPr lang="uk-UA" dirty="0" err="1" smtClean="0">
                <a:latin typeface="Bookman Old Style" pitchFamily="18" charset="0"/>
              </a:rPr>
              <a:t>Мазераті</a:t>
            </a:r>
            <a:r>
              <a:rPr lang="uk-UA" dirty="0" smtClean="0">
                <a:latin typeface="Bookman Old Style" pitchFamily="18" charset="0"/>
              </a:rPr>
              <a:t>», «</a:t>
            </a:r>
            <a:r>
              <a:rPr lang="uk-UA" dirty="0" err="1" smtClean="0">
                <a:latin typeface="Bookman Old Style" pitchFamily="18" charset="0"/>
              </a:rPr>
              <a:t>Ланча</a:t>
            </a:r>
            <a:r>
              <a:rPr lang="uk-UA" dirty="0" smtClean="0">
                <a:latin typeface="Bookman Old Style" pitchFamily="18" charset="0"/>
              </a:rPr>
              <a:t>»; найбільша – «</a:t>
            </a:r>
            <a:r>
              <a:rPr lang="uk-UA" dirty="0" err="1" smtClean="0">
                <a:latin typeface="Bookman Old Style" pitchFamily="18" charset="0"/>
              </a:rPr>
              <a:t>Фіат</a:t>
            </a:r>
            <a:r>
              <a:rPr lang="uk-UA" dirty="0" smtClean="0">
                <a:latin typeface="Bookman Old Style" pitchFamily="18" charset="0"/>
              </a:rPr>
              <a:t>» (Турін), «Альфа-Ромео» (Неаполь).</a:t>
            </a:r>
            <a:endParaRPr lang="uk-UA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4714884"/>
            <a:ext cx="2044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Dodge Dart</a:t>
            </a:r>
            <a:r>
              <a:rPr lang="uk-UA" b="1" dirty="0" smtClean="0"/>
              <a:t> ( 2013 )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571612"/>
            <a:ext cx="28575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000760" y="3714752"/>
            <a:ext cx="1215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Fiat </a:t>
            </a:r>
            <a:r>
              <a:rPr lang="en-US" b="1" dirty="0" err="1" smtClean="0"/>
              <a:t>Marea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714620"/>
            <a:ext cx="2381247" cy="142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357554" y="4143380"/>
            <a:ext cx="239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Maserati</a:t>
            </a:r>
            <a:r>
              <a:rPr lang="ru-RU" b="1" dirty="0" smtClean="0"/>
              <a:t> </a:t>
            </a:r>
            <a:r>
              <a:rPr lang="ru-RU" b="1" dirty="0" err="1" smtClean="0"/>
              <a:t>Birdcage</a:t>
            </a:r>
            <a:r>
              <a:rPr lang="ru-RU" b="1" dirty="0" smtClean="0"/>
              <a:t> 75th</a:t>
            </a:r>
            <a:endParaRPr lang="ru-RU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4286256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000760" y="6286520"/>
            <a:ext cx="172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Ferrari</a:t>
            </a:r>
            <a:r>
              <a:rPr lang="ru-RU" b="1" dirty="0" smtClean="0"/>
              <a:t> 212 </a:t>
            </a:r>
            <a:r>
              <a:rPr lang="ru-RU" b="1" dirty="0" err="1" smtClean="0"/>
              <a:t>Inter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57554" y="6286520"/>
            <a:ext cx="1782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Ferrari</a:t>
            </a:r>
            <a:r>
              <a:rPr lang="ru-RU" b="1" dirty="0" smtClean="0"/>
              <a:t> </a:t>
            </a:r>
            <a:r>
              <a:rPr lang="ru-RU" b="1" dirty="0" err="1" smtClean="0"/>
              <a:t>California</a:t>
            </a:r>
            <a:endParaRPr lang="ru-RU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4643446"/>
            <a:ext cx="2214578" cy="14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5143512"/>
            <a:ext cx="1785950" cy="133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642910" y="6488668"/>
            <a:ext cx="179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Lancia</a:t>
            </a:r>
            <a:r>
              <a:rPr lang="ru-RU" b="1" dirty="0" smtClean="0"/>
              <a:t> Alfa-12HP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Промисловість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54" y="1000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000109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Хімічна</a:t>
            </a:r>
            <a:r>
              <a:rPr lang="ru-RU" b="1" dirty="0" smtClean="0"/>
              <a:t> </a:t>
            </a:r>
            <a:r>
              <a:rPr lang="ru-RU" b="1" dirty="0" err="1" smtClean="0"/>
              <a:t>промисловість</a:t>
            </a:r>
            <a:r>
              <a:rPr lang="ru-RU" dirty="0" smtClean="0"/>
              <a:t> —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найрозвинутіших</a:t>
            </a:r>
            <a:r>
              <a:rPr lang="ru-RU" dirty="0" smtClean="0"/>
              <a:t> та </a:t>
            </a:r>
            <a:r>
              <a:rPr lang="ru-RU" dirty="0" err="1" smtClean="0"/>
              <a:t>монополізованих</a:t>
            </a:r>
            <a:r>
              <a:rPr lang="ru-RU" dirty="0" smtClean="0"/>
              <a:t> </a:t>
            </a:r>
            <a:r>
              <a:rPr lang="ru-RU" dirty="0" err="1" smtClean="0"/>
              <a:t>галузей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. Вона </a:t>
            </a:r>
            <a:r>
              <a:rPr lang="ru-RU" dirty="0" err="1" smtClean="0"/>
              <a:t>використовує</a:t>
            </a:r>
            <a:r>
              <a:rPr lang="ru-RU" dirty="0" smtClean="0"/>
              <a:t>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власну</a:t>
            </a:r>
            <a:r>
              <a:rPr lang="ru-RU" dirty="0" smtClean="0"/>
              <a:t> </a:t>
            </a:r>
            <a:r>
              <a:rPr lang="ru-RU" dirty="0" err="1" smtClean="0"/>
              <a:t>сировину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виробляє</a:t>
            </a:r>
            <a:r>
              <a:rPr lang="ru-RU" dirty="0" smtClean="0"/>
              <a:t> </a:t>
            </a:r>
            <a:r>
              <a:rPr lang="ru-RU" dirty="0" err="1" smtClean="0"/>
              <a:t>мінеральні</a:t>
            </a:r>
            <a:r>
              <a:rPr lang="ru-RU" dirty="0" smtClean="0"/>
              <a:t> </a:t>
            </a:r>
            <a:r>
              <a:rPr lang="ru-RU" dirty="0" err="1" smtClean="0"/>
              <a:t>добрива</a:t>
            </a:r>
            <a:r>
              <a:rPr lang="ru-RU" dirty="0" smtClean="0"/>
              <a:t>, </a:t>
            </a:r>
            <a:r>
              <a:rPr lang="ru-RU" dirty="0" err="1" smtClean="0"/>
              <a:t>кислоти</a:t>
            </a:r>
            <a:r>
              <a:rPr lang="ru-RU" dirty="0" smtClean="0"/>
              <a:t>, </a:t>
            </a:r>
            <a:r>
              <a:rPr lang="ru-RU" dirty="0" err="1" smtClean="0"/>
              <a:t>синтетичні</a:t>
            </a:r>
            <a:r>
              <a:rPr lang="ru-RU" dirty="0" smtClean="0"/>
              <a:t> волокна, </a:t>
            </a:r>
            <a:r>
              <a:rPr lang="ru-RU" dirty="0" err="1" smtClean="0"/>
              <a:t>фарби</a:t>
            </a:r>
            <a:r>
              <a:rPr lang="ru-RU" dirty="0" smtClean="0"/>
              <a:t>, </a:t>
            </a:r>
            <a:r>
              <a:rPr lang="ru-RU" dirty="0" err="1" smtClean="0"/>
              <a:t>пластмаси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</a:t>
            </a:r>
            <a:endParaRPr lang="en-US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3047998" cy="30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143248"/>
            <a:ext cx="3167060" cy="250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571744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Промисловість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 flipH="1">
            <a:off x="214282" y="1857364"/>
            <a:ext cx="8715436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Легка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меблева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промисловість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представлені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невеликими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підприємствами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зосереджені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місцях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виникнення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тобто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Півночі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але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для них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характерне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зміщення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 Центр, де оплата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праці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нижча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lang="ru-RU" sz="16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одяг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взуття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меблі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невеликою,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але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престижною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частиною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італійської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промисловості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світовим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лідером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виготовлення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вовняних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тканин,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становить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15%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світового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виробництва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поступається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показником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лише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Китаю.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Відповідно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належить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провідних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світових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експортерів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продукції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легкої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промисловості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Країна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визнана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центром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масової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Текстильна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галузь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розвинена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найбільше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Північній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Ломбардія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П'ємонт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виробництва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решті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території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(Неаполь,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Прато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Швейна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взуттєва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шкіряна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галузі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розвинені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північному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заході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лідер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виробництвом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взуття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місто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Віджевано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), у областях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Венето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Тоскана,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Емілія-Романья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Умбрія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Марке.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57742" cy="714380"/>
          </a:xfrm>
        </p:spPr>
        <p:txBody>
          <a:bodyPr>
            <a:normAutofit fontScale="90000"/>
          </a:bodyPr>
          <a:lstStyle/>
          <a:p>
            <a:r>
              <a:rPr lang="ru-RU" sz="2400" b="1" i="1" dirty="0" err="1" smtClean="0">
                <a:solidFill>
                  <a:srgbClr val="00B050"/>
                </a:solidFill>
              </a:rPr>
              <a:t>Італійські</a:t>
            </a:r>
            <a:r>
              <a:rPr lang="ru-RU" sz="2400" b="1" i="1" dirty="0" smtClean="0">
                <a:solidFill>
                  <a:srgbClr val="00B050"/>
                </a:solidFill>
              </a:rPr>
              <a:t> бренди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одягу</a:t>
            </a:r>
            <a:r>
              <a:rPr lang="ru-RU" sz="2400" b="1" i="1" dirty="0" smtClean="0">
                <a:solidFill>
                  <a:srgbClr val="00B050"/>
                </a:solidFill>
              </a:rPr>
              <a:t> </a:t>
            </a:r>
            <a:r>
              <a:rPr lang="uk-UA" sz="2400" b="1" i="1" dirty="0" smtClean="0">
                <a:solidFill>
                  <a:srgbClr val="00B050"/>
                </a:solidFill>
              </a:rPr>
              <a:t>та взуття</a:t>
            </a:r>
            <a:r>
              <a:rPr lang="ru-RU" sz="2400" b="1" i="1" dirty="0" smtClean="0">
                <a:solidFill>
                  <a:srgbClr val="00B050"/>
                </a:solidFill>
              </a:rPr>
              <a:t/>
            </a:r>
            <a:br>
              <a:rPr lang="ru-RU" sz="2400" b="1" i="1" dirty="0" smtClean="0">
                <a:solidFill>
                  <a:srgbClr val="00B050"/>
                </a:solidFill>
              </a:rPr>
            </a:br>
            <a:endParaRPr lang="en-US" sz="2400" i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642918"/>
            <a:ext cx="2047876" cy="307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86190"/>
            <a:ext cx="142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642718"/>
            <a:ext cx="2143140" cy="312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786190"/>
            <a:ext cx="18097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72066" y="2857496"/>
            <a:ext cx="195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Giovanni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Fabiani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642918"/>
            <a:ext cx="3090896" cy="206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572132" y="6286520"/>
            <a:ext cx="1780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Giorgio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Fabiani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3429000"/>
            <a:ext cx="3143272" cy="283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28662" y="6286520"/>
            <a:ext cx="1043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HEGO'S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4500570"/>
            <a:ext cx="3353779" cy="169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Промисловість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357298"/>
            <a:ext cx="87868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Харчова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промисловість</a:t>
            </a:r>
            <a:r>
              <a:rPr lang="ru-RU" sz="2800" b="1" dirty="0" smtClean="0"/>
              <a:t> </a:t>
            </a:r>
            <a:r>
              <a:rPr lang="ru-RU" dirty="0" err="1" smtClean="0"/>
              <a:t>спеціалізується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макаронів</a:t>
            </a:r>
            <a:r>
              <a:rPr lang="ru-RU" dirty="0" smtClean="0"/>
              <a:t>, </a:t>
            </a:r>
            <a:r>
              <a:rPr lang="ru-RU" dirty="0" err="1" smtClean="0"/>
              <a:t>сиру</a:t>
            </a:r>
            <a:r>
              <a:rPr lang="ru-RU" dirty="0" smtClean="0"/>
              <a:t>, </a:t>
            </a:r>
            <a:r>
              <a:rPr lang="ru-RU" dirty="0" err="1" smtClean="0"/>
              <a:t>цукру-піску</a:t>
            </a:r>
            <a:r>
              <a:rPr lang="ru-RU" dirty="0" smtClean="0"/>
              <a:t>, </a:t>
            </a:r>
            <a:r>
              <a:rPr lang="ru-RU" dirty="0" err="1" smtClean="0"/>
              <a:t>оливкової</a:t>
            </a:r>
            <a:r>
              <a:rPr lang="ru-RU" dirty="0" smtClean="0"/>
              <a:t> </a:t>
            </a:r>
            <a:r>
              <a:rPr lang="ru-RU" dirty="0" err="1" smtClean="0"/>
              <a:t>олії</a:t>
            </a:r>
            <a:r>
              <a:rPr lang="ru-RU" dirty="0" smtClean="0"/>
              <a:t>, </a:t>
            </a:r>
            <a:r>
              <a:rPr lang="ru-RU" dirty="0" err="1" smtClean="0"/>
              <a:t>консервованих</a:t>
            </a:r>
            <a:r>
              <a:rPr lang="ru-RU" dirty="0" smtClean="0"/>
              <a:t> </a:t>
            </a:r>
            <a:r>
              <a:rPr lang="ru-RU" dirty="0" err="1" smtClean="0"/>
              <a:t>овочів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фруктів</a:t>
            </a:r>
            <a:r>
              <a:rPr lang="ru-RU" dirty="0" smtClean="0"/>
              <a:t>, </a:t>
            </a:r>
            <a:r>
              <a:rPr lang="ru-RU" dirty="0" err="1" smtClean="0"/>
              <a:t>соків</a:t>
            </a:r>
            <a:r>
              <a:rPr lang="ru-RU" dirty="0" smtClean="0"/>
              <a:t>, </a:t>
            </a:r>
            <a:r>
              <a:rPr lang="ru-RU" dirty="0" err="1" smtClean="0"/>
              <a:t>виноградних</a:t>
            </a:r>
            <a:r>
              <a:rPr lang="ru-RU" dirty="0" smtClean="0"/>
              <a:t> вин, </a:t>
            </a:r>
            <a:r>
              <a:rPr lang="ru-RU" dirty="0" err="1" smtClean="0"/>
              <a:t>тютюнових</a:t>
            </a:r>
            <a:r>
              <a:rPr lang="ru-RU" dirty="0" smtClean="0"/>
              <a:t> </a:t>
            </a:r>
            <a:r>
              <a:rPr lang="ru-RU" dirty="0" err="1" smtClean="0"/>
              <a:t>виробів</a:t>
            </a:r>
            <a:r>
              <a:rPr lang="ru-RU" dirty="0" smtClean="0"/>
              <a:t>. </a:t>
            </a:r>
            <a:r>
              <a:rPr lang="ru-RU" dirty="0" err="1" smtClean="0"/>
              <a:t>Італія</a:t>
            </a:r>
            <a:r>
              <a:rPr lang="ru-RU" dirty="0" smtClean="0"/>
              <a:t> </a:t>
            </a:r>
            <a:r>
              <a:rPr lang="ru-RU" dirty="0" err="1" smtClean="0"/>
              <a:t>випускає</a:t>
            </a:r>
            <a:r>
              <a:rPr lang="ru-RU" dirty="0" smtClean="0"/>
              <a:t> </a:t>
            </a:r>
            <a:r>
              <a:rPr lang="ru-RU" dirty="0" err="1" smtClean="0"/>
              <a:t>щороку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70 </a:t>
            </a:r>
            <a:r>
              <a:rPr lang="ru-RU" dirty="0" err="1" smtClean="0"/>
              <a:t>млн</a:t>
            </a:r>
            <a:r>
              <a:rPr lang="ru-RU" dirty="0" smtClean="0"/>
              <a:t> </a:t>
            </a:r>
            <a:r>
              <a:rPr lang="ru-RU" dirty="0" err="1" smtClean="0"/>
              <a:t>декалітрів</a:t>
            </a:r>
            <a:r>
              <a:rPr lang="ru-RU" dirty="0" smtClean="0"/>
              <a:t> вина (125 л у </a:t>
            </a:r>
            <a:r>
              <a:rPr lang="ru-RU" dirty="0" err="1" smtClean="0"/>
              <a:t>перерахунку</a:t>
            </a:r>
            <a:r>
              <a:rPr lang="ru-RU" dirty="0" smtClean="0"/>
              <a:t> на душу </a:t>
            </a:r>
            <a:r>
              <a:rPr lang="ru-RU" dirty="0" err="1" smtClean="0"/>
              <a:t>населення</a:t>
            </a:r>
            <a:r>
              <a:rPr lang="ru-RU" dirty="0" smtClean="0"/>
              <a:t>).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8"/>
            <a:ext cx="2400293" cy="200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3000372"/>
            <a:ext cx="274321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4048118"/>
            <a:ext cx="2809882" cy="280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9034" y="3214686"/>
            <a:ext cx="2884966" cy="23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Сільське господарство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214422"/>
            <a:ext cx="900115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 стандартами ЄС,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сільське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господарство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недостатньо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ефективне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Середній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розмір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ферм — 7 га.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господарства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малопродуктивні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малотоварні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багатих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Розвинених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сільськогосподарських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районів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можна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віднести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Паданську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низовину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західне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узбережжя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Ліворно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Неаполем.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сільському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господарстві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домінує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рослинництво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першому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місці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вартістю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ньому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стоять так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звані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середземноморські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продукти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»..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Овочів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тут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вирощують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більше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ніж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Великобританії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Франції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Німеччині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разом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узятих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Найбільше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значення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культура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томатів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великим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експортером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(як правило, перше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одне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перших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місць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світі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також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фруктів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особливо груш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персиків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апельсинів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лимонів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винограду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вина. Разом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Іспанією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вона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утримує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першість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вирощуванні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оливок,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але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олія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продуктом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внутрішнього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споживання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Виробництво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вина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олії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зосереджене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здебільшого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 фермах.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важливим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зерна.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Вирощують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пшеницю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кукурудзу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ячмінь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рис.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Значні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площі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зайняті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цукровими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буряками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картоплею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культури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Паданської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низовини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міру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економічного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розвитку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країни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все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більшого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значення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набуває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тваринництво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хоча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умови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Середземномор'я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можна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вважати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сприятливими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Розводять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велику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рогату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худобу, свиней,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овець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кіз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птицю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Італія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значним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виробником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м'яса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сиру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Частина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продуктів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тваринництва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включаючи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вовну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також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кормове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зерно,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імпортується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М'ясо-молочне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тваринництво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зосереджене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переважно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Півночі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вівчарство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—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Апеннінських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горах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 островах.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Щорічний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вилов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риби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у межах 0,6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млн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т,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заготівля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лісу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становить 9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млн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м куб.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Лісопродукти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включаючи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папір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імпортуються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4929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00B050"/>
                </a:solidFill>
              </a:rPr>
              <a:t>Плантація винограду в Італії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14348" y="6143644"/>
            <a:ext cx="22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 smtClean="0"/>
              <a:t>Колліо</a:t>
            </a:r>
            <a:r>
              <a:rPr lang="uk-UA" sz="2800" dirty="0" smtClean="0"/>
              <a:t>. Італія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972584" cy="560406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>
                <a:solidFill>
                  <a:srgbClr val="00B050"/>
                </a:solidFill>
                <a:latin typeface="Bookman Old Style" pitchFamily="18" charset="0"/>
              </a:rPr>
              <a:t>Іноземні партнери та експорт</a:t>
            </a:r>
            <a:r>
              <a:rPr lang="uk-UA" b="1" dirty="0" smtClean="0">
                <a:solidFill>
                  <a:srgbClr val="9933FF"/>
                </a:solidFill>
                <a:latin typeface="Bookman Old Style" pitchFamily="18" charset="0"/>
              </a:rPr>
              <a:t/>
            </a:r>
            <a:br>
              <a:rPr lang="uk-UA" b="1" dirty="0" smtClean="0">
                <a:solidFill>
                  <a:srgbClr val="9933FF"/>
                </a:solidFill>
                <a:latin typeface="Bookman Old Style" pitchFamily="18" charset="0"/>
              </a:rPr>
            </a:br>
            <a:endParaRPr lang="en-US" dirty="0"/>
          </a:p>
        </p:txBody>
      </p:sp>
      <p:pic>
        <p:nvPicPr>
          <p:cNvPr id="4" name="Picture 7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572000" cy="252571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0" y="10001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uk-UA" b="1" dirty="0" smtClean="0">
                <a:latin typeface="Bookman Old Style" pitchFamily="18" charset="0"/>
              </a:rPr>
              <a:t>Країна експортує</a:t>
            </a:r>
            <a:r>
              <a:rPr lang="uk-UA" dirty="0" smtClean="0">
                <a:latin typeface="Bookman Old Style" pitchFamily="18" charset="0"/>
              </a:rPr>
              <a:t>: автомобілі, мотоцикли, промислове устаткування, озброєння, хімікати, холодильники, пральні і конторські машини, текстильні і швацькі вироби, взуття, овочі, фрукти, цитрусові, вина.</a:t>
            </a:r>
            <a:endParaRPr lang="uk-UA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286124"/>
            <a:ext cx="8055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i="1" dirty="0" smtClean="0">
                <a:solidFill>
                  <a:srgbClr val="00B050"/>
                </a:solidFill>
                <a:latin typeface="Bookman Old Style" pitchFamily="18" charset="0"/>
              </a:rPr>
              <a:t>Іноземні партнери та імпорт</a:t>
            </a:r>
            <a:endParaRPr lang="uk-UA" sz="36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7" name="Picture 8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4176"/>
            <a:ext cx="4786314" cy="264490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786314" y="4071942"/>
            <a:ext cx="4000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 smtClean="0">
                <a:latin typeface="Bookman Old Style" pitchFamily="18" charset="0"/>
              </a:rPr>
              <a:t>Країна імпортує</a:t>
            </a:r>
            <a:r>
              <a:rPr lang="uk-UA" dirty="0" smtClean="0">
                <a:latin typeface="Bookman Old Style" pitchFamily="18" charset="0"/>
              </a:rPr>
              <a:t>: енергоносії, мінеральні сировини (залізна, мідна, поліметалеві, алюмінієві, марганцеві руди, кам'яне вугілля, нафта, газ), складні машини, хімікати, ліс, бавовник, вовну, продовольчі товари.</a:t>
            </a: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571480"/>
            <a:ext cx="842968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r>
              <a:rPr lang="ru-RU" sz="1400" dirty="0" err="1" smtClean="0"/>
              <a:t>Ця</a:t>
            </a:r>
            <a:r>
              <a:rPr lang="ru-RU" sz="1400" dirty="0" smtClean="0"/>
              <a:t> </a:t>
            </a:r>
            <a:r>
              <a:rPr lang="ru-RU" sz="1400" dirty="0" err="1" smtClean="0"/>
              <a:t>галузь</a:t>
            </a:r>
            <a:r>
              <a:rPr lang="ru-RU" sz="1400" dirty="0" smtClean="0"/>
              <a:t> </a:t>
            </a:r>
            <a:r>
              <a:rPr lang="ru-RU" sz="1400" dirty="0" err="1" smtClean="0"/>
              <a:t>має</a:t>
            </a:r>
            <a:r>
              <a:rPr lang="ru-RU" sz="1400" dirty="0" smtClean="0"/>
              <a:t> </a:t>
            </a:r>
            <a:r>
              <a:rPr lang="ru-RU" sz="1400" dirty="0" err="1" smtClean="0"/>
              <a:t>надзвичайно</a:t>
            </a:r>
            <a:r>
              <a:rPr lang="ru-RU" sz="1400" dirty="0" smtClean="0"/>
              <a:t> </a:t>
            </a:r>
            <a:r>
              <a:rPr lang="ru-RU" sz="1400" dirty="0" err="1" smtClean="0"/>
              <a:t>велике</a:t>
            </a:r>
            <a:r>
              <a:rPr lang="ru-RU" sz="1400" dirty="0" smtClean="0"/>
              <a:t> </a:t>
            </a:r>
            <a:r>
              <a:rPr lang="ru-RU" sz="1400" dirty="0" err="1" smtClean="0"/>
              <a:t>значення</a:t>
            </a:r>
            <a:r>
              <a:rPr lang="ru-RU" sz="1400" dirty="0" smtClean="0"/>
              <a:t> в </a:t>
            </a:r>
            <a:r>
              <a:rPr lang="ru-RU" sz="1400" dirty="0" err="1" smtClean="0"/>
              <a:t>житті</a:t>
            </a:r>
            <a:r>
              <a:rPr lang="ru-RU" sz="1400" dirty="0" smtClean="0"/>
              <a:t> </a:t>
            </a:r>
            <a:r>
              <a:rPr lang="ru-RU" sz="1400" dirty="0" err="1" smtClean="0"/>
              <a:t>Італії</a:t>
            </a:r>
            <a:r>
              <a:rPr lang="ru-RU" sz="1400" dirty="0" smtClean="0"/>
              <a:t>. За масштабами туризму </a:t>
            </a:r>
            <a:r>
              <a:rPr lang="ru-RU" sz="1400" dirty="0" err="1" smtClean="0"/>
              <a:t>країна</a:t>
            </a:r>
            <a:r>
              <a:rPr lang="ru-RU" sz="1400" dirty="0" smtClean="0"/>
              <a:t> </a:t>
            </a:r>
            <a:r>
              <a:rPr lang="ru-RU" sz="1400" dirty="0" err="1" smtClean="0"/>
              <a:t>стоїть</a:t>
            </a:r>
            <a:r>
              <a:rPr lang="ru-RU" sz="1400" dirty="0" smtClean="0"/>
              <a:t> на </a:t>
            </a:r>
            <a:r>
              <a:rPr lang="ru-RU" sz="1400" dirty="0" err="1" smtClean="0"/>
              <a:t>першому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місці</a:t>
            </a:r>
            <a:r>
              <a:rPr lang="ru-RU" sz="1400" dirty="0" smtClean="0"/>
              <a:t> в </a:t>
            </a:r>
            <a:r>
              <a:rPr lang="ru-RU" sz="1400" dirty="0" err="1" smtClean="0"/>
              <a:t>світі</a:t>
            </a:r>
            <a:r>
              <a:rPr lang="ru-RU" sz="1400" dirty="0" smtClean="0"/>
              <a:t> (</a:t>
            </a:r>
            <a:r>
              <a:rPr lang="ru-RU" sz="1400" dirty="0" err="1" smtClean="0"/>
              <a:t>понад</a:t>
            </a:r>
            <a:r>
              <a:rPr lang="ru-RU" sz="1400" dirty="0" smtClean="0"/>
              <a:t> 50 </a:t>
            </a:r>
            <a:r>
              <a:rPr lang="ru-RU" sz="1400" dirty="0" err="1" smtClean="0"/>
              <a:t>млн</a:t>
            </a:r>
            <a:r>
              <a:rPr lang="ru-RU" sz="1400" dirty="0" smtClean="0"/>
              <a:t> </a:t>
            </a:r>
            <a:r>
              <a:rPr lang="ru-RU" sz="1400" dirty="0" err="1" smtClean="0"/>
              <a:t>іноземних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туристів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протягом</a:t>
            </a:r>
            <a:r>
              <a:rPr lang="ru-RU" sz="1400" dirty="0" smtClean="0"/>
              <a:t> року). </a:t>
            </a:r>
            <a:r>
              <a:rPr lang="ru-RU" sz="1400" dirty="0" err="1" smtClean="0"/>
              <a:t>Туристів</a:t>
            </a:r>
            <a:r>
              <a:rPr lang="ru-RU" sz="1400" dirty="0" smtClean="0"/>
              <a:t> </a:t>
            </a:r>
            <a:r>
              <a:rPr lang="ru-RU" sz="1400" dirty="0" err="1" smtClean="0"/>
              <a:t>приваблюють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сонячні</a:t>
            </a:r>
            <a:r>
              <a:rPr lang="ru-RU" sz="1400" dirty="0" smtClean="0"/>
              <a:t> </a:t>
            </a:r>
            <a:r>
              <a:rPr lang="ru-RU" sz="1400" dirty="0" err="1" smtClean="0"/>
              <a:t>пляжі</a:t>
            </a:r>
            <a:r>
              <a:rPr lang="ru-RU" sz="1400" dirty="0" smtClean="0"/>
              <a:t> </a:t>
            </a:r>
            <a:r>
              <a:rPr lang="ru-RU" sz="1400" dirty="0" err="1" smtClean="0"/>
              <a:t>Середземномор'я</a:t>
            </a:r>
            <a:r>
              <a:rPr lang="ru-RU" sz="1400" dirty="0" smtClean="0"/>
              <a:t>,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краєвиди</a:t>
            </a:r>
            <a:r>
              <a:rPr lang="ru-RU" sz="1400" dirty="0" smtClean="0"/>
              <a:t>,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зимові</a:t>
            </a:r>
            <a:r>
              <a:rPr lang="ru-RU" sz="1400" dirty="0" smtClean="0"/>
              <a:t> </a:t>
            </a:r>
            <a:r>
              <a:rPr lang="ru-RU" sz="1400" dirty="0" err="1" smtClean="0"/>
              <a:t>види</a:t>
            </a:r>
            <a:r>
              <a:rPr lang="ru-RU" sz="1400" dirty="0" smtClean="0"/>
              <a:t> спорту в Альпах. </a:t>
            </a:r>
            <a:r>
              <a:rPr lang="ru-RU" sz="1400" dirty="0" err="1" smtClean="0"/>
              <a:t>Італійська</a:t>
            </a:r>
            <a:r>
              <a:rPr lang="ru-RU" sz="1400" dirty="0" smtClean="0"/>
              <a:t> </a:t>
            </a:r>
            <a:r>
              <a:rPr lang="ru-RU" sz="1400" dirty="0" err="1" smtClean="0"/>
              <a:t>Рів'єра</a:t>
            </a:r>
            <a:r>
              <a:rPr lang="ru-RU" sz="1400" dirty="0" smtClean="0"/>
              <a:t> в </a:t>
            </a:r>
            <a:r>
              <a:rPr lang="ru-RU" sz="1400" dirty="0" err="1" smtClean="0"/>
              <a:t>Лігурії</a:t>
            </a:r>
            <a:r>
              <a:rPr lang="ru-RU" sz="1400" dirty="0" smtClean="0"/>
              <a:t> </a:t>
            </a:r>
            <a:r>
              <a:rPr lang="ru-RU" sz="1400" dirty="0" err="1" smtClean="0"/>
              <a:t>є</a:t>
            </a:r>
            <a:r>
              <a:rPr lang="ru-RU" sz="1400" dirty="0" smtClean="0"/>
              <a:t> одним </a:t>
            </a:r>
            <a:r>
              <a:rPr lang="ru-RU" sz="1400" dirty="0" err="1" smtClean="0"/>
              <a:t>цілим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французькою</a:t>
            </a:r>
            <a:r>
              <a:rPr lang="ru-RU" sz="1400" dirty="0" smtClean="0"/>
              <a:t>, </a:t>
            </a:r>
            <a:r>
              <a:rPr lang="ru-RU" sz="1400" dirty="0" err="1" smtClean="0"/>
              <a:t>її</a:t>
            </a:r>
            <a:r>
              <a:rPr lang="ru-RU" sz="1400" dirty="0" smtClean="0"/>
              <a:t> </a:t>
            </a:r>
            <a:r>
              <a:rPr lang="ru-RU" sz="1400" dirty="0" err="1" smtClean="0"/>
              <a:t>доповнюють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пляжі</a:t>
            </a:r>
            <a:r>
              <a:rPr lang="ru-RU" sz="1400" dirty="0" smtClean="0"/>
              <a:t> </a:t>
            </a:r>
            <a:r>
              <a:rPr lang="ru-RU" sz="1400" dirty="0" err="1" smtClean="0"/>
              <a:t>Сардинії</a:t>
            </a:r>
            <a:r>
              <a:rPr lang="ru-RU" sz="1400" dirty="0" smtClean="0"/>
              <a:t> та </a:t>
            </a:r>
            <a:r>
              <a:rPr lang="ru-RU" sz="1400" dirty="0" err="1" smtClean="0"/>
              <a:t>Адріатики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Італійські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міста</a:t>
            </a:r>
            <a:r>
              <a:rPr lang="ru-RU" sz="1400" dirty="0" smtClean="0"/>
              <a:t> </a:t>
            </a:r>
            <a:r>
              <a:rPr lang="ru-RU" sz="1400" dirty="0" err="1" smtClean="0"/>
              <a:t>мають</a:t>
            </a:r>
            <a:r>
              <a:rPr lang="ru-RU" sz="1400" dirty="0" smtClean="0"/>
              <a:t> </a:t>
            </a:r>
            <a:r>
              <a:rPr lang="ru-RU" sz="1400" dirty="0" err="1" smtClean="0"/>
              <a:t>світову</a:t>
            </a:r>
            <a:r>
              <a:rPr lang="ru-RU" sz="1400" dirty="0" smtClean="0"/>
              <a:t> славу </a:t>
            </a:r>
            <a:r>
              <a:rPr lang="ru-RU" sz="1400" dirty="0" err="1" smtClean="0"/>
              <a:t>центрів</a:t>
            </a:r>
            <a:r>
              <a:rPr lang="ru-RU" sz="1400" dirty="0" smtClean="0"/>
              <a:t> туризму. </a:t>
            </a:r>
            <a:r>
              <a:rPr lang="ru-RU" sz="1400" dirty="0" err="1" smtClean="0"/>
              <a:t>Багато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них </a:t>
            </a:r>
            <a:r>
              <a:rPr lang="ru-RU" sz="1400" dirty="0" err="1" smtClean="0"/>
              <a:t>існують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часів</a:t>
            </a:r>
            <a:r>
              <a:rPr lang="ru-RU" sz="1400" dirty="0" smtClean="0"/>
              <a:t> </a:t>
            </a:r>
            <a:r>
              <a:rPr lang="ru-RU" sz="1400" dirty="0" err="1" smtClean="0"/>
              <a:t>Стародавнього</a:t>
            </a:r>
            <a:r>
              <a:rPr lang="ru-RU" sz="1400" dirty="0" smtClean="0"/>
              <a:t> Риму, </a:t>
            </a:r>
            <a:r>
              <a:rPr lang="ru-RU" sz="1400" dirty="0" err="1" smtClean="0"/>
              <a:t>були</a:t>
            </a:r>
            <a:r>
              <a:rPr lang="ru-RU" sz="1400" dirty="0" smtClean="0"/>
              <a:t> </a:t>
            </a:r>
            <a:r>
              <a:rPr lang="ru-RU" sz="1400" dirty="0" err="1" smtClean="0"/>
              <a:t>столицями</a:t>
            </a:r>
            <a:r>
              <a:rPr lang="ru-RU" sz="1400" dirty="0" smtClean="0"/>
              <a:t> </a:t>
            </a:r>
            <a:r>
              <a:rPr lang="ru-RU" sz="1400" dirty="0" err="1" smtClean="0"/>
              <a:t>середньовічних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князівств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зараз </a:t>
            </a:r>
            <a:r>
              <a:rPr lang="ru-RU" sz="1400" dirty="0" err="1" smtClean="0"/>
              <a:t>є</a:t>
            </a:r>
            <a:r>
              <a:rPr lang="ru-RU" sz="1400" dirty="0" smtClean="0"/>
              <a:t> </a:t>
            </a:r>
            <a:r>
              <a:rPr lang="ru-RU" sz="1400" dirty="0" err="1" smtClean="0"/>
              <a:t>скарбницями</a:t>
            </a:r>
            <a:r>
              <a:rPr lang="ru-RU" sz="1400" dirty="0" smtClean="0"/>
              <a:t> </a:t>
            </a:r>
            <a:r>
              <a:rPr lang="ru-RU" sz="1400" dirty="0" err="1" smtClean="0"/>
              <a:t>творів</a:t>
            </a:r>
            <a:r>
              <a:rPr lang="ru-RU" sz="1400" dirty="0" smtClean="0"/>
              <a:t> </a:t>
            </a:r>
            <a:r>
              <a:rPr lang="ru-RU" sz="1400" dirty="0" err="1" smtClean="0"/>
              <a:t>мистецтва</a:t>
            </a:r>
            <a:r>
              <a:rPr lang="ru-RU" sz="1400" dirty="0" smtClean="0"/>
              <a:t>, </a:t>
            </a:r>
            <a:r>
              <a:rPr lang="ru-RU" sz="1400" dirty="0" err="1" smtClean="0"/>
              <a:t>історичних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архітектурних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пам'яток</a:t>
            </a:r>
            <a:r>
              <a:rPr lang="ru-RU" sz="1400" dirty="0" smtClean="0"/>
              <a:t>. </a:t>
            </a:r>
            <a:r>
              <a:rPr lang="ru-RU" sz="1400" dirty="0" err="1" smtClean="0"/>
              <a:t>Серед</a:t>
            </a:r>
            <a:r>
              <a:rPr lang="ru-RU" sz="1400" dirty="0" smtClean="0"/>
              <a:t> них Болонья, Падуя, Парма, </a:t>
            </a:r>
            <a:r>
              <a:rPr lang="ru-RU" sz="1400" dirty="0" err="1" smtClean="0"/>
              <a:t>Піза</a:t>
            </a:r>
            <a:r>
              <a:rPr lang="ru-RU" sz="1400" dirty="0" smtClean="0"/>
              <a:t>, Равенна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багато</a:t>
            </a:r>
            <a:r>
              <a:rPr lang="ru-RU" sz="1400" dirty="0" smtClean="0"/>
              <a:t> </a:t>
            </a:r>
            <a:r>
              <a:rPr lang="ru-RU" sz="1400" dirty="0" err="1" smtClean="0"/>
              <a:t>інших</a:t>
            </a:r>
            <a:r>
              <a:rPr lang="ru-RU" sz="1400" dirty="0" smtClean="0"/>
              <a:t>. </a:t>
            </a:r>
            <a:r>
              <a:rPr lang="ru-RU" sz="1400" dirty="0" err="1" smtClean="0"/>
              <a:t>Саме</a:t>
            </a:r>
            <a:r>
              <a:rPr lang="ru-RU" sz="1400" dirty="0" smtClean="0"/>
              <a:t> </a:t>
            </a:r>
            <a:r>
              <a:rPr lang="ru-RU" sz="1400" dirty="0" err="1" smtClean="0"/>
              <a:t>італійські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міста</a:t>
            </a:r>
            <a:r>
              <a:rPr lang="ru-RU" sz="1400" dirty="0" smtClean="0"/>
              <a:t> стали центрами, де в </a:t>
            </a:r>
            <a:r>
              <a:rPr lang="en-US" sz="1400" dirty="0" smtClean="0"/>
              <a:t>XII—XIV </a:t>
            </a:r>
            <a:r>
              <a:rPr lang="ru-RU" sz="1400" dirty="0" smtClean="0"/>
              <a:t>ст. зародилось </a:t>
            </a:r>
            <a:r>
              <a:rPr lang="ru-RU" sz="1400" dirty="0" err="1" smtClean="0"/>
              <a:t>найбільше</a:t>
            </a:r>
            <a:r>
              <a:rPr lang="ru-RU" sz="1400" dirty="0" smtClean="0"/>
              <a:t> </a:t>
            </a:r>
            <a:r>
              <a:rPr lang="ru-RU" sz="1400" dirty="0" err="1" smtClean="0"/>
              <a:t>університетів</a:t>
            </a:r>
            <a:r>
              <a:rPr lang="ru-RU" sz="1400" dirty="0" smtClean="0"/>
              <a:t> у </a:t>
            </a:r>
            <a:r>
              <a:rPr lang="ru-RU" sz="1400" dirty="0" err="1" smtClean="0"/>
              <a:t>Європі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Італія</a:t>
            </a:r>
            <a:r>
              <a:rPr lang="ru-RU" sz="1400" dirty="0" smtClean="0"/>
              <a:t> </a:t>
            </a:r>
            <a:r>
              <a:rPr lang="ru-RU" sz="1400" dirty="0" err="1" smtClean="0"/>
              <a:t>має</a:t>
            </a:r>
            <a:r>
              <a:rPr lang="ru-RU" sz="1400" dirty="0" smtClean="0"/>
              <a:t> </a:t>
            </a:r>
            <a:r>
              <a:rPr lang="ru-RU" sz="1400" dirty="0" err="1" smtClean="0"/>
              <a:t>першокласну</a:t>
            </a:r>
            <a:r>
              <a:rPr lang="ru-RU" sz="1400" dirty="0" smtClean="0"/>
              <a:t> </a:t>
            </a:r>
            <a:r>
              <a:rPr lang="ru-RU" sz="1400" dirty="0" err="1" smtClean="0"/>
              <a:t>туристичну</a:t>
            </a:r>
            <a:r>
              <a:rPr lang="ru-RU" sz="1400" dirty="0" smtClean="0"/>
              <a:t> </a:t>
            </a:r>
            <a:r>
              <a:rPr lang="ru-RU" sz="1400" dirty="0" err="1" smtClean="0"/>
              <a:t>інфраструктуру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стабільну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клієнтуру</a:t>
            </a:r>
            <a:r>
              <a:rPr lang="ru-RU" sz="1400" dirty="0" smtClean="0"/>
              <a:t> — </a:t>
            </a:r>
            <a:r>
              <a:rPr lang="ru-RU" sz="1400" dirty="0" err="1" smtClean="0"/>
              <a:t>жителів</a:t>
            </a:r>
            <a:r>
              <a:rPr lang="ru-RU" sz="1400" dirty="0" smtClean="0"/>
              <a:t> </a:t>
            </a:r>
            <a:r>
              <a:rPr lang="ru-RU" sz="1400" dirty="0" err="1" smtClean="0"/>
              <a:t>Північно-Західної</a:t>
            </a:r>
            <a:r>
              <a:rPr lang="ru-RU" sz="1400" dirty="0" smtClean="0"/>
              <a:t> </a:t>
            </a:r>
            <a:r>
              <a:rPr lang="ru-RU" sz="1400" dirty="0" err="1" smtClean="0"/>
              <a:t>Європи</a:t>
            </a:r>
            <a:r>
              <a:rPr lang="ru-RU" sz="1400" dirty="0" smtClean="0"/>
              <a:t>. </a:t>
            </a:r>
            <a:r>
              <a:rPr lang="ru-RU" sz="1400" dirty="0" err="1" smtClean="0"/>
              <a:t>Порівняно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Францією</a:t>
            </a:r>
            <a:r>
              <a:rPr lang="ru-RU" sz="1400" dirty="0" smtClean="0"/>
              <a:t> </a:t>
            </a:r>
            <a:r>
              <a:rPr lang="ru-RU" sz="1400" dirty="0" err="1" smtClean="0"/>
              <a:t>іноземний</a:t>
            </a:r>
            <a:r>
              <a:rPr lang="ru-RU" sz="1400" dirty="0" smtClean="0"/>
              <a:t> туризм в </a:t>
            </a:r>
            <a:r>
              <a:rPr lang="ru-RU" sz="1400" dirty="0" err="1" smtClean="0"/>
              <a:t>Італії</a:t>
            </a:r>
            <a:r>
              <a:rPr lang="ru-RU" sz="1400" dirty="0" smtClean="0"/>
              <a:t> </a:t>
            </a:r>
            <a:r>
              <a:rPr lang="ru-RU" sz="1400" dirty="0" err="1" smtClean="0"/>
              <a:t>є</a:t>
            </a:r>
            <a:r>
              <a:rPr lang="ru-RU" sz="1400" dirty="0" smtClean="0"/>
              <a:t> </a:t>
            </a:r>
            <a:r>
              <a:rPr lang="ru-RU" sz="1400" dirty="0" err="1" smtClean="0"/>
              <a:t>більш</a:t>
            </a:r>
            <a:r>
              <a:rPr lang="ru-RU" sz="1400" dirty="0" smtClean="0"/>
              <a:t> молодим (за </a:t>
            </a:r>
            <a:r>
              <a:rPr lang="ru-RU" sz="1400" dirty="0" err="1" smtClean="0"/>
              <a:t>віком</a:t>
            </a:r>
            <a:r>
              <a:rPr lang="ru-RU" sz="1400" dirty="0" smtClean="0"/>
              <a:t> </a:t>
            </a:r>
            <a:r>
              <a:rPr lang="ru-RU" sz="1400" dirty="0" err="1" smtClean="0"/>
              <a:t>туристів</a:t>
            </a:r>
            <a:r>
              <a:rPr lang="ru-RU" sz="1400" dirty="0" smtClean="0"/>
              <a:t>), дешевим (за </a:t>
            </a:r>
            <a:r>
              <a:rPr lang="ru-RU" sz="1400" dirty="0" err="1" smtClean="0"/>
              <a:t>середніми</a:t>
            </a:r>
            <a:r>
              <a:rPr lang="ru-RU" sz="1400" dirty="0" smtClean="0"/>
              <a:t> </a:t>
            </a:r>
            <a:r>
              <a:rPr lang="ru-RU" sz="1400" dirty="0" err="1" smtClean="0"/>
              <a:t>їхніми</a:t>
            </a:r>
            <a:r>
              <a:rPr lang="ru-RU" sz="1400" dirty="0" smtClean="0"/>
              <a:t> </a:t>
            </a:r>
            <a:r>
              <a:rPr lang="ru-RU" sz="1400" dirty="0" err="1" smtClean="0"/>
              <a:t>витратами</a:t>
            </a:r>
            <a:r>
              <a:rPr lang="ru-RU" sz="1400" dirty="0" smtClean="0"/>
              <a:t>). </a:t>
            </a:r>
            <a:r>
              <a:rPr lang="ru-RU" sz="1400" dirty="0" err="1" smtClean="0"/>
              <a:t>Величезний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наплив</a:t>
            </a:r>
            <a:r>
              <a:rPr lang="ru-RU" sz="1400" dirty="0" smtClean="0"/>
              <a:t> </a:t>
            </a:r>
            <a:r>
              <a:rPr lang="ru-RU" sz="1400" dirty="0" err="1" smtClean="0"/>
              <a:t>туристів</a:t>
            </a:r>
            <a:r>
              <a:rPr lang="ru-RU" sz="1400" dirty="0" smtClean="0"/>
              <a:t> </a:t>
            </a:r>
            <a:r>
              <a:rPr lang="ru-RU" sz="1400" dirty="0" err="1" smtClean="0"/>
              <a:t>має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негативні</a:t>
            </a:r>
            <a:r>
              <a:rPr lang="ru-RU" sz="1400" dirty="0" smtClean="0"/>
              <a:t> </a:t>
            </a:r>
            <a:r>
              <a:rPr lang="ru-RU" sz="1400" dirty="0" err="1" smtClean="0"/>
              <a:t>наслідки</a:t>
            </a:r>
            <a:r>
              <a:rPr lang="ru-RU" sz="1400" dirty="0" smtClean="0"/>
              <a:t>. </a:t>
            </a:r>
            <a:r>
              <a:rPr lang="ru-RU" sz="1400" dirty="0" err="1" smtClean="0"/>
              <a:t>Багато</a:t>
            </a:r>
            <a:r>
              <a:rPr lang="ru-RU" sz="1400" dirty="0" smtClean="0"/>
              <a:t> </a:t>
            </a:r>
            <a:r>
              <a:rPr lang="ru-RU" sz="1400" dirty="0" err="1" smtClean="0"/>
              <a:t>пляжів</a:t>
            </a:r>
            <a:r>
              <a:rPr lang="ru-RU" sz="1400" dirty="0" smtClean="0"/>
              <a:t> </a:t>
            </a:r>
            <a:r>
              <a:rPr lang="ru-RU" sz="1400" dirty="0" err="1" smtClean="0"/>
              <a:t>забруднено</a:t>
            </a:r>
            <a:r>
              <a:rPr lang="ru-RU" sz="1400" dirty="0" smtClean="0"/>
              <a:t>, </a:t>
            </a:r>
            <a:r>
              <a:rPr lang="ru-RU" sz="1400" dirty="0" err="1" smtClean="0"/>
              <a:t>виникла</a:t>
            </a:r>
            <a:r>
              <a:rPr lang="ru-RU" sz="1400" dirty="0" smtClean="0"/>
              <a:t> </a:t>
            </a:r>
            <a:r>
              <a:rPr lang="ru-RU" sz="1400" dirty="0" err="1" smtClean="0"/>
              <a:t>загроза</a:t>
            </a:r>
            <a:r>
              <a:rPr lang="ru-RU" sz="1400" dirty="0" smtClean="0"/>
              <a:t> </a:t>
            </a:r>
            <a:r>
              <a:rPr lang="ru-RU" sz="1400" dirty="0" err="1" smtClean="0"/>
              <a:t>збереженню</a:t>
            </a:r>
            <a:r>
              <a:rPr lang="ru-RU" sz="1400" dirty="0" smtClean="0"/>
              <a:t> </a:t>
            </a:r>
            <a:r>
              <a:rPr lang="ru-RU" sz="1400" dirty="0" err="1" smtClean="0"/>
              <a:t>творів</a:t>
            </a:r>
            <a:r>
              <a:rPr lang="ru-RU" sz="1400" dirty="0" smtClean="0"/>
              <a:t> </a:t>
            </a:r>
            <a:r>
              <a:rPr lang="ru-RU" sz="1400" dirty="0" err="1" smtClean="0"/>
              <a:t>мистецтва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428992" y="0"/>
            <a:ext cx="1465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00B050"/>
                </a:solidFill>
              </a:rPr>
              <a:t>Туризм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876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8596" y="6286520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Падуя</a:t>
            </a:r>
            <a:endParaRPr lang="en-US" b="1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857628"/>
            <a:ext cx="4071934" cy="207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00562" y="621508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Парма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42910" y="785794"/>
            <a:ext cx="75724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Площа</a:t>
            </a:r>
            <a:r>
              <a:rPr lang="uk-UA" dirty="0">
                <a:latin typeface="Bookman Old Style" pitchFamily="18" charset="0"/>
              </a:rPr>
              <a:t>                          301 230 кв. км</a:t>
            </a:r>
          </a:p>
          <a:p>
            <a:r>
              <a:rPr lang="uk-UA" b="1" dirty="0">
                <a:latin typeface="Bookman Old Style" pitchFamily="18" charset="0"/>
              </a:rPr>
              <a:t>Столиця</a:t>
            </a:r>
            <a:r>
              <a:rPr lang="uk-UA" dirty="0">
                <a:latin typeface="Bookman Old Style" pitchFamily="18" charset="0"/>
              </a:rPr>
              <a:t>                      </a:t>
            </a:r>
            <a:r>
              <a:rPr lang="uk-UA" dirty="0" smtClean="0">
                <a:latin typeface="Bookman Old Style" pitchFamily="18" charset="0"/>
              </a:rPr>
              <a:t> Рим</a:t>
            </a:r>
            <a:endParaRPr lang="uk-UA" dirty="0">
              <a:latin typeface="Bookman Old Style" pitchFamily="18" charset="0"/>
            </a:endParaRPr>
          </a:p>
          <a:p>
            <a:r>
              <a:rPr lang="uk-UA" b="1" dirty="0">
                <a:latin typeface="Bookman Old Style" pitchFamily="18" charset="0"/>
              </a:rPr>
              <a:t>Член</a:t>
            </a:r>
            <a:r>
              <a:rPr lang="uk-UA" dirty="0">
                <a:latin typeface="Bookman Old Style" pitchFamily="18" charset="0"/>
              </a:rPr>
              <a:t>                            </a:t>
            </a:r>
            <a:r>
              <a:rPr lang="uk-UA" dirty="0" smtClean="0">
                <a:latin typeface="Bookman Old Style" pitchFamily="18" charset="0"/>
              </a:rPr>
              <a:t> ЄБРР</a:t>
            </a:r>
            <a:r>
              <a:rPr lang="uk-UA" dirty="0">
                <a:latin typeface="Bookman Old Style" pitchFamily="18" charset="0"/>
              </a:rPr>
              <a:t>, ЄС, МБР, НАТО, </a:t>
            </a:r>
            <a:r>
              <a:rPr lang="uk-UA" dirty="0" smtClean="0">
                <a:latin typeface="Bookman Old Style" pitchFamily="18" charset="0"/>
              </a:rPr>
              <a:t>ОЭСР </a:t>
            </a:r>
            <a:r>
              <a:rPr lang="uk-UA" b="1" dirty="0">
                <a:latin typeface="Bookman Old Style" pitchFamily="18" charset="0"/>
              </a:rPr>
              <a:t>Населення</a:t>
            </a:r>
            <a:r>
              <a:rPr lang="uk-UA" dirty="0">
                <a:latin typeface="Bookman Old Style" pitchFamily="18" charset="0"/>
              </a:rPr>
              <a:t>                   58 103 033(липень 2005)</a:t>
            </a:r>
          </a:p>
          <a:p>
            <a:r>
              <a:rPr lang="uk-UA" b="1" dirty="0">
                <a:latin typeface="Bookman Old Style" pitchFamily="18" charset="0"/>
              </a:rPr>
              <a:t>Державний устрій </a:t>
            </a:r>
            <a:r>
              <a:rPr lang="uk-UA" dirty="0">
                <a:latin typeface="Bookman Old Style" pitchFamily="18" charset="0"/>
              </a:rPr>
              <a:t>   </a:t>
            </a:r>
            <a:r>
              <a:rPr lang="uk-UA" dirty="0" smtClean="0">
                <a:latin typeface="Bookman Old Style" pitchFamily="18" charset="0"/>
              </a:rPr>
              <a:t> парламентська </a:t>
            </a:r>
            <a:r>
              <a:rPr lang="uk-UA" dirty="0">
                <a:latin typeface="Bookman Old Style" pitchFamily="18" charset="0"/>
              </a:rPr>
              <a:t>республіка, 			  </a:t>
            </a:r>
            <a:r>
              <a:rPr lang="uk-UA" dirty="0" smtClean="0">
                <a:latin typeface="Bookman Old Style" pitchFamily="18" charset="0"/>
              </a:rPr>
              <a:t>                       унітарна </a:t>
            </a:r>
            <a:r>
              <a:rPr lang="uk-UA" dirty="0">
                <a:latin typeface="Bookman Old Style" pitchFamily="18" charset="0"/>
              </a:rPr>
              <a:t>держава</a:t>
            </a:r>
          </a:p>
          <a:p>
            <a:r>
              <a:rPr lang="uk-UA" b="1" dirty="0">
                <a:latin typeface="Bookman Old Style" pitchFamily="18" charset="0"/>
              </a:rPr>
              <a:t>Склад території  </a:t>
            </a:r>
            <a:r>
              <a:rPr lang="uk-UA" b="1" dirty="0" smtClean="0">
                <a:latin typeface="Bookman Old Style" pitchFamily="18" charset="0"/>
              </a:rPr>
              <a:t>       </a:t>
            </a:r>
            <a:r>
              <a:rPr lang="uk-UA" dirty="0" smtClean="0">
                <a:latin typeface="Bookman Old Style" pitchFamily="18" charset="0"/>
              </a:rPr>
              <a:t>20 </a:t>
            </a:r>
            <a:r>
              <a:rPr lang="uk-UA" dirty="0">
                <a:latin typeface="Bookman Old Style" pitchFamily="18" charset="0"/>
              </a:rPr>
              <a:t>областей</a:t>
            </a:r>
          </a:p>
          <a:p>
            <a:r>
              <a:rPr lang="uk-UA" b="1" dirty="0">
                <a:latin typeface="Bookman Old Style" pitchFamily="18" charset="0"/>
              </a:rPr>
              <a:t>Грошова одиниця     </a:t>
            </a:r>
            <a:r>
              <a:rPr lang="uk-UA" b="1" dirty="0" smtClean="0">
                <a:latin typeface="Bookman Old Style" pitchFamily="18" charset="0"/>
              </a:rPr>
              <a:t> </a:t>
            </a:r>
            <a:r>
              <a:rPr lang="uk-UA" dirty="0" smtClean="0">
                <a:latin typeface="Bookman Old Style" pitchFamily="18" charset="0"/>
              </a:rPr>
              <a:t>євро</a:t>
            </a:r>
            <a:endParaRPr lang="uk-UA" dirty="0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285728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00B050"/>
                </a:solidFill>
              </a:rPr>
              <a:t>Загальна інформація</a:t>
            </a:r>
            <a:endParaRPr lang="en-US" i="1" dirty="0">
              <a:solidFill>
                <a:srgbClr val="00B050"/>
              </a:solidFill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3857627"/>
            <a:ext cx="7929619" cy="209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00034" y="6286520"/>
            <a:ext cx="3459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Середньовічна</a:t>
            </a:r>
            <a:r>
              <a:rPr lang="ru-RU" dirty="0" smtClean="0"/>
              <a:t> </a:t>
            </a:r>
            <a:r>
              <a:rPr lang="ru-RU" dirty="0" err="1" smtClean="0"/>
              <a:t>площа</a:t>
            </a:r>
            <a:r>
              <a:rPr lang="ru-RU" dirty="0" smtClean="0"/>
              <a:t> у </a:t>
            </a:r>
            <a:r>
              <a:rPr lang="ru-RU" dirty="0" err="1" smtClean="0"/>
              <a:t>місті</a:t>
            </a:r>
            <a:r>
              <a:rPr lang="ru-RU" dirty="0" smtClean="0"/>
              <a:t> </a:t>
            </a:r>
            <a:r>
              <a:rPr lang="ru-RU" dirty="0" err="1" smtClean="0"/>
              <a:t>Піза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785794"/>
            <a:ext cx="81439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err="1" smtClean="0">
                <a:solidFill>
                  <a:srgbClr val="00B050"/>
                </a:solidFill>
              </a:rPr>
              <a:t>Визначні</a:t>
            </a:r>
            <a:r>
              <a:rPr lang="ru-RU" sz="5400" b="1" i="1" dirty="0" smtClean="0">
                <a:solidFill>
                  <a:srgbClr val="00B050"/>
                </a:solidFill>
              </a:rPr>
              <a:t> </a:t>
            </a:r>
            <a:r>
              <a:rPr lang="ru-RU" sz="5400" b="1" i="1" dirty="0" err="1" smtClean="0">
                <a:solidFill>
                  <a:srgbClr val="00B050"/>
                </a:solidFill>
              </a:rPr>
              <a:t>пам'ятки</a:t>
            </a:r>
            <a:endParaRPr lang="ru-RU" sz="5400" b="1" i="1" dirty="0" smtClean="0">
              <a:solidFill>
                <a:srgbClr val="00B050"/>
              </a:solidFill>
            </a:endParaRPr>
          </a:p>
          <a:p>
            <a:endParaRPr lang="ru-RU" sz="5400" b="1" i="1" dirty="0" smtClean="0">
              <a:solidFill>
                <a:srgbClr val="00B050"/>
              </a:solidFill>
            </a:endParaRPr>
          </a:p>
          <a:p>
            <a:r>
              <a:rPr lang="ru-RU" sz="2000" dirty="0" smtClean="0"/>
              <a:t>На </a:t>
            </a:r>
            <a:r>
              <a:rPr lang="ru-RU" sz="2000" dirty="0" err="1" smtClean="0"/>
              <a:t>території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Італії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величезна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визначних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пам'яток</a:t>
            </a:r>
            <a:r>
              <a:rPr lang="ru-RU" sz="2000" dirty="0" smtClean="0"/>
              <a:t> як </a:t>
            </a:r>
            <a:r>
              <a:rPr lang="ru-RU" sz="2000" dirty="0" err="1" smtClean="0"/>
              <a:t>природних</a:t>
            </a:r>
            <a:r>
              <a:rPr lang="ru-RU" sz="2000" dirty="0" smtClean="0"/>
              <a:t>, так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історико-архітектурних</a:t>
            </a:r>
            <a:r>
              <a:rPr lang="ru-RU" sz="2000" dirty="0" smtClean="0"/>
              <a:t>. У </a:t>
            </a:r>
            <a:r>
              <a:rPr lang="ru-RU" sz="2000" dirty="0" err="1" smtClean="0"/>
              <a:t>Римі</a:t>
            </a:r>
            <a:r>
              <a:rPr lang="ru-RU" sz="2000" dirty="0" smtClean="0"/>
              <a:t> </a:t>
            </a:r>
            <a:r>
              <a:rPr lang="ru-RU" sz="2000" dirty="0" err="1" smtClean="0"/>
              <a:t>це</a:t>
            </a:r>
            <a:r>
              <a:rPr lang="ru-RU" sz="2000" dirty="0" smtClean="0"/>
              <a:t> — храм Пантеон, </a:t>
            </a:r>
            <a:r>
              <a:rPr lang="ru-RU" sz="2000" dirty="0" err="1" smtClean="0"/>
              <a:t>Колізей</a:t>
            </a:r>
            <a:r>
              <a:rPr lang="ru-RU" sz="2000" dirty="0" smtClean="0"/>
              <a:t>, Форум, </a:t>
            </a:r>
            <a:r>
              <a:rPr lang="ru-RU" sz="2000" dirty="0" err="1" smtClean="0"/>
              <a:t>лазні</a:t>
            </a:r>
            <a:r>
              <a:rPr lang="ru-RU" sz="2000" dirty="0" smtClean="0"/>
              <a:t> Каракалла, </a:t>
            </a:r>
            <a:r>
              <a:rPr lang="ru-RU" sz="2000" dirty="0" err="1" smtClean="0"/>
              <a:t>Тріумфальна</a:t>
            </a:r>
            <a:r>
              <a:rPr lang="ru-RU" sz="2000" dirty="0" smtClean="0"/>
              <a:t> арка, собор Св. Павла, </a:t>
            </a:r>
            <a:r>
              <a:rPr lang="ru-RU" sz="2000" dirty="0" err="1" smtClean="0"/>
              <a:t>Капітолійський</a:t>
            </a:r>
            <a:r>
              <a:rPr lang="ru-RU" sz="2000" dirty="0" smtClean="0"/>
              <a:t> музей, </a:t>
            </a:r>
            <a:r>
              <a:rPr lang="ru-RU" sz="2000" dirty="0" err="1" smtClean="0"/>
              <a:t>Національний</a:t>
            </a:r>
            <a:r>
              <a:rPr lang="ru-RU" sz="2000" dirty="0" smtClean="0"/>
              <a:t> музей, галерея </a:t>
            </a:r>
            <a:r>
              <a:rPr lang="ru-RU" sz="2000" dirty="0" err="1" smtClean="0"/>
              <a:t>Боргезе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ін</a:t>
            </a:r>
            <a:r>
              <a:rPr lang="ru-RU" sz="2000" dirty="0" smtClean="0"/>
              <a:t>. У </a:t>
            </a:r>
            <a:r>
              <a:rPr lang="ru-RU" sz="2000" dirty="0" err="1" smtClean="0"/>
              <a:t>Мілане</a:t>
            </a:r>
            <a:r>
              <a:rPr lang="ru-RU" sz="2000" dirty="0" smtClean="0"/>
              <a:t> — знаменита опера «</a:t>
            </a:r>
            <a:r>
              <a:rPr lang="ru-RU" sz="2000" dirty="0" err="1" smtClean="0"/>
              <a:t>Ла</a:t>
            </a:r>
            <a:r>
              <a:rPr lang="ru-RU" sz="2000" dirty="0" smtClean="0"/>
              <a:t> Скала», </a:t>
            </a:r>
            <a:r>
              <a:rPr lang="ru-RU" sz="2000" dirty="0" err="1" smtClean="0"/>
              <a:t>церква</a:t>
            </a:r>
            <a:r>
              <a:rPr lang="ru-RU" sz="2000" dirty="0" smtClean="0"/>
              <a:t> </a:t>
            </a:r>
            <a:r>
              <a:rPr lang="ru-RU" sz="2000" dirty="0" err="1" smtClean="0"/>
              <a:t>Сан-Амброджо</a:t>
            </a:r>
            <a:r>
              <a:rPr lang="ru-RU" sz="2000" dirty="0" smtClean="0"/>
              <a:t>, </a:t>
            </a:r>
            <a:r>
              <a:rPr lang="ru-RU" sz="2000" dirty="0" err="1" smtClean="0"/>
              <a:t>монастир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фрескою «</a:t>
            </a:r>
            <a:r>
              <a:rPr lang="ru-RU" sz="2000" dirty="0" err="1" smtClean="0"/>
              <a:t>Таємна</a:t>
            </a:r>
            <a:r>
              <a:rPr lang="ru-RU" sz="2000" dirty="0" smtClean="0"/>
              <a:t> вечеря» Да </a:t>
            </a:r>
            <a:r>
              <a:rPr lang="ru-RU" sz="2000" dirty="0" err="1" smtClean="0"/>
              <a:t>Вінчі</a:t>
            </a:r>
            <a:r>
              <a:rPr lang="ru-RU" sz="2000" dirty="0" smtClean="0"/>
              <a:t>. У </a:t>
            </a:r>
            <a:r>
              <a:rPr lang="ru-RU" sz="2000" dirty="0" err="1" smtClean="0"/>
              <a:t>Пізі</a:t>
            </a:r>
            <a:r>
              <a:rPr lang="ru-RU" sz="2000" dirty="0" smtClean="0"/>
              <a:t> — «</a:t>
            </a:r>
            <a:r>
              <a:rPr lang="ru-RU" sz="2000" dirty="0" err="1" smtClean="0"/>
              <a:t>Падаюча</a:t>
            </a:r>
            <a:r>
              <a:rPr lang="ru-RU" sz="2000" dirty="0" smtClean="0"/>
              <a:t> вежа» (1174-1372), у </a:t>
            </a:r>
            <a:r>
              <a:rPr lang="ru-RU" sz="2000" dirty="0" err="1" smtClean="0"/>
              <a:t>Флоренції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символі</a:t>
            </a:r>
            <a:r>
              <a:rPr lang="ru-RU" sz="2000" dirty="0" smtClean="0"/>
              <a:t> </a:t>
            </a:r>
            <a:r>
              <a:rPr lang="ru-RU" sz="2000" dirty="0" err="1" smtClean="0"/>
              <a:t>епохи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Відродження</a:t>
            </a:r>
            <a:r>
              <a:rPr lang="ru-RU" sz="2000" dirty="0" smtClean="0"/>
              <a:t>, — палац </a:t>
            </a:r>
            <a:r>
              <a:rPr lang="ru-RU" sz="2000" dirty="0" err="1" smtClean="0"/>
              <a:t>Строцці</a:t>
            </a:r>
            <a:r>
              <a:rPr lang="ru-RU" sz="2000" dirty="0" smtClean="0"/>
              <a:t>,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споруди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площі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прикрашають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творіння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Мікеланджело</a:t>
            </a:r>
            <a:r>
              <a:rPr lang="ru-RU" sz="2000" dirty="0" smtClean="0"/>
              <a:t>, </a:t>
            </a:r>
            <a:r>
              <a:rPr lang="ru-RU" sz="2000" dirty="0" err="1" smtClean="0"/>
              <a:t>Джотто</a:t>
            </a:r>
            <a:r>
              <a:rPr lang="ru-RU" sz="2000" dirty="0" smtClean="0"/>
              <a:t>, </a:t>
            </a:r>
            <a:r>
              <a:rPr lang="ru-RU" sz="2000" dirty="0" err="1" smtClean="0"/>
              <a:t>Челліні</a:t>
            </a:r>
            <a:r>
              <a:rPr lang="ru-RU" sz="2000" dirty="0" smtClean="0"/>
              <a:t>. </a:t>
            </a:r>
            <a:r>
              <a:rPr lang="ru-RU" sz="2000" dirty="0" err="1" smtClean="0"/>
              <a:t>Унікальне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місто-музей</a:t>
            </a:r>
            <a:r>
              <a:rPr lang="ru-RU" sz="2000" dirty="0" smtClean="0"/>
              <a:t> </a:t>
            </a:r>
            <a:r>
              <a:rPr lang="ru-RU" sz="2000" dirty="0" err="1" smtClean="0"/>
              <a:t>Венеція</a:t>
            </a:r>
            <a:r>
              <a:rPr lang="ru-RU" sz="2000" dirty="0" smtClean="0"/>
              <a:t>, </a:t>
            </a:r>
            <a:r>
              <a:rPr lang="ru-RU" sz="2000" dirty="0" err="1" smtClean="0"/>
              <a:t>історичний</a:t>
            </a:r>
            <a:r>
              <a:rPr lang="ru-RU" sz="2000" dirty="0" smtClean="0"/>
              <a:t> центр </a:t>
            </a:r>
            <a:r>
              <a:rPr lang="ru-RU" sz="2000" dirty="0" err="1" smtClean="0"/>
              <a:t>якого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розташований</a:t>
            </a:r>
            <a:r>
              <a:rPr lang="ru-RU" sz="2000" dirty="0" smtClean="0"/>
              <a:t> на 118 островах </a:t>
            </a:r>
            <a:r>
              <a:rPr lang="ru-RU" sz="2000" dirty="0" err="1" smtClean="0"/>
              <a:t>з</a:t>
            </a:r>
            <a:r>
              <a:rPr lang="ru-RU" sz="2000" dirty="0" smtClean="0"/>
              <a:t> 400 мостами, в т.ч. </a:t>
            </a:r>
            <a:r>
              <a:rPr lang="ru-RU" sz="2000" dirty="0" err="1" smtClean="0"/>
              <a:t>Ріальто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Зітхань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00B050"/>
                </a:solidFill>
              </a:rPr>
              <a:t>Визначні місця Італії</a:t>
            </a:r>
            <a:endParaRPr lang="en-US" i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&amp;Dcy;&amp;ocy;&amp;scy;&amp;tcy;&amp;ocy;&amp;pcy;&amp;rcy;&amp;icy;&amp;mcy;&amp;iecy;&amp;chcy;&amp;acy;&amp;tcy;&amp;iecy;&amp;lcy;&amp;softcy;&amp;ncy;&amp;ocy;&amp;scy;&amp;tcy;&amp;icy; &amp;Icy;&amp;tcy;&amp;acy;&amp;lcy;&amp;icy;&amp;icy; -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3587815" cy="24098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3286124"/>
            <a:ext cx="3071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Найбільша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визначна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пам'ятка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Італії</a:t>
            </a:r>
            <a:r>
              <a:rPr lang="ru-RU" sz="1600" b="1" dirty="0" smtClean="0"/>
              <a:t> — </a:t>
            </a:r>
            <a:r>
              <a:rPr lang="ru-RU" sz="1600" b="1" dirty="0" err="1" smtClean="0"/>
              <a:t>Вічне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Місто</a:t>
            </a:r>
            <a:r>
              <a:rPr lang="ru-RU" sz="1600" b="1" dirty="0" smtClean="0"/>
              <a:t> Рим.</a:t>
            </a:r>
            <a:endParaRPr lang="ru-RU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28604"/>
            <a:ext cx="3840094" cy="511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572000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Колізей</a:t>
            </a:r>
            <a:r>
              <a:rPr lang="ru-RU" b="1" dirty="0" smtClean="0"/>
              <a:t> — </a:t>
            </a:r>
            <a:r>
              <a:rPr lang="ru-RU" b="1" dirty="0" err="1" smtClean="0"/>
              <a:t>найвідоміша</a:t>
            </a:r>
            <a:r>
              <a:rPr lang="ru-RU" b="1" dirty="0" smtClean="0"/>
              <a:t> </a:t>
            </a:r>
            <a:r>
              <a:rPr lang="ru-RU" b="1" dirty="0" err="1" smtClean="0"/>
              <a:t>визначна</a:t>
            </a:r>
            <a:r>
              <a:rPr lang="ru-RU" b="1" dirty="0" smtClean="0"/>
              <a:t> </a:t>
            </a:r>
            <a:r>
              <a:rPr lang="ru-RU" b="1" dirty="0" err="1" smtClean="0"/>
              <a:t>пам'ятка</a:t>
            </a:r>
            <a:r>
              <a:rPr lang="ru-RU" b="1" dirty="0" smtClean="0"/>
              <a:t> </a:t>
            </a:r>
            <a:r>
              <a:rPr lang="ru-RU" b="1" dirty="0" err="1" smtClean="0"/>
              <a:t>Італії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71942"/>
            <a:ext cx="3071834" cy="204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285720" y="62865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 smtClean="0"/>
              <a:t>Площа</a:t>
            </a:r>
            <a:r>
              <a:rPr lang="ru-RU" sz="1600" b="1" dirty="0" smtClean="0"/>
              <a:t> Святого Петра у </a:t>
            </a:r>
            <a:r>
              <a:rPr lang="ru-RU" sz="1600" b="1" dirty="0" err="1" smtClean="0"/>
              <a:t>Ватикані</a:t>
            </a:r>
            <a:r>
              <a:rPr lang="ru-RU" b="1" dirty="0" smtClean="0"/>
              <a:t>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1668" y="0"/>
            <a:ext cx="5543560" cy="846158"/>
          </a:xfrm>
        </p:spPr>
        <p:txBody>
          <a:bodyPr>
            <a:normAutofit/>
          </a:bodyPr>
          <a:lstStyle/>
          <a:p>
            <a:r>
              <a:rPr lang="uk-UA" sz="1800" i="1" dirty="0" smtClean="0">
                <a:solidFill>
                  <a:srgbClr val="00B050"/>
                </a:solidFill>
              </a:rPr>
              <a:t>Визначні місця Італії</a:t>
            </a:r>
            <a:endParaRPr lang="en-US" sz="1800" i="1" dirty="0">
              <a:solidFill>
                <a:srgbClr val="00B05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3911800" cy="521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6215082"/>
            <a:ext cx="31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Пам'ятник</a:t>
            </a:r>
            <a:r>
              <a:rPr lang="ru-RU" b="1" dirty="0" smtClean="0"/>
              <a:t> Данте у </a:t>
            </a:r>
            <a:r>
              <a:rPr lang="ru-RU" b="1" dirty="0" err="1" smtClean="0"/>
              <a:t>Флоренції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14356"/>
            <a:ext cx="3571880" cy="23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72000" y="3286124"/>
            <a:ext cx="338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Неаполь — «</a:t>
            </a:r>
            <a:r>
              <a:rPr lang="ru-RU" b="1" dirty="0" err="1" smtClean="0"/>
              <a:t>тисячолике</a:t>
            </a:r>
            <a:r>
              <a:rPr lang="ru-RU" b="1" dirty="0" smtClean="0"/>
              <a:t> </a:t>
            </a:r>
            <a:r>
              <a:rPr lang="ru-RU" b="1" dirty="0" err="1" smtClean="0"/>
              <a:t>місто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929066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572000" y="6286520"/>
            <a:ext cx="3172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Застигле</a:t>
            </a:r>
            <a:r>
              <a:rPr lang="ru-RU" b="1" dirty="0" smtClean="0"/>
              <a:t> у </a:t>
            </a:r>
            <a:r>
              <a:rPr lang="ru-RU" b="1" dirty="0" err="1" smtClean="0"/>
              <a:t>віках</a:t>
            </a:r>
            <a:r>
              <a:rPr lang="ru-RU" b="1" dirty="0" smtClean="0"/>
              <a:t> </a:t>
            </a:r>
            <a:r>
              <a:rPr lang="ru-RU" b="1" dirty="0" err="1" smtClean="0"/>
              <a:t>місто</a:t>
            </a:r>
            <a:r>
              <a:rPr lang="ru-RU" b="1" dirty="0" smtClean="0"/>
              <a:t> </a:t>
            </a:r>
            <a:r>
              <a:rPr lang="ru-RU" b="1" dirty="0" err="1" smtClean="0"/>
              <a:t>Помпеї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602" y="0"/>
            <a:ext cx="5715040" cy="1274786"/>
          </a:xfrm>
        </p:spPr>
        <p:txBody>
          <a:bodyPr>
            <a:normAutofit/>
          </a:bodyPr>
          <a:lstStyle/>
          <a:p>
            <a:r>
              <a:rPr lang="uk-UA" sz="2800" i="1" dirty="0" smtClean="0">
                <a:solidFill>
                  <a:srgbClr val="00B050"/>
                </a:solidFill>
              </a:rPr>
              <a:t>Визначні місця Італії</a:t>
            </a:r>
            <a:endParaRPr lang="en-US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643182"/>
            <a:ext cx="4357698" cy="290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214822" cy="316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72000" y="4143380"/>
            <a:ext cx="441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Чарівна</a:t>
            </a:r>
            <a:r>
              <a:rPr lang="ru-RU" b="1" dirty="0" smtClean="0"/>
              <a:t> атмосфера </a:t>
            </a:r>
            <a:r>
              <a:rPr lang="ru-RU" b="1" dirty="0" err="1" smtClean="0"/>
              <a:t>венеціанських</a:t>
            </a:r>
            <a:r>
              <a:rPr lang="ru-RU" b="1" dirty="0" smtClean="0"/>
              <a:t> </a:t>
            </a:r>
            <a:r>
              <a:rPr lang="ru-RU" b="1" dirty="0" err="1" smtClean="0"/>
              <a:t>каналів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5929330"/>
            <a:ext cx="204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Міст</a:t>
            </a:r>
            <a:r>
              <a:rPr lang="ru-RU" b="1" dirty="0" smtClean="0"/>
              <a:t> </a:t>
            </a:r>
            <a:r>
              <a:rPr lang="ru-RU" b="1" dirty="0" err="1" smtClean="0"/>
              <a:t>Понте</a:t>
            </a:r>
            <a:r>
              <a:rPr lang="ru-RU" b="1" dirty="0" smtClean="0"/>
              <a:t> </a:t>
            </a:r>
            <a:r>
              <a:rPr lang="ru-RU" b="1" dirty="0" err="1" smtClean="0"/>
              <a:t>Веккьо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Фонтан </a:t>
            </a:r>
            <a:r>
              <a:rPr lang="ru-RU" b="1" i="1" dirty="0" err="1" smtClean="0">
                <a:solidFill>
                  <a:srgbClr val="00B050"/>
                </a:solidFill>
              </a:rPr>
              <a:t>Треві</a:t>
            </a:r>
            <a:r>
              <a:rPr lang="ru-RU" b="1" i="1" dirty="0" smtClean="0">
                <a:solidFill>
                  <a:srgbClr val="00B050"/>
                </a:solidFill>
              </a:rPr>
              <a:t> </a:t>
            </a:r>
            <a:endParaRPr lang="en-US" i="1" dirty="0">
              <a:solidFill>
                <a:srgbClr val="00B05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357298"/>
          <a:ext cx="5357850" cy="5032396"/>
        </p:xfrm>
        <a:graphic>
          <a:graphicData uri="http://schemas.openxmlformats.org/drawingml/2006/table">
            <a:tbl>
              <a:tblPr/>
              <a:tblGrid>
                <a:gridCol w="5357850"/>
              </a:tblGrid>
              <a:tr h="5032396">
                <a:tc>
                  <a:txBody>
                    <a:bodyPr/>
                    <a:lstStyle/>
                    <a:p>
                      <a:r>
                        <a:rPr lang="ru-RU" sz="1200" b="1" dirty="0"/>
                        <a:t>Ф</a:t>
                      </a:r>
                      <a:r>
                        <a:rPr lang="ru-RU" sz="1200" dirty="0"/>
                        <a:t>онтан </a:t>
                      </a:r>
                      <a:r>
                        <a:rPr lang="ru-RU" sz="1200" dirty="0" err="1"/>
                        <a:t>Треві</a:t>
                      </a:r>
                      <a:r>
                        <a:rPr lang="ru-RU" sz="1200" dirty="0"/>
                        <a:t> – </a:t>
                      </a:r>
                      <a:r>
                        <a:rPr lang="ru-RU" sz="1200" dirty="0" err="1"/>
                        <a:t>це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найпопулярніший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фонтан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міста</a:t>
                      </a:r>
                      <a:r>
                        <a:rPr lang="ru-RU" sz="1200" dirty="0"/>
                        <a:t>. </a:t>
                      </a:r>
                      <a:r>
                        <a:rPr lang="ru-RU" sz="1200" dirty="0" err="1"/>
                        <a:t>Він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також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відображає</a:t>
                      </a:r>
                      <a:r>
                        <a:rPr lang="ru-RU" sz="1200" dirty="0"/>
                        <a:t> перемогу </a:t>
                      </a:r>
                      <a:r>
                        <a:rPr lang="ru-RU" sz="1200" dirty="0" err="1"/>
                        <a:t>стилів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бароко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і</a:t>
                      </a:r>
                      <a:r>
                        <a:rPr lang="ru-RU" sz="1200" dirty="0"/>
                        <a:t> рококо. </a:t>
                      </a:r>
                      <a:r>
                        <a:rPr lang="ru-RU" sz="1200" dirty="0" err="1"/>
                        <a:t>Узявши</a:t>
                      </a:r>
                      <a:r>
                        <a:rPr lang="ru-RU" sz="1200" dirty="0"/>
                        <a:t> за основу </a:t>
                      </a:r>
                      <a:r>
                        <a:rPr lang="ru-RU" sz="1200" dirty="0" err="1"/>
                        <a:t>ескізи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Берніні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Ніколо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Сальві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прийняв</a:t>
                      </a:r>
                      <a:r>
                        <a:rPr lang="ru-RU" sz="1200" dirty="0"/>
                        <a:t> на себе всю </a:t>
                      </a:r>
                      <a:r>
                        <a:rPr lang="ru-RU" sz="1200" dirty="0" err="1"/>
                        <a:t>відповідальність</a:t>
                      </a:r>
                      <a:r>
                        <a:rPr lang="ru-RU" sz="1200" dirty="0"/>
                        <a:t> за </a:t>
                      </a:r>
                      <a:r>
                        <a:rPr lang="ru-RU" sz="1200" dirty="0" err="1"/>
                        <a:t>здійснення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цього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грандіозного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задуму</a:t>
                      </a:r>
                      <a:r>
                        <a:rPr lang="ru-RU" sz="1200" dirty="0"/>
                        <a:t> (1732-1751 </a:t>
                      </a:r>
                      <a:r>
                        <a:rPr lang="ru-RU" sz="1200" dirty="0" err="1"/>
                        <a:t>рр</a:t>
                      </a:r>
                      <a:r>
                        <a:rPr lang="ru-RU" sz="1200" dirty="0"/>
                        <a:t>.), </a:t>
                      </a:r>
                      <a:r>
                        <a:rPr lang="ru-RU" sz="1200" dirty="0" err="1"/>
                        <a:t>що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справляє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враження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театральної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сцени</a:t>
                      </a:r>
                      <a:r>
                        <a:rPr lang="ru-RU" sz="1200" dirty="0"/>
                        <a:t>.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До </a:t>
                      </a:r>
                      <a:r>
                        <a:rPr lang="ru-RU" sz="1200" dirty="0" err="1"/>
                        <a:t>задньої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стіни</a:t>
                      </a:r>
                      <a:r>
                        <a:rPr lang="ru-RU" sz="1200" dirty="0"/>
                        <a:t> Палаццо </a:t>
                      </a:r>
                      <a:r>
                        <a:rPr lang="ru-RU" sz="1200" dirty="0" err="1"/>
                        <a:t>Полі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примикає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Тріумфальна</a:t>
                      </a:r>
                      <a:r>
                        <a:rPr lang="ru-RU" sz="1200" dirty="0"/>
                        <a:t> арка – </a:t>
                      </a:r>
                      <a:r>
                        <a:rPr lang="ru-RU" sz="1200" dirty="0" err="1"/>
                        <a:t>чотири</a:t>
                      </a:r>
                      <a:r>
                        <a:rPr lang="ru-RU" sz="1200" dirty="0"/>
                        <a:t> колони </a:t>
                      </a:r>
                      <a:r>
                        <a:rPr lang="ru-RU" sz="1200" dirty="0" err="1"/>
                        <a:t>Корінфа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несуть</a:t>
                      </a:r>
                      <a:r>
                        <a:rPr lang="ru-RU" sz="1200" dirty="0"/>
                        <a:t> на </a:t>
                      </a:r>
                      <a:r>
                        <a:rPr lang="ru-RU" sz="1200" dirty="0" err="1"/>
                        <a:t>собі</a:t>
                      </a:r>
                      <a:r>
                        <a:rPr lang="ru-RU" sz="1200" dirty="0"/>
                        <a:t> фриз </a:t>
                      </a:r>
                      <a:r>
                        <a:rPr lang="ru-RU" sz="1200" dirty="0" err="1"/>
                        <a:t>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статуї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чотирьох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грацій</a:t>
                      </a:r>
                      <a:r>
                        <a:rPr lang="ru-RU" sz="1200" dirty="0"/>
                        <a:t>. </a:t>
                      </a:r>
                      <a:r>
                        <a:rPr lang="ru-RU" sz="1200" dirty="0" err="1"/>
                        <a:t>Тритони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правлять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кіньми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запряженими</a:t>
                      </a:r>
                      <a:r>
                        <a:rPr lang="ru-RU" sz="1200" dirty="0"/>
                        <a:t> в </a:t>
                      </a:r>
                      <a:r>
                        <a:rPr lang="ru-RU" sz="1200" dirty="0" err="1"/>
                        <a:t>колісницю-раковину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морського</a:t>
                      </a:r>
                      <a:r>
                        <a:rPr lang="ru-RU" sz="1200" dirty="0"/>
                        <a:t> божества Океану, </a:t>
                      </a:r>
                      <a:r>
                        <a:rPr lang="ru-RU" sz="1200" dirty="0" err="1"/>
                        <a:t>що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підноситься</a:t>
                      </a:r>
                      <a:r>
                        <a:rPr lang="ru-RU" sz="1200" dirty="0"/>
                        <a:t> на </a:t>
                      </a:r>
                      <a:r>
                        <a:rPr lang="ru-RU" sz="1200" dirty="0" err="1"/>
                        <a:t>фоні</a:t>
                      </a:r>
                      <a:r>
                        <a:rPr lang="ru-RU" sz="1200" dirty="0"/>
                        <a:t> фантастичного пейзажу.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Дно фонтану </a:t>
                      </a:r>
                      <a:r>
                        <a:rPr lang="ru-RU" sz="1200" dirty="0" err="1"/>
                        <a:t>вкрите</a:t>
                      </a:r>
                      <a:r>
                        <a:rPr lang="ru-RU" sz="1200" dirty="0"/>
                        <a:t> монетами: тому як, по </a:t>
                      </a:r>
                      <a:r>
                        <a:rPr lang="ru-RU" sz="1200" dirty="0" err="1"/>
                        <a:t>стародавньому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повір'ю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туристи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які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хочуть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відвідати</a:t>
                      </a:r>
                      <a:r>
                        <a:rPr lang="ru-RU" sz="1200" dirty="0"/>
                        <a:t> Рим </a:t>
                      </a:r>
                      <a:r>
                        <a:rPr lang="ru-RU" sz="1200" dirty="0" err="1"/>
                        <a:t>ще</a:t>
                      </a:r>
                      <a:r>
                        <a:rPr lang="ru-RU" sz="1200" dirty="0"/>
                        <a:t> раз – </a:t>
                      </a:r>
                      <a:r>
                        <a:rPr lang="ru-RU" sz="1200" dirty="0" err="1"/>
                        <a:t>повинні</a:t>
                      </a:r>
                      <a:r>
                        <a:rPr lang="ru-RU" sz="1200" dirty="0"/>
                        <a:t>, стоячи спиною до фонтану, </a:t>
                      </a:r>
                      <a:r>
                        <a:rPr lang="ru-RU" sz="1200" dirty="0" err="1"/>
                        <a:t>кинути</a:t>
                      </a:r>
                      <a:r>
                        <a:rPr lang="ru-RU" sz="1200" dirty="0"/>
                        <a:t> монету правою рукою через </a:t>
                      </a:r>
                      <a:r>
                        <a:rPr lang="ru-RU" sz="1200" dirty="0" err="1"/>
                        <a:t>ліве</a:t>
                      </a:r>
                      <a:r>
                        <a:rPr lang="ru-RU" sz="1200" dirty="0"/>
                        <a:t> плече. </a:t>
                      </a:r>
                      <a:r>
                        <a:rPr lang="ru-RU" sz="1200" dirty="0" err="1"/>
                        <a:t>Після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реставрації</a:t>
                      </a:r>
                      <a:r>
                        <a:rPr lang="ru-RU" sz="1200" dirty="0"/>
                        <a:t> фонтану в 1991 </a:t>
                      </a:r>
                      <a:r>
                        <a:rPr lang="ru-RU" sz="1200" dirty="0" err="1"/>
                        <a:t>році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міська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влада</a:t>
                      </a:r>
                      <a:r>
                        <a:rPr lang="ru-RU" sz="1200" dirty="0"/>
                        <a:t> заборонила туристам «</a:t>
                      </a:r>
                      <a:r>
                        <a:rPr lang="ru-RU" sz="1200" dirty="0" err="1"/>
                        <a:t>смітити</a:t>
                      </a:r>
                      <a:r>
                        <a:rPr lang="ru-RU" sz="1200" dirty="0"/>
                        <a:t>» </a:t>
                      </a:r>
                      <a:r>
                        <a:rPr lang="ru-RU" sz="1200" dirty="0" err="1"/>
                        <a:t>грошима</a:t>
                      </a:r>
                      <a:r>
                        <a:rPr lang="ru-RU" sz="1200" dirty="0"/>
                        <a:t>; </a:t>
                      </a:r>
                      <a:r>
                        <a:rPr lang="ru-RU" sz="1200" dirty="0" err="1"/>
                        <a:t>втім</a:t>
                      </a:r>
                      <a:r>
                        <a:rPr lang="ru-RU" sz="1200" dirty="0"/>
                        <a:t>, на </a:t>
                      </a:r>
                      <a:r>
                        <a:rPr lang="ru-RU" sz="1200" dirty="0" err="1"/>
                        <a:t>забороні</a:t>
                      </a:r>
                      <a:r>
                        <a:rPr lang="ru-RU" sz="1200" dirty="0"/>
                        <a:t> не </a:t>
                      </a:r>
                      <a:r>
                        <a:rPr lang="ru-RU" sz="1200" dirty="0" err="1"/>
                        <a:t>наполягали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незабаром</a:t>
                      </a:r>
                      <a:r>
                        <a:rPr lang="ru-RU" sz="1200" dirty="0"/>
                        <a:t> ритуал </a:t>
                      </a:r>
                      <a:r>
                        <a:rPr lang="ru-RU" sz="1200" dirty="0" err="1"/>
                        <a:t>відродився</a:t>
                      </a:r>
                      <a:r>
                        <a:rPr lang="ru-RU" sz="1200" dirty="0"/>
                        <a:t>. </a:t>
                      </a:r>
                      <a:r>
                        <a:rPr lang="ru-RU" sz="1200" dirty="0" err="1"/>
                        <a:t>Цікаво</a:t>
                      </a:r>
                      <a:r>
                        <a:rPr lang="ru-RU" sz="1200" dirty="0"/>
                        <a:t>: </a:t>
                      </a:r>
                      <a:r>
                        <a:rPr lang="ru-RU" sz="1200" dirty="0" err="1"/>
                        <a:t>підраховано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що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щоденно</a:t>
                      </a:r>
                      <a:r>
                        <a:rPr lang="ru-RU" sz="1200" dirty="0"/>
                        <a:t>, таким чином, </a:t>
                      </a:r>
                      <a:r>
                        <a:rPr lang="ru-RU" sz="1200" dirty="0" err="1"/>
                        <a:t>туристи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залишають</a:t>
                      </a:r>
                      <a:r>
                        <a:rPr lang="ru-RU" sz="1200" dirty="0"/>
                        <a:t> тут </a:t>
                      </a:r>
                      <a:r>
                        <a:rPr lang="ru-RU" sz="1200" dirty="0" err="1"/>
                        <a:t>більше</a:t>
                      </a:r>
                      <a:r>
                        <a:rPr lang="ru-RU" sz="1200" dirty="0"/>
                        <a:t> 1 500 </a:t>
                      </a:r>
                      <a:r>
                        <a:rPr lang="ru-RU" sz="1200" dirty="0" err="1"/>
                        <a:t>євро</a:t>
                      </a:r>
                      <a:r>
                        <a:rPr lang="ru-RU" sz="1200" dirty="0"/>
                        <a:t>. </a:t>
                      </a:r>
                      <a:r>
                        <a:rPr lang="ru-RU" sz="1200" dirty="0" err="1"/>
                        <a:t>Ці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гроші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йдуть</a:t>
                      </a:r>
                      <a:r>
                        <a:rPr lang="ru-RU" sz="1200" dirty="0"/>
                        <a:t> в </a:t>
                      </a:r>
                      <a:r>
                        <a:rPr lang="ru-RU" sz="1200" dirty="0" err="1"/>
                        <a:t>доброчинні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організації</a:t>
                      </a:r>
                      <a:r>
                        <a:rPr lang="ru-RU" sz="1200" dirty="0"/>
                        <a:t>.</a:t>
                      </a:r>
                      <a:br>
                        <a:rPr lang="ru-RU" sz="1200" dirty="0"/>
                      </a:br>
                      <a:r>
                        <a:rPr lang="ru-RU" sz="1200" dirty="0" err="1"/>
                        <a:t>Існує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ще</a:t>
                      </a:r>
                      <a:r>
                        <a:rPr lang="ru-RU" sz="1200" dirty="0"/>
                        <a:t> одна </a:t>
                      </a:r>
                      <a:r>
                        <a:rPr lang="ru-RU" sz="1200" dirty="0" err="1"/>
                        <a:t>традиція</a:t>
                      </a:r>
                      <a:r>
                        <a:rPr lang="ru-RU" sz="1200" dirty="0"/>
                        <a:t> для </a:t>
                      </a:r>
                      <a:r>
                        <a:rPr lang="ru-RU" sz="1200" dirty="0" err="1"/>
                        <a:t>туристів</a:t>
                      </a:r>
                      <a:r>
                        <a:rPr lang="ru-RU" sz="1200" dirty="0"/>
                        <a:t> – </a:t>
                      </a:r>
                      <a:r>
                        <a:rPr lang="ru-RU" sz="1200" dirty="0" err="1"/>
                        <a:t>випити</a:t>
                      </a:r>
                      <a:r>
                        <a:rPr lang="ru-RU" sz="1200" dirty="0"/>
                        <a:t> води </a:t>
                      </a:r>
                      <a:r>
                        <a:rPr lang="ru-RU" sz="1200" dirty="0" err="1"/>
                        <a:t>з</a:t>
                      </a:r>
                      <a:r>
                        <a:rPr lang="ru-RU" sz="1200" dirty="0"/>
                        <a:t> «</a:t>
                      </a:r>
                      <a:r>
                        <a:rPr lang="ru-RU" sz="1200" dirty="0" err="1"/>
                        <a:t>трубочок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закоханих</a:t>
                      </a:r>
                      <a:r>
                        <a:rPr lang="ru-RU" sz="1200" dirty="0"/>
                        <a:t>», </a:t>
                      </a:r>
                      <a:r>
                        <a:rPr lang="ru-RU" sz="1200" dirty="0" err="1"/>
                        <a:t>які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розташовані</a:t>
                      </a:r>
                      <a:r>
                        <a:rPr lang="ru-RU" sz="1200" dirty="0"/>
                        <a:t> в </a:t>
                      </a:r>
                      <a:r>
                        <a:rPr lang="ru-RU" sz="1200" dirty="0" err="1"/>
                        <a:t>правій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частині</a:t>
                      </a:r>
                      <a:r>
                        <a:rPr lang="ru-RU" sz="1200" dirty="0"/>
                        <a:t> фонтану. </a:t>
                      </a:r>
                      <a:r>
                        <a:rPr lang="ru-RU" sz="1200" dirty="0" err="1"/>
                        <a:t>Слід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орієнтуватися</a:t>
                      </a:r>
                      <a:r>
                        <a:rPr lang="ru-RU" sz="1200" dirty="0"/>
                        <a:t> на </a:t>
                      </a:r>
                      <a:r>
                        <a:rPr lang="ru-RU" sz="1200" dirty="0" err="1"/>
                        <a:t>кам'яний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капелюх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що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лежить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на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скелі</a:t>
                      </a:r>
                      <a:r>
                        <a:rPr lang="ru-RU" sz="1200" dirty="0"/>
                        <a:t>.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У 50-і </a:t>
                      </a:r>
                      <a:r>
                        <a:rPr lang="ru-RU" sz="1200" dirty="0" err="1"/>
                        <a:t>і</a:t>
                      </a:r>
                      <a:r>
                        <a:rPr lang="ru-RU" sz="1200" dirty="0"/>
                        <a:t> 60-і роки Рим </a:t>
                      </a:r>
                      <a:r>
                        <a:rPr lang="ru-RU" sz="1200" dirty="0" err="1"/>
                        <a:t>стає</a:t>
                      </a:r>
                      <a:r>
                        <a:rPr lang="ru-RU" sz="1200" dirty="0"/>
                        <a:t> «</a:t>
                      </a:r>
                      <a:r>
                        <a:rPr lang="ru-RU" sz="1200" dirty="0" err="1"/>
                        <a:t>Голлівудом</a:t>
                      </a:r>
                      <a:r>
                        <a:rPr lang="ru-RU" sz="1200" dirty="0"/>
                        <a:t> на </a:t>
                      </a:r>
                      <a:r>
                        <a:rPr lang="ru-RU" sz="1200" dirty="0" err="1"/>
                        <a:t>Тібрі</a:t>
                      </a:r>
                      <a:r>
                        <a:rPr lang="ru-RU" sz="1200" dirty="0"/>
                        <a:t>». На </a:t>
                      </a:r>
                      <a:r>
                        <a:rPr lang="ru-RU" sz="1200" dirty="0" err="1"/>
                        <a:t>фоні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цього</a:t>
                      </a:r>
                      <a:r>
                        <a:rPr lang="ru-RU" sz="1200" dirty="0"/>
                        <a:t> фонтану </a:t>
                      </a:r>
                      <a:r>
                        <a:rPr lang="ru-RU" sz="1200" dirty="0" err="1"/>
                        <a:t>знімається</a:t>
                      </a:r>
                      <a:r>
                        <a:rPr lang="ru-RU" sz="1200" dirty="0"/>
                        <a:t> знаменита сцена </a:t>
                      </a:r>
                      <a:r>
                        <a:rPr lang="ru-RU" sz="1200" dirty="0" err="1"/>
                        <a:t>фільму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Федеріко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Фелліні</a:t>
                      </a:r>
                      <a:r>
                        <a:rPr lang="ru-RU" sz="1200" dirty="0"/>
                        <a:t> – «Солодке </a:t>
                      </a:r>
                      <a:r>
                        <a:rPr lang="ru-RU" sz="1200" dirty="0" err="1"/>
                        <a:t>життя</a:t>
                      </a:r>
                      <a:r>
                        <a:rPr lang="ru-RU" sz="1200" dirty="0"/>
                        <a:t>», де </a:t>
                      </a:r>
                      <a:r>
                        <a:rPr lang="ru-RU" sz="1200" dirty="0" err="1"/>
                        <a:t>Аніта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Екберг</a:t>
                      </a:r>
                      <a:r>
                        <a:rPr lang="ru-RU" sz="1200" dirty="0"/>
                        <a:t> входить у воду. Там </a:t>
                      </a:r>
                      <a:r>
                        <a:rPr lang="ru-RU" sz="1200" dirty="0" err="1"/>
                        <a:t>грає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також</a:t>
                      </a:r>
                      <a:r>
                        <a:rPr lang="ru-RU" sz="1200" dirty="0"/>
                        <a:t> Марчелло </a:t>
                      </a:r>
                      <a:r>
                        <a:rPr lang="ru-RU" sz="1200" dirty="0" err="1"/>
                        <a:t>Мастроянні</a:t>
                      </a:r>
                      <a:r>
                        <a:rPr lang="ru-RU" sz="1200" dirty="0"/>
                        <a:t/>
                      </a:r>
                      <a:br>
                        <a:rPr lang="ru-RU" sz="1200" dirty="0"/>
                      </a:br>
                      <a:r>
                        <a:rPr lang="ru-RU" sz="1200" dirty="0" err="1"/>
                        <a:t>Чарівність</a:t>
                      </a:r>
                      <a:r>
                        <a:rPr lang="ru-RU" sz="1200" dirty="0"/>
                        <a:t> фонтану </a:t>
                      </a:r>
                      <a:r>
                        <a:rPr lang="ru-RU" sz="1200" dirty="0" err="1"/>
                        <a:t>Треві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підсилює</a:t>
                      </a:r>
                      <a:r>
                        <a:rPr lang="ru-RU" sz="1200" dirty="0"/>
                        <a:t> контраст </a:t>
                      </a:r>
                      <a:r>
                        <a:rPr lang="ru-RU" sz="1200" dirty="0" err="1"/>
                        <a:t>значних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розмірів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щодо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маленької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площі</a:t>
                      </a:r>
                      <a:r>
                        <a:rPr lang="ru-RU" sz="1200" dirty="0"/>
                        <a:t>, на </a:t>
                      </a:r>
                      <a:r>
                        <a:rPr lang="ru-RU" sz="1200" dirty="0" err="1"/>
                        <a:t>якій</a:t>
                      </a:r>
                      <a:r>
                        <a:rPr lang="ru-RU" sz="1200" dirty="0"/>
                        <a:t> фонтан </a:t>
                      </a:r>
                      <a:r>
                        <a:rPr lang="ru-RU" sz="1200" dirty="0" err="1"/>
                        <a:t>розташовується</a:t>
                      </a:r>
                      <a:r>
                        <a:rPr lang="ru-RU" sz="1200" dirty="0"/>
                        <a:t>. </a:t>
                      </a:r>
                      <a:r>
                        <a:rPr lang="ru-RU" sz="1200" dirty="0" err="1"/>
                        <a:t>Створюється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враження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що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площа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навіть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пригнічує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його</a:t>
                      </a:r>
                      <a:r>
                        <a:rPr lang="ru-RU" sz="1200" dirty="0"/>
                        <a:t>. Центр фонтану </a:t>
                      </a:r>
                      <a:r>
                        <a:rPr lang="ru-RU" sz="1200" dirty="0" err="1"/>
                        <a:t>втілює</a:t>
                      </a:r>
                      <a:r>
                        <a:rPr lang="ru-RU" sz="1200" dirty="0"/>
                        <a:t> Океан, </a:t>
                      </a:r>
                      <a:r>
                        <a:rPr lang="ru-RU" sz="1200" dirty="0" err="1"/>
                        <a:t>що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підіймається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з</a:t>
                      </a:r>
                      <a:r>
                        <a:rPr lang="ru-RU" sz="1200" dirty="0"/>
                        <a:t> води на </a:t>
                      </a:r>
                      <a:r>
                        <a:rPr lang="ru-RU" sz="1200" dirty="0" err="1"/>
                        <a:t>колісниці</a:t>
                      </a:r>
                      <a:r>
                        <a:rPr lang="ru-RU" sz="1200" dirty="0"/>
                        <a:t>, в </a:t>
                      </a:r>
                      <a:r>
                        <a:rPr lang="ru-RU" sz="1200" dirty="0" err="1"/>
                        <a:t>упряжці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морських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ковзанів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тритонів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між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скелями</a:t>
                      </a:r>
                      <a:r>
                        <a:rPr lang="ru-RU" sz="1200" dirty="0"/>
                        <a:t>, де </a:t>
                      </a:r>
                      <a:r>
                        <a:rPr lang="ru-RU" sz="1200" dirty="0" err="1"/>
                        <a:t>зображені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тридцять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різних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видів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рослин</a:t>
                      </a:r>
                      <a:r>
                        <a:rPr lang="ru-RU" sz="1200" dirty="0"/>
                        <a:t>. </a:t>
                      </a:r>
                      <a:r>
                        <a:rPr lang="ru-RU" sz="1100" dirty="0"/>
                        <a:t/>
                      </a:r>
                      <a:br>
                        <a:rPr lang="ru-RU" sz="1100" dirty="0"/>
                      </a:br>
                      <a:endParaRPr lang="ru-RU" sz="1100" dirty="0"/>
                    </a:p>
                  </a:txBody>
                  <a:tcPr marL="39533" marR="39533" marT="39533" marB="395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325294"/>
            <a:ext cx="3000396" cy="198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857628"/>
            <a:ext cx="2946856" cy="208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00B050"/>
                </a:solidFill>
              </a:rPr>
              <a:t>Чінкве</a:t>
            </a:r>
            <a:r>
              <a:rPr lang="ru-RU" b="1" i="1" dirty="0" smtClean="0">
                <a:solidFill>
                  <a:srgbClr val="00B050"/>
                </a:solidFill>
              </a:rPr>
              <a:t> </a:t>
            </a:r>
            <a:r>
              <a:rPr lang="ru-RU" b="1" i="1" dirty="0" err="1" smtClean="0">
                <a:solidFill>
                  <a:srgbClr val="00B050"/>
                </a:solidFill>
              </a:rPr>
              <a:t>Терре</a:t>
            </a:r>
            <a:r>
              <a:rPr lang="ru-RU" b="1" i="1" dirty="0" smtClean="0">
                <a:solidFill>
                  <a:srgbClr val="00B050"/>
                </a:solidFill>
              </a:rPr>
              <a:t> 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948690"/>
            <a:ext cx="18573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Об’єкт</a:t>
            </a:r>
            <a:r>
              <a:rPr lang="ru-RU" dirty="0" smtClean="0"/>
              <a:t> </a:t>
            </a:r>
            <a:r>
              <a:rPr lang="ru-RU" dirty="0" err="1" smtClean="0"/>
              <a:t>Світової</a:t>
            </a:r>
            <a:r>
              <a:rPr lang="ru-RU" dirty="0" smtClean="0"/>
              <a:t> </a:t>
            </a:r>
            <a:r>
              <a:rPr lang="ru-RU" dirty="0" err="1" smtClean="0"/>
              <a:t>спадщини</a:t>
            </a:r>
            <a:r>
              <a:rPr lang="ru-RU" dirty="0" smtClean="0"/>
              <a:t> ЮНЕСКО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парк,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найчистіших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найакуратніших</a:t>
            </a:r>
            <a:r>
              <a:rPr lang="ru-RU" dirty="0" smtClean="0"/>
              <a:t> областей </a:t>
            </a:r>
            <a:r>
              <a:rPr lang="ru-RU" dirty="0" err="1" smtClean="0"/>
              <a:t>Італії</a:t>
            </a:r>
            <a:r>
              <a:rPr lang="ru-RU" dirty="0" smtClean="0"/>
              <a:t> ; </a:t>
            </a:r>
            <a:r>
              <a:rPr lang="ru-RU" dirty="0" err="1" smtClean="0"/>
              <a:t>коштовний</a:t>
            </a:r>
            <a:r>
              <a:rPr lang="ru-RU" dirty="0" smtClean="0"/>
              <a:t> </a:t>
            </a:r>
            <a:r>
              <a:rPr lang="ru-RU" dirty="0" err="1" smtClean="0"/>
              <a:t>камінь</a:t>
            </a:r>
            <a:r>
              <a:rPr lang="ru-RU" dirty="0" smtClean="0"/>
              <a:t> в </a:t>
            </a:r>
            <a:r>
              <a:rPr lang="ru-RU" dirty="0" err="1" smtClean="0"/>
              <a:t>короні</a:t>
            </a:r>
            <a:r>
              <a:rPr lang="ru-RU" dirty="0" smtClean="0"/>
              <a:t> </a:t>
            </a:r>
            <a:r>
              <a:rPr lang="ru-RU" dirty="0" err="1" smtClean="0"/>
              <a:t>Лігурії</a:t>
            </a:r>
            <a:r>
              <a:rPr lang="ru-RU" dirty="0" smtClean="0"/>
              <a:t> – 5 </a:t>
            </a:r>
            <a:r>
              <a:rPr lang="ru-RU" dirty="0" err="1" smtClean="0"/>
              <a:t>знаменитих</a:t>
            </a:r>
            <a:r>
              <a:rPr lang="ru-RU" dirty="0" smtClean="0"/>
              <a:t>  земель </a:t>
            </a:r>
            <a:r>
              <a:rPr lang="ru-RU" dirty="0" err="1" smtClean="0"/>
              <a:t>Італії</a:t>
            </a:r>
            <a:r>
              <a:rPr lang="ru-RU" dirty="0" smtClean="0"/>
              <a:t> </a:t>
            </a:r>
            <a:r>
              <a:rPr lang="ru-RU" dirty="0" err="1" smtClean="0"/>
              <a:t>Чінкве</a:t>
            </a:r>
            <a:r>
              <a:rPr lang="ru-RU" dirty="0" smtClean="0"/>
              <a:t> </a:t>
            </a:r>
            <a:r>
              <a:rPr lang="ru-RU" dirty="0" err="1" smtClean="0"/>
              <a:t>Терре</a:t>
            </a:r>
            <a:r>
              <a:rPr lang="ru-RU" dirty="0" smtClean="0"/>
              <a:t> . </a:t>
            </a:r>
            <a:r>
              <a:rPr lang="ru-RU" dirty="0" err="1" smtClean="0"/>
              <a:t>П’ять</a:t>
            </a:r>
            <a:r>
              <a:rPr lang="ru-RU" dirty="0" smtClean="0"/>
              <a:t> </a:t>
            </a:r>
            <a:r>
              <a:rPr lang="ru-RU" dirty="0" err="1" smtClean="0"/>
              <a:t>чудових</a:t>
            </a:r>
            <a:r>
              <a:rPr lang="ru-RU" dirty="0" smtClean="0"/>
              <a:t> </a:t>
            </a:r>
            <a:r>
              <a:rPr lang="ru-RU" dirty="0" err="1" smtClean="0"/>
              <a:t>кольорових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 </a:t>
            </a:r>
            <a:r>
              <a:rPr lang="ru-RU" dirty="0" err="1" smtClean="0"/>
              <a:t>гніздяться</a:t>
            </a:r>
            <a:r>
              <a:rPr lang="ru-RU" dirty="0" smtClean="0"/>
              <a:t> на </a:t>
            </a:r>
            <a:r>
              <a:rPr lang="ru-RU" dirty="0" err="1" smtClean="0"/>
              <a:t>крутих</a:t>
            </a:r>
            <a:r>
              <a:rPr lang="ru-RU" dirty="0" smtClean="0"/>
              <a:t> </a:t>
            </a:r>
            <a:r>
              <a:rPr lang="ru-RU" dirty="0" err="1" smtClean="0"/>
              <a:t>скелях</a:t>
            </a:r>
            <a:r>
              <a:rPr lang="ru-RU" dirty="0" smtClean="0"/>
              <a:t> </a:t>
            </a:r>
            <a:r>
              <a:rPr lang="ru-RU" dirty="0" err="1" smtClean="0"/>
              <a:t>італійської</a:t>
            </a:r>
            <a:r>
              <a:rPr lang="ru-RU" dirty="0" smtClean="0"/>
              <a:t> </a:t>
            </a:r>
            <a:r>
              <a:rPr lang="ru-RU" dirty="0" err="1" smtClean="0"/>
              <a:t>Рів’єри</a:t>
            </a:r>
            <a:endParaRPr lang="en-US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357298"/>
            <a:ext cx="6857995" cy="514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72074"/>
            <a:ext cx="8229600" cy="1143000"/>
          </a:xfrm>
        </p:spPr>
        <p:txBody>
          <a:bodyPr/>
          <a:lstStyle/>
          <a:p>
            <a:r>
              <a:rPr lang="ru-RU" b="1" dirty="0" err="1" smtClean="0"/>
              <a:t>Базиліка</a:t>
            </a:r>
            <a:r>
              <a:rPr lang="ru-RU" b="1" dirty="0" smtClean="0"/>
              <a:t> Святого Марка. </a:t>
            </a:r>
            <a:endParaRPr lang="en-US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57356" y="285728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/>
              <a:t>Базиліка</a:t>
            </a:r>
            <a:r>
              <a:rPr lang="ru-RU" sz="3600" b="1" i="1" dirty="0" smtClean="0"/>
              <a:t> Святого Марка</a:t>
            </a:r>
            <a:r>
              <a:rPr lang="ru-RU" sz="3600" b="1" dirty="0" smtClean="0"/>
              <a:t> 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00B050"/>
                </a:solidFill>
              </a:rPr>
              <a:t>Пізанська</a:t>
            </a:r>
            <a:r>
              <a:rPr lang="ru-RU" b="1" i="1" dirty="0" smtClean="0">
                <a:solidFill>
                  <a:srgbClr val="00B050"/>
                </a:solidFill>
              </a:rPr>
              <a:t> Вежа в </a:t>
            </a:r>
            <a:r>
              <a:rPr lang="ru-RU" b="1" i="1" dirty="0" err="1" smtClean="0">
                <a:solidFill>
                  <a:srgbClr val="00B050"/>
                </a:solidFill>
              </a:rPr>
              <a:t>Пізі</a:t>
            </a:r>
            <a:r>
              <a:rPr lang="ru-RU" b="1" i="1" dirty="0" smtClean="0">
                <a:solidFill>
                  <a:srgbClr val="00B050"/>
                </a:solidFill>
              </a:rPr>
              <a:t> </a:t>
            </a:r>
            <a:endParaRPr lang="en-US" i="1" dirty="0">
              <a:solidFill>
                <a:srgbClr val="00B050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357562"/>
            <a:ext cx="5833992" cy="318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66" y="1500174"/>
            <a:ext cx="8929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Ще</a:t>
            </a:r>
            <a:r>
              <a:rPr lang="ru-RU" dirty="0" smtClean="0"/>
              <a:t> один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символів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,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пізнаваних</a:t>
            </a:r>
            <a:r>
              <a:rPr lang="ru-RU" dirty="0" smtClean="0"/>
              <a:t> </a:t>
            </a:r>
            <a:r>
              <a:rPr lang="ru-RU" dirty="0" err="1" smtClean="0"/>
              <a:t>пам’яток</a:t>
            </a:r>
            <a:r>
              <a:rPr lang="ru-RU" dirty="0" smtClean="0"/>
              <a:t> </a:t>
            </a:r>
            <a:r>
              <a:rPr lang="ru-RU" dirty="0" err="1" smtClean="0"/>
              <a:t>Італії</a:t>
            </a:r>
            <a:r>
              <a:rPr lang="ru-RU" dirty="0" smtClean="0"/>
              <a:t>. </a:t>
            </a:r>
            <a:r>
              <a:rPr lang="ru-RU" dirty="0" err="1" smtClean="0"/>
              <a:t>Це</a:t>
            </a:r>
            <a:r>
              <a:rPr lang="ru-RU" dirty="0" smtClean="0"/>
              <a:t> не </a:t>
            </a:r>
            <a:r>
              <a:rPr lang="ru-RU" dirty="0" err="1" smtClean="0"/>
              <a:t>оптичний</a:t>
            </a:r>
            <a:r>
              <a:rPr lang="ru-RU" dirty="0" smtClean="0"/>
              <a:t> обман, </a:t>
            </a:r>
            <a:r>
              <a:rPr lang="ru-RU" dirty="0" err="1" smtClean="0"/>
              <a:t>і</a:t>
            </a:r>
            <a:r>
              <a:rPr lang="ru-RU" dirty="0" smtClean="0"/>
              <a:t>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архітектори</a:t>
            </a:r>
            <a:r>
              <a:rPr lang="ru-RU" dirty="0" smtClean="0"/>
              <a:t> не припускали, </a:t>
            </a:r>
            <a:r>
              <a:rPr lang="ru-RU" dirty="0" err="1" smtClean="0"/>
              <a:t>що</a:t>
            </a:r>
            <a:r>
              <a:rPr lang="ru-RU" dirty="0" smtClean="0"/>
              <a:t> вежа так </a:t>
            </a:r>
            <a:r>
              <a:rPr lang="ru-RU" dirty="0" err="1" smtClean="0"/>
              <a:t>нахилиться</a:t>
            </a:r>
            <a:r>
              <a:rPr lang="ru-RU" dirty="0" smtClean="0"/>
              <a:t>. </a:t>
            </a:r>
            <a:r>
              <a:rPr lang="ru-RU" dirty="0" err="1" smtClean="0"/>
              <a:t>Ледве</a:t>
            </a:r>
            <a:r>
              <a:rPr lang="ru-RU" dirty="0" smtClean="0"/>
              <a:t> </a:t>
            </a:r>
            <a:r>
              <a:rPr lang="ru-RU" dirty="0" err="1" smtClean="0"/>
              <a:t>будівництво</a:t>
            </a:r>
            <a:r>
              <a:rPr lang="ru-RU" dirty="0" smtClean="0"/>
              <a:t> </a:t>
            </a:r>
            <a:r>
              <a:rPr lang="ru-RU" dirty="0" err="1" smtClean="0"/>
              <a:t>досягло</a:t>
            </a:r>
            <a:r>
              <a:rPr lang="ru-RU" dirty="0" smtClean="0"/>
              <a:t> </a:t>
            </a:r>
            <a:r>
              <a:rPr lang="ru-RU" dirty="0" err="1" smtClean="0"/>
              <a:t>третього</a:t>
            </a:r>
            <a:r>
              <a:rPr lang="ru-RU" dirty="0" smtClean="0"/>
              <a:t> ярусу, як вежа почала </a:t>
            </a:r>
            <a:r>
              <a:rPr lang="ru-RU" dirty="0" err="1" smtClean="0"/>
              <a:t>просідати</a:t>
            </a:r>
            <a:r>
              <a:rPr lang="ru-RU" dirty="0" smtClean="0"/>
              <a:t> в землю через </a:t>
            </a:r>
            <a:r>
              <a:rPr lang="ru-RU" dirty="0" err="1" smtClean="0"/>
              <a:t>поганий</a:t>
            </a:r>
            <a:r>
              <a:rPr lang="ru-RU" dirty="0" smtClean="0"/>
              <a:t> фундамент,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нахил</a:t>
            </a:r>
            <a:r>
              <a:rPr lang="ru-RU" dirty="0" smtClean="0"/>
              <a:t> став </a:t>
            </a:r>
            <a:r>
              <a:rPr lang="ru-RU" dirty="0" err="1" smtClean="0"/>
              <a:t>очевидним</a:t>
            </a:r>
            <a:r>
              <a:rPr lang="ru-RU" dirty="0" smtClean="0"/>
              <a:t>. В </a:t>
            </a:r>
            <a:r>
              <a:rPr lang="ru-RU" dirty="0" err="1" smtClean="0"/>
              <a:t>даний</a:t>
            </a:r>
            <a:r>
              <a:rPr lang="ru-RU" dirty="0" smtClean="0"/>
              <a:t> час </a:t>
            </a:r>
            <a:r>
              <a:rPr lang="ru-RU" dirty="0" err="1" smtClean="0"/>
              <a:t>ведуться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укріплення</a:t>
            </a:r>
            <a:r>
              <a:rPr lang="ru-RU" dirty="0" smtClean="0"/>
              <a:t> </a:t>
            </a:r>
            <a:r>
              <a:rPr lang="ru-RU" dirty="0" err="1" smtClean="0"/>
              <a:t>Пізанської</a:t>
            </a:r>
            <a:r>
              <a:rPr lang="ru-RU" dirty="0" smtClean="0"/>
              <a:t> </a:t>
            </a:r>
            <a:r>
              <a:rPr lang="ru-RU" dirty="0" err="1" smtClean="0"/>
              <a:t>вежі</a:t>
            </a:r>
            <a:r>
              <a:rPr lang="ru-RU" dirty="0" smtClean="0"/>
              <a:t> </a:t>
            </a:r>
            <a:r>
              <a:rPr lang="ru-RU" dirty="0" err="1" smtClean="0"/>
              <a:t>з</a:t>
            </a:r>
            <a:r>
              <a:rPr lang="ru-RU" dirty="0" smtClean="0"/>
              <a:t> метою </a:t>
            </a:r>
            <a:r>
              <a:rPr lang="ru-RU" dirty="0" err="1" smtClean="0"/>
              <a:t>зберегти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для </a:t>
            </a:r>
            <a:r>
              <a:rPr lang="ru-RU" dirty="0" err="1" smtClean="0"/>
              <a:t>нащадків</a:t>
            </a:r>
            <a:r>
              <a:rPr lang="ru-RU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B050"/>
                </a:solidFill>
              </a:rPr>
              <a:t>Долина </a:t>
            </a:r>
            <a:r>
              <a:rPr lang="ru-RU" i="1" dirty="0" err="1" smtClean="0">
                <a:solidFill>
                  <a:srgbClr val="00B050"/>
                </a:solidFill>
              </a:rPr>
              <a:t>Аоста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500174"/>
            <a:ext cx="7572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Найменша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найменш</a:t>
            </a:r>
            <a:r>
              <a:rPr lang="ru-RU" dirty="0" smtClean="0"/>
              <a:t> </a:t>
            </a:r>
            <a:r>
              <a:rPr lang="ru-RU" dirty="0" err="1" smtClean="0"/>
              <a:t>густонаселена</a:t>
            </a:r>
            <a:r>
              <a:rPr lang="ru-RU" dirty="0" smtClean="0"/>
              <a:t> область </a:t>
            </a:r>
            <a:r>
              <a:rPr lang="ru-RU" dirty="0" err="1" smtClean="0"/>
              <a:t>Італії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найчистішими</a:t>
            </a:r>
            <a:r>
              <a:rPr lang="ru-RU" dirty="0" smtClean="0"/>
              <a:t> </a:t>
            </a:r>
            <a:r>
              <a:rPr lang="ru-RU" dirty="0" err="1" smtClean="0"/>
              <a:t>Альпійськими</a:t>
            </a:r>
            <a:r>
              <a:rPr lang="ru-RU" dirty="0" smtClean="0"/>
              <a:t> </a:t>
            </a:r>
            <a:r>
              <a:rPr lang="ru-RU" dirty="0" err="1" smtClean="0"/>
              <a:t>річками</a:t>
            </a:r>
            <a:r>
              <a:rPr lang="ru-RU" dirty="0" smtClean="0"/>
              <a:t> та </a:t>
            </a:r>
            <a:r>
              <a:rPr lang="ru-RU" dirty="0" err="1" smtClean="0"/>
              <a:t>численними</a:t>
            </a:r>
            <a:r>
              <a:rPr lang="ru-RU" dirty="0" smtClean="0"/>
              <a:t> </a:t>
            </a:r>
            <a:r>
              <a:rPr lang="ru-RU" dirty="0" err="1" smtClean="0"/>
              <a:t>квітковими</a:t>
            </a:r>
            <a:r>
              <a:rPr lang="ru-RU" dirty="0" smtClean="0"/>
              <a:t> луками,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гористій</a:t>
            </a:r>
            <a:r>
              <a:rPr lang="ru-RU" dirty="0" smtClean="0"/>
              <a:t> </a:t>
            </a:r>
            <a:r>
              <a:rPr lang="ru-RU" dirty="0" err="1" smtClean="0"/>
              <a:t>територією</a:t>
            </a:r>
            <a:r>
              <a:rPr lang="ru-RU" dirty="0" smtClean="0"/>
              <a:t>, в яку </a:t>
            </a:r>
            <a:r>
              <a:rPr lang="ru-RU" dirty="0" err="1" smtClean="0"/>
              <a:t>важко</a:t>
            </a:r>
            <a:r>
              <a:rPr lang="ru-RU" dirty="0" smtClean="0"/>
              <a:t> не </a:t>
            </a:r>
            <a:r>
              <a:rPr lang="ru-RU" dirty="0" err="1" smtClean="0"/>
              <a:t>закохатися</a:t>
            </a:r>
            <a:r>
              <a:rPr lang="ru-RU" dirty="0" smtClean="0"/>
              <a:t>. 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любитель </a:t>
            </a:r>
            <a:r>
              <a:rPr lang="ru-RU" dirty="0" err="1" smtClean="0"/>
              <a:t>природи</a:t>
            </a:r>
            <a:r>
              <a:rPr lang="ru-RU" dirty="0" smtClean="0"/>
              <a:t>, то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пам’ятки</a:t>
            </a:r>
            <a:r>
              <a:rPr lang="ru-RU" dirty="0" smtClean="0"/>
              <a:t> </a:t>
            </a:r>
            <a:r>
              <a:rPr lang="ru-RU" dirty="0" err="1" smtClean="0"/>
              <a:t>припадуть</a:t>
            </a:r>
            <a:r>
              <a:rPr lang="ru-RU" dirty="0" smtClean="0"/>
              <a:t> Вам до </a:t>
            </a:r>
            <a:r>
              <a:rPr lang="ru-RU" dirty="0" err="1" smtClean="0"/>
              <a:t>душі</a:t>
            </a:r>
            <a:r>
              <a:rPr lang="ru-RU" dirty="0" smtClean="0"/>
              <a:t>.</a:t>
            </a:r>
            <a:endParaRPr lang="en-US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928934"/>
            <a:ext cx="5572164" cy="37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357167"/>
            <a:ext cx="685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BENVENUTO IN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ITALIA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28" y="285728"/>
            <a:ext cx="62215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>
                <a:solidFill>
                  <a:schemeClr val="accent1">
                    <a:lumMod val="75000"/>
                  </a:schemeClr>
                </a:solidFill>
              </a:rPr>
              <a:t>Республіка Італія</a:t>
            </a:r>
            <a:endParaRPr lang="en-US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57364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rgbClr val="00B050"/>
                </a:solidFill>
              </a:rPr>
              <a:t> Символіка</a:t>
            </a:r>
            <a:endParaRPr lang="en-US" sz="2400" i="1" dirty="0">
              <a:solidFill>
                <a:srgbClr val="00B050"/>
              </a:solidFill>
            </a:endParaRPr>
          </a:p>
        </p:txBody>
      </p:sp>
      <p:pic>
        <p:nvPicPr>
          <p:cNvPr id="6" name="Picture 4" descr="Герб Итал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786058"/>
            <a:ext cx="2168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16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071810"/>
            <a:ext cx="3048000" cy="2014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14480" y="5929330"/>
            <a:ext cx="10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Герб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929322" y="5857892"/>
            <a:ext cx="166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Прапор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596" y="285728"/>
            <a:ext cx="26019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i="1" dirty="0" smtClean="0">
                <a:solidFill>
                  <a:srgbClr val="00B050"/>
                </a:solidFill>
              </a:rPr>
              <a:t>Карта</a:t>
            </a:r>
            <a:endParaRPr lang="en-US" sz="6600" i="1" dirty="0">
              <a:solidFill>
                <a:srgbClr val="00B050"/>
              </a:solidFill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57166"/>
            <a:ext cx="5590886" cy="592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214282" y="2500306"/>
            <a:ext cx="30003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Bookman Old Style" pitchFamily="18" charset="0"/>
              </a:rPr>
              <a:t>20 областей</a:t>
            </a:r>
            <a:r>
              <a:rPr lang="uk-UA" dirty="0" smtClean="0">
                <a:latin typeface="Bookman Old Style" pitchFamily="18" charset="0"/>
              </a:rPr>
              <a:t>: </a:t>
            </a:r>
            <a:r>
              <a:rPr lang="uk-UA" dirty="0" err="1" smtClean="0">
                <a:latin typeface="Bookman Old Style" pitchFamily="18" charset="0"/>
              </a:rPr>
              <a:t>Абруцо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Базиліката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Калабрія</a:t>
            </a:r>
            <a:r>
              <a:rPr lang="uk-UA" dirty="0" smtClean="0">
                <a:latin typeface="Bookman Old Style" pitchFamily="18" charset="0"/>
              </a:rPr>
              <a:t>, Кампанія, </a:t>
            </a:r>
            <a:r>
              <a:rPr lang="uk-UA" dirty="0" err="1" smtClean="0">
                <a:latin typeface="Bookman Old Style" pitchFamily="18" charset="0"/>
              </a:rPr>
              <a:t>Емілія-Романья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Фріулі-Венеція-Джулія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Лацио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Лигурия</a:t>
            </a:r>
            <a:r>
              <a:rPr lang="uk-UA" dirty="0" smtClean="0">
                <a:latin typeface="Bookman Old Style" pitchFamily="18" charset="0"/>
              </a:rPr>
              <a:t>, Ломбардія, </a:t>
            </a:r>
            <a:r>
              <a:rPr lang="uk-UA" dirty="0" err="1" smtClean="0">
                <a:latin typeface="Bookman Old Style" pitchFamily="18" charset="0"/>
              </a:rPr>
              <a:t>Марке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Молізе</a:t>
            </a:r>
            <a:r>
              <a:rPr lang="uk-UA" dirty="0" smtClean="0">
                <a:latin typeface="Bookman Old Style" pitchFamily="18" charset="0"/>
              </a:rPr>
              <a:t>, П'ємонт, Апулія, Сардинія, Сицилія, Тоскана, </a:t>
            </a:r>
            <a:r>
              <a:rPr lang="uk-UA" dirty="0" err="1" smtClean="0">
                <a:latin typeface="Bookman Old Style" pitchFamily="18" charset="0"/>
              </a:rPr>
              <a:t>Трентино-Альто-Адідже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Умбрія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Вале</a:t>
            </a:r>
            <a:r>
              <a:rPr lang="uk-UA" dirty="0" smtClean="0">
                <a:latin typeface="Bookman Old Style" pitchFamily="18" charset="0"/>
              </a:rPr>
              <a:t> </a:t>
            </a:r>
            <a:r>
              <a:rPr lang="uk-UA" dirty="0" err="1" smtClean="0">
                <a:latin typeface="Bookman Old Style" pitchFamily="18" charset="0"/>
              </a:rPr>
              <a:t>Даоста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Венето</a:t>
            </a:r>
            <a:r>
              <a:rPr lang="uk-UA" dirty="0" smtClean="0">
                <a:latin typeface="Bookman Old Style" pitchFamily="18" charset="0"/>
              </a:rPr>
              <a:t>.</a:t>
            </a:r>
            <a:endParaRPr lang="uk-UA" dirty="0">
              <a:latin typeface="Bookman Old Style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714488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latin typeface="Bookman Old Style" pitchFamily="18" charset="0"/>
              </a:rPr>
              <a:t>Регіони Італії</a:t>
            </a:r>
            <a:endParaRPr lang="uk-UA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214290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i="1" dirty="0" smtClean="0">
                <a:solidFill>
                  <a:srgbClr val="00B050"/>
                </a:solidFill>
              </a:rPr>
              <a:t>Рим</a:t>
            </a:r>
            <a:endParaRPr lang="en-US" sz="8000" i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857364"/>
            <a:ext cx="83582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Рим (</a:t>
            </a:r>
            <a:r>
              <a:rPr lang="ru-RU" sz="2000" b="1" dirty="0" err="1" smtClean="0"/>
              <a:t>італ</a:t>
            </a:r>
            <a:r>
              <a:rPr lang="ru-RU" sz="2000" b="1" dirty="0" smtClean="0"/>
              <a:t>. </a:t>
            </a:r>
            <a:r>
              <a:rPr lang="en-US" sz="2000" b="1" dirty="0" smtClean="0"/>
              <a:t>Roma, </a:t>
            </a:r>
            <a:r>
              <a:rPr lang="ru-RU" sz="2000" b="1" dirty="0" smtClean="0"/>
              <a:t>лат. </a:t>
            </a:r>
            <a:r>
              <a:rPr lang="en-US" sz="2000" b="1" dirty="0" err="1" smtClean="0"/>
              <a:t>Rōma</a:t>
            </a:r>
            <a:r>
              <a:rPr lang="en-US" sz="2000" b="1" dirty="0" smtClean="0"/>
              <a:t>) — </a:t>
            </a:r>
            <a:r>
              <a:rPr lang="ru-RU" sz="2000" b="1" dirty="0" err="1" smtClean="0"/>
              <a:t>столиця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Італії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адміністративний</a:t>
            </a:r>
            <a:r>
              <a:rPr lang="ru-RU" sz="2000" b="1" dirty="0" smtClean="0"/>
              <a:t> центр </a:t>
            </a:r>
            <a:r>
              <a:rPr lang="ru-RU" sz="2000" b="1" dirty="0" err="1" smtClean="0"/>
              <a:t>провінції</a:t>
            </a:r>
            <a:r>
              <a:rPr lang="ru-RU" sz="2000" b="1" dirty="0" smtClean="0"/>
              <a:t> Рим та </a:t>
            </a:r>
            <a:r>
              <a:rPr lang="ru-RU" sz="2000" b="1" dirty="0" err="1" smtClean="0"/>
              <a:t>області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Лаціо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Населення</a:t>
            </a:r>
            <a:r>
              <a:rPr lang="ru-RU" sz="2000" b="1" dirty="0" smtClean="0"/>
              <a:t> становить </a:t>
            </a:r>
            <a:r>
              <a:rPr lang="ru-RU" sz="2000" b="1" dirty="0" err="1" smtClean="0"/>
              <a:t>понад</a:t>
            </a:r>
            <a:r>
              <a:rPr lang="ru-RU" sz="2000" b="1" dirty="0" smtClean="0"/>
              <a:t> 2,76 </a:t>
            </a:r>
            <a:r>
              <a:rPr lang="ru-RU" sz="2000" b="1" dirty="0" err="1" smtClean="0"/>
              <a:t>млн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осіб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найбільша</a:t>
            </a:r>
            <a:r>
              <a:rPr lang="ru-RU" sz="2000" b="1" dirty="0" smtClean="0"/>
              <a:t> за </a:t>
            </a:r>
            <a:r>
              <a:rPr lang="ru-RU" sz="2000" b="1" dirty="0" err="1" smtClean="0"/>
              <a:t>територією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кількістю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жителів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комуна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країни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Міська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агломерація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нараховує</a:t>
            </a:r>
            <a:r>
              <a:rPr lang="ru-RU" sz="2000" b="1" dirty="0" smtClean="0"/>
              <a:t> до 3,7 </a:t>
            </a:r>
            <a:r>
              <a:rPr lang="ru-RU" sz="2000" b="1" dirty="0" err="1" smtClean="0"/>
              <a:t>млн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жителів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другою за величиною в </a:t>
            </a:r>
            <a:r>
              <a:rPr lang="ru-RU" sz="2000" b="1" dirty="0" err="1" smtClean="0"/>
              <a:t>Італії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після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Мілана</a:t>
            </a:r>
            <a:r>
              <a:rPr lang="ru-RU" sz="2000" b="1" dirty="0" smtClean="0"/>
              <a:t>. Рим </a:t>
            </a:r>
            <a:r>
              <a:rPr lang="ru-RU" sz="2000" b="1" dirty="0" err="1" smtClean="0"/>
              <a:t>розташований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центральній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частині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Апеннінського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півострова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річці</a:t>
            </a:r>
            <a:r>
              <a:rPr lang="ru-RU" sz="2000" b="1" dirty="0" smtClean="0"/>
              <a:t> Тибр, </a:t>
            </a:r>
            <a:r>
              <a:rPr lang="ru-RU" sz="2000" b="1" dirty="0" err="1" smtClean="0"/>
              <a:t>поблизу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узбережжя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Тірренського</a:t>
            </a:r>
            <a:r>
              <a:rPr lang="ru-RU" sz="2000" b="1" dirty="0" smtClean="0"/>
              <a:t> моря.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Рим — </a:t>
            </a:r>
            <a:r>
              <a:rPr lang="ru-RU" sz="2000" b="1" dirty="0" err="1" smtClean="0"/>
              <a:t>одне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найстаріших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міст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світу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столиця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Стародавнього</a:t>
            </a:r>
            <a:r>
              <a:rPr lang="ru-RU" sz="2000" b="1" dirty="0" smtClean="0"/>
              <a:t> Риму. Тому, Рим часто </a:t>
            </a:r>
            <a:r>
              <a:rPr lang="ru-RU" sz="2000" b="1" dirty="0" err="1" smtClean="0"/>
              <a:t>називають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вічним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містом</a:t>
            </a:r>
            <a:r>
              <a:rPr lang="ru-RU" sz="2000" b="1" dirty="0" smtClean="0"/>
              <a:t>».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Рим </a:t>
            </a:r>
            <a:r>
              <a:rPr lang="ru-RU" sz="2000" b="1" dirty="0" err="1" smtClean="0"/>
              <a:t>називають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містом</a:t>
            </a:r>
            <a:r>
              <a:rPr lang="ru-RU" sz="2000" b="1" dirty="0" smtClean="0"/>
              <a:t> на семи </a:t>
            </a:r>
            <a:r>
              <a:rPr lang="ru-RU" sz="2000" b="1" dirty="0" err="1" smtClean="0"/>
              <a:t>пагорбах</a:t>
            </a:r>
            <a:r>
              <a:rPr lang="ru-RU" sz="2000" b="1" dirty="0" smtClean="0"/>
              <a:t>».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пов'язано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тим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спочатку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поселення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було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пагорбі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Палатин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згодом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були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заселені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сусідні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пагорби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Капітолій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Квіринал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Дещо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пізніше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поселення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з'явилися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останніх</a:t>
            </a:r>
            <a:r>
              <a:rPr lang="ru-RU" sz="2000" b="1" dirty="0" smtClean="0"/>
              <a:t> 4 </a:t>
            </a:r>
            <a:r>
              <a:rPr lang="ru-RU" sz="2000" b="1" dirty="0" err="1" smtClean="0"/>
              <a:t>пагорбах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Целій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Авентін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Есквілін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Вімінал</a:t>
            </a:r>
            <a:r>
              <a:rPr lang="ru-RU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14422"/>
            <a:ext cx="542928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3108" y="357166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err="1" smtClean="0">
                <a:solidFill>
                  <a:srgbClr val="00B050"/>
                </a:solidFill>
              </a:rPr>
              <a:t>Вигляд</a:t>
            </a:r>
            <a:r>
              <a:rPr lang="ru-RU" sz="3600" i="1" dirty="0" smtClean="0">
                <a:solidFill>
                  <a:srgbClr val="00B050"/>
                </a:solidFill>
              </a:rPr>
              <a:t> Рима </a:t>
            </a:r>
            <a:r>
              <a:rPr lang="ru-RU" sz="3600" i="1" dirty="0" err="1" smtClean="0">
                <a:solidFill>
                  <a:srgbClr val="00B050"/>
                </a:solidFill>
              </a:rPr>
              <a:t>з</a:t>
            </a:r>
            <a:r>
              <a:rPr lang="ru-RU" sz="3600" i="1" dirty="0" smtClean="0">
                <a:solidFill>
                  <a:srgbClr val="00B050"/>
                </a:solidFill>
              </a:rPr>
              <a:t> </a:t>
            </a:r>
            <a:r>
              <a:rPr lang="ru-RU" sz="3600" i="1" dirty="0" err="1" smtClean="0">
                <a:solidFill>
                  <a:srgbClr val="00B050"/>
                </a:solidFill>
              </a:rPr>
              <a:t>орбіти</a:t>
            </a:r>
            <a:endParaRPr lang="en-US" sz="36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B050"/>
                </a:solidFill>
                <a:latin typeface="Bookman Old Style" pitchFamily="18" charset="0"/>
              </a:rPr>
              <a:t>Корисні копалини</a:t>
            </a:r>
            <a:br>
              <a:rPr lang="uk-UA" b="1" i="1" dirty="0" smtClean="0">
                <a:solidFill>
                  <a:srgbClr val="00B050"/>
                </a:solidFill>
                <a:latin typeface="Bookman Old Style" pitchFamily="18" charset="0"/>
              </a:rPr>
            </a:br>
            <a:endParaRPr lang="en-US" i="1" dirty="0">
              <a:solidFill>
                <a:srgbClr val="00B050"/>
              </a:solidFill>
            </a:endParaRPr>
          </a:p>
        </p:txBody>
      </p:sp>
      <p:pic>
        <p:nvPicPr>
          <p:cNvPr id="4" name="Picture 5" descr="Карта Италии по региона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286280" cy="543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72066" y="1225689"/>
            <a:ext cx="36433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Bookman Old Style" pitchFamily="18" charset="0"/>
              </a:rPr>
              <a:t>Залізна руда (</a:t>
            </a:r>
            <a:r>
              <a:rPr lang="uk-UA" dirty="0" err="1" smtClean="0">
                <a:latin typeface="Bookman Old Style" pitchFamily="18" charset="0"/>
              </a:rPr>
              <a:t>Аост</a:t>
            </a:r>
            <a:r>
              <a:rPr lang="uk-UA" dirty="0" smtClean="0">
                <a:latin typeface="Bookman Old Style" pitchFamily="18" charset="0"/>
              </a:rPr>
              <a:t>, о. Ельба)</a:t>
            </a:r>
          </a:p>
          <a:p>
            <a:r>
              <a:rPr lang="uk-UA" dirty="0" smtClean="0">
                <a:latin typeface="Bookman Old Style" pitchFamily="18" charset="0"/>
              </a:rPr>
              <a:t>Поліметалеві руди </a:t>
            </a:r>
          </a:p>
          <a:p>
            <a:r>
              <a:rPr lang="uk-UA" dirty="0" smtClean="0">
                <a:latin typeface="Bookman Old Style" pitchFamily="18" charset="0"/>
              </a:rPr>
              <a:t>Ртутні руди (Тоскана)</a:t>
            </a:r>
          </a:p>
          <a:p>
            <a:r>
              <a:rPr lang="uk-UA" dirty="0" smtClean="0">
                <a:latin typeface="Bookman Old Style" pitchFamily="18" charset="0"/>
              </a:rPr>
              <a:t>Марганець (</a:t>
            </a:r>
            <a:r>
              <a:rPr lang="uk-UA" dirty="0" err="1" smtClean="0">
                <a:latin typeface="Bookman Old Style" pitchFamily="18" charset="0"/>
              </a:rPr>
              <a:t>Лігурія</a:t>
            </a:r>
            <a:r>
              <a:rPr lang="uk-UA" dirty="0" smtClean="0">
                <a:latin typeface="Bookman Old Style" pitchFamily="18" charset="0"/>
              </a:rPr>
              <a:t> і в Центральна Італія )</a:t>
            </a:r>
          </a:p>
          <a:p>
            <a:r>
              <a:rPr lang="uk-UA" dirty="0" smtClean="0">
                <a:latin typeface="Bookman Old Style" pitchFamily="18" charset="0"/>
              </a:rPr>
              <a:t>Буре і кам'яне вугілля (Сардинія, Тоскана, </a:t>
            </a:r>
            <a:r>
              <a:rPr lang="uk-UA" dirty="0" err="1" smtClean="0">
                <a:latin typeface="Bookman Old Style" pitchFamily="18" charset="0"/>
              </a:rPr>
              <a:t>Умбрія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Калабрія</a:t>
            </a:r>
            <a:r>
              <a:rPr lang="uk-UA" dirty="0" smtClean="0">
                <a:latin typeface="Bookman Old Style" pitchFamily="18" charset="0"/>
              </a:rPr>
              <a:t>)</a:t>
            </a:r>
          </a:p>
          <a:p>
            <a:r>
              <a:rPr lang="uk-UA" dirty="0" smtClean="0">
                <a:latin typeface="Bookman Old Style" pitchFamily="18" charset="0"/>
              </a:rPr>
              <a:t>Нафта (Сицилія, </a:t>
            </a:r>
            <a:r>
              <a:rPr lang="uk-UA" dirty="0" err="1" smtClean="0">
                <a:latin typeface="Bookman Old Style" pitchFamily="18" charset="0"/>
              </a:rPr>
              <a:t>Паданская</a:t>
            </a:r>
            <a:r>
              <a:rPr lang="uk-UA" dirty="0" smtClean="0">
                <a:latin typeface="Bookman Old Style" pitchFamily="18" charset="0"/>
              </a:rPr>
              <a:t>  рівнина)</a:t>
            </a:r>
          </a:p>
          <a:p>
            <a:r>
              <a:rPr lang="uk-UA" dirty="0" smtClean="0">
                <a:latin typeface="Bookman Old Style" pitchFamily="18" charset="0"/>
              </a:rPr>
              <a:t>Природний газ (</a:t>
            </a:r>
            <a:r>
              <a:rPr lang="uk-UA" dirty="0" err="1" smtClean="0">
                <a:latin typeface="Bookman Old Style" pitchFamily="18" charset="0"/>
              </a:rPr>
              <a:t>Паданская</a:t>
            </a:r>
            <a:r>
              <a:rPr lang="uk-UA" dirty="0" smtClean="0">
                <a:latin typeface="Bookman Old Style" pitchFamily="18" charset="0"/>
              </a:rPr>
              <a:t> рівнина, шельф Адріатичного моря, Сицилія)</a:t>
            </a:r>
          </a:p>
          <a:p>
            <a:r>
              <a:rPr lang="uk-UA" dirty="0" err="1" smtClean="0">
                <a:latin typeface="Bookman Old Style" pitchFamily="18" charset="0"/>
              </a:rPr>
              <a:t>Карарський</a:t>
            </a:r>
            <a:r>
              <a:rPr lang="uk-UA" dirty="0" smtClean="0">
                <a:latin typeface="Bookman Old Style" pitchFamily="18" charset="0"/>
              </a:rPr>
              <a:t> мармур (</a:t>
            </a:r>
            <a:r>
              <a:rPr lang="uk-UA" dirty="0" err="1" smtClean="0">
                <a:latin typeface="Bookman Old Style" pitchFamily="18" charset="0"/>
              </a:rPr>
              <a:t>Карар</a:t>
            </a:r>
            <a:r>
              <a:rPr lang="uk-UA" dirty="0" smtClean="0">
                <a:latin typeface="Bookman Old Style" pitchFamily="18" charset="0"/>
              </a:rPr>
              <a:t> (Тоскана)</a:t>
            </a:r>
          </a:p>
          <a:p>
            <a:r>
              <a:rPr lang="uk-UA" dirty="0" smtClean="0">
                <a:latin typeface="Bookman Old Style" pitchFamily="18" charset="0"/>
              </a:rPr>
              <a:t>Сірка, калійний і кам'яний солі, асфальт, бітум (Сицилія)</a:t>
            </a: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i="1" dirty="0" smtClean="0">
                <a:solidFill>
                  <a:srgbClr val="00B050"/>
                </a:solidFill>
              </a:rPr>
              <a:t>Населення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42985"/>
            <a:ext cx="900115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  <a:cs typeface="Arial" charset="0"/>
              </a:rPr>
              <a:t>Природний приріст – 0,9 (але цей показник поступово знижується</a:t>
            </a:r>
            <a:r>
              <a:rPr lang="en-US" sz="1400" dirty="0" smtClean="0">
                <a:latin typeface="Bookman Old Style" pitchFamily="18" charset="0"/>
                <a:cs typeface="Arial" charset="0"/>
              </a:rPr>
              <a:t>)</a:t>
            </a:r>
            <a:r>
              <a:rPr lang="uk-UA" sz="1400" dirty="0" smtClean="0">
                <a:latin typeface="Bookman Old Style" pitchFamily="18" charset="0"/>
                <a:cs typeface="Arial" charset="0"/>
              </a:rPr>
              <a:t>;</a:t>
            </a:r>
          </a:p>
          <a:p>
            <a:pPr marL="285750" indent="-285750" algn="just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  <a:cs typeface="Arial" charset="0"/>
              </a:rPr>
              <a:t>Сальдо міграції – від'ємне еміграції до Німеччини, Франції, Великої Британії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err="1" smtClean="0">
                <a:latin typeface="Bookman Old Style" pitchFamily="18" charset="0"/>
                <a:cs typeface="Arial" charset="0"/>
              </a:rPr>
              <a:t>Однонаціональна</a:t>
            </a:r>
            <a:r>
              <a:rPr lang="uk-UA" sz="1400" dirty="0" smtClean="0">
                <a:latin typeface="Bookman Old Style" pitchFamily="18" charset="0"/>
                <a:cs typeface="Arial" charset="0"/>
              </a:rPr>
              <a:t> країна: 94% - італійці, 2,5 - сардинці, 1,4 - </a:t>
            </a:r>
            <a:r>
              <a:rPr lang="uk-UA" sz="1400" dirty="0" err="1" smtClean="0">
                <a:latin typeface="Bookman Old Style" pitchFamily="18" charset="0"/>
                <a:cs typeface="Arial" charset="0"/>
              </a:rPr>
              <a:t>фріули</a:t>
            </a:r>
            <a:r>
              <a:rPr lang="uk-UA" sz="1400" dirty="0" smtClean="0">
                <a:latin typeface="Bookman Old Style" pitchFamily="18" charset="0"/>
                <a:cs typeface="Arial" charset="0"/>
              </a:rPr>
              <a:t>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  <a:cs typeface="Arial" charset="0"/>
              </a:rPr>
              <a:t>Релігія – християнство (католицизм);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  <a:cs typeface="Arial" charset="0"/>
              </a:rPr>
              <a:t>Середня густота населення – 191,3 чол. на км. кв.;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  <a:cs typeface="Arial" charset="0"/>
              </a:rPr>
              <a:t>Рівень урбанізації – 67%;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  <a:cs typeface="Arial" charset="0"/>
              </a:rPr>
              <a:t>Великі міста – Рим (2,8 млн.), Мілан (1,6 млн.), Неаполь (1,2 млн.), Турін (1,1 млн.);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</a:rPr>
              <a:t>Тривалість життя  - 76(ч), 83(ж);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400" dirty="0" smtClean="0">
                <a:latin typeface="Bookman Old Style" pitchFamily="18" charset="0"/>
              </a:rPr>
              <a:t>Письменність  - 98%.</a:t>
            </a:r>
            <a:endParaRPr lang="uk-UA" sz="1400" dirty="0">
              <a:latin typeface="Bookman Old Style" pitchFamily="18" charset="0"/>
            </a:endParaRPr>
          </a:p>
        </p:txBody>
      </p:sp>
      <p:pic>
        <p:nvPicPr>
          <p:cNvPr id="6" name="Picture 4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500570"/>
            <a:ext cx="4357719" cy="223065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06" y="4500570"/>
            <a:ext cx="4500594" cy="2219104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14290"/>
            <a:ext cx="3500462" cy="631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85926"/>
            <a:ext cx="43327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357166"/>
            <a:ext cx="3666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 smtClean="0">
                <a:solidFill>
                  <a:srgbClr val="00B050"/>
                </a:solidFill>
              </a:rPr>
              <a:t>Господарство</a:t>
            </a:r>
            <a:endParaRPr lang="en-US" sz="44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1710</Words>
  <Application>Microsoft Office PowerPoint</Application>
  <PresentationFormat>Экран (4:3)</PresentationFormat>
  <Paragraphs>114</Paragraphs>
  <Slides>29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Італія</vt:lpstr>
      <vt:lpstr>Слайд 2</vt:lpstr>
      <vt:lpstr>Слайд 3</vt:lpstr>
      <vt:lpstr>Слайд 4</vt:lpstr>
      <vt:lpstr>Слайд 5</vt:lpstr>
      <vt:lpstr>Слайд 6</vt:lpstr>
      <vt:lpstr>Корисні копалини </vt:lpstr>
      <vt:lpstr>Населення</vt:lpstr>
      <vt:lpstr>Слайд 9</vt:lpstr>
      <vt:lpstr>Слайд 10</vt:lpstr>
      <vt:lpstr>Промисловість</vt:lpstr>
      <vt:lpstr>Промисловість</vt:lpstr>
      <vt:lpstr>Промисловість</vt:lpstr>
      <vt:lpstr>Італійські бренди одягу та взуття </vt:lpstr>
      <vt:lpstr>Промисловість</vt:lpstr>
      <vt:lpstr>Сільське господарство</vt:lpstr>
      <vt:lpstr>Слайд 17</vt:lpstr>
      <vt:lpstr>Іноземні партнери та експорт </vt:lpstr>
      <vt:lpstr>Слайд 19</vt:lpstr>
      <vt:lpstr>Слайд 20</vt:lpstr>
      <vt:lpstr>Слайд 21</vt:lpstr>
      <vt:lpstr>Визначні місця Італії</vt:lpstr>
      <vt:lpstr>Визначні місця Італії</vt:lpstr>
      <vt:lpstr>Фонтан Треві </vt:lpstr>
      <vt:lpstr>Чінкве Терре </vt:lpstr>
      <vt:lpstr>Базиліка Святого Марка. </vt:lpstr>
      <vt:lpstr>Пізанська Вежа в Пізі </vt:lpstr>
      <vt:lpstr>Долина Аоста</vt:lpstr>
      <vt:lpstr>Слайд 29</vt:lpstr>
    </vt:vector>
  </TitlesOfParts>
  <Company>ЮИЦЭ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Італія</dc:title>
  <dc:creator>User</dc:creator>
  <cp:lastModifiedBy>User</cp:lastModifiedBy>
  <cp:revision>30</cp:revision>
  <dcterms:created xsi:type="dcterms:W3CDTF">2013-12-08T01:18:45Z</dcterms:created>
  <dcterms:modified xsi:type="dcterms:W3CDTF">2013-12-09T01:19:40Z</dcterms:modified>
</cp:coreProperties>
</file>