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9"/>
  </p:notesMasterIdLst>
  <p:sldIdLst>
    <p:sldId id="256" r:id="rId2"/>
    <p:sldId id="277" r:id="rId3"/>
    <p:sldId id="258" r:id="rId4"/>
    <p:sldId id="257" r:id="rId5"/>
    <p:sldId id="259" r:id="rId6"/>
    <p:sldId id="273" r:id="rId7"/>
    <p:sldId id="260" r:id="rId8"/>
    <p:sldId id="261" r:id="rId9"/>
    <p:sldId id="262" r:id="rId10"/>
    <p:sldId id="270" r:id="rId11"/>
    <p:sldId id="267" r:id="rId12"/>
    <p:sldId id="274" r:id="rId13"/>
    <p:sldId id="272" r:id="rId14"/>
    <p:sldId id="275" r:id="rId15"/>
    <p:sldId id="276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61407C"/>
    <a:srgbClr val="195C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6" autoAdjust="0"/>
    <p:restoredTop sz="94151" autoAdjust="0"/>
  </p:normalViewPr>
  <p:slideViewPr>
    <p:cSldViewPr>
      <p:cViewPr varScale="1">
        <p:scale>
          <a:sx n="87" d="100"/>
          <a:sy n="87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ABA8D-5261-4AE1-8CD7-F01631FD2F71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09FA0-4352-4168-8F81-34D89DCAE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9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09FA0-4352-4168-8F81-34D89DCAEBC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620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8ED22C8-C7D7-4AC9-A1C2-834322BE7609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5650182"/>
            <a:ext cx="2802017" cy="1207818"/>
          </a:xfrm>
        </p:spPr>
        <p:txBody>
          <a:bodyPr>
            <a:normAutofit fontScale="85000" lnSpcReduction="20000"/>
          </a:bodyPr>
          <a:lstStyle/>
          <a:p>
            <a:r>
              <a:rPr lang="uk-UA" sz="2800" b="1" dirty="0" smtClean="0">
                <a:solidFill>
                  <a:schemeClr val="tx1">
                    <a:lumMod val="95000"/>
                  </a:schemeClr>
                </a:solidFill>
              </a:rPr>
              <a:t>Підготувала</a:t>
            </a: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:</a:t>
            </a:r>
          </a:p>
          <a:p>
            <a:r>
              <a:rPr lang="uk-UA" sz="2800" b="1" dirty="0" smtClean="0">
                <a:solidFill>
                  <a:schemeClr val="tx1">
                    <a:lumMod val="95000"/>
                  </a:schemeClr>
                </a:solidFill>
              </a:rPr>
              <a:t>Учениця 10-Б класу</a:t>
            </a:r>
          </a:p>
          <a:p>
            <a:r>
              <a:rPr lang="uk-UA" sz="2800" b="1" dirty="0" smtClean="0">
                <a:solidFill>
                  <a:schemeClr val="tx1">
                    <a:lumMod val="95000"/>
                  </a:schemeClr>
                </a:solidFill>
              </a:rPr>
              <a:t>Іщенко Інна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9606" y="1556792"/>
            <a:ext cx="7618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50800"/>
                <a:effectLst/>
              </a:rPr>
              <a:t>Франція</a:t>
            </a:r>
            <a:endParaRPr lang="ru-RU" sz="5400" b="1" cap="none" spc="0" dirty="0">
              <a:ln w="50800"/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532" y="86679"/>
            <a:ext cx="1115616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3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304377"/>
            <a:ext cx="7772400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Ліон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83560" y="980728"/>
            <a:ext cx="3960440" cy="5832648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Ліон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ru-RU" dirty="0" err="1">
                <a:solidFill>
                  <a:schemeClr val="bg1"/>
                </a:solidFill>
              </a:rPr>
              <a:t>місто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центрі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Франції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адміністративний</a:t>
            </a:r>
            <a:r>
              <a:rPr lang="ru-RU" dirty="0">
                <a:solidFill>
                  <a:schemeClr val="bg1"/>
                </a:solidFill>
              </a:rPr>
              <a:t> центр департаменту Рона, один з </a:t>
            </a:r>
            <a:r>
              <a:rPr lang="ru-RU" dirty="0" err="1">
                <a:solidFill>
                  <a:schemeClr val="bg1"/>
                </a:solidFill>
              </a:rPr>
              <a:t>найбільших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найважливіших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Франції</a:t>
            </a:r>
            <a:r>
              <a:rPr lang="ru-RU" dirty="0">
                <a:solidFill>
                  <a:schemeClr val="bg1"/>
                </a:solidFill>
              </a:rPr>
              <a:t>, при </a:t>
            </a:r>
            <a:r>
              <a:rPr lang="ru-RU" dirty="0" err="1">
                <a:solidFill>
                  <a:schemeClr val="bg1"/>
                </a:solidFill>
              </a:rPr>
              <a:t>злитті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Рони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smtClean="0">
                <a:solidFill>
                  <a:schemeClr val="bg1"/>
                </a:solidFill>
              </a:rPr>
              <a:t>Сони, </a:t>
            </a:r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err="1">
                <a:solidFill>
                  <a:schemeClr val="bg1"/>
                </a:solidFill>
              </a:rPr>
              <a:t>красивій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місцевості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різноманітне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садами і виноградниками;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6 </a:t>
            </a:r>
            <a:r>
              <a:rPr lang="ru-RU" dirty="0" err="1">
                <a:solidFill>
                  <a:schemeClr val="bg1"/>
                </a:solidFill>
              </a:rPr>
              <a:t>передмість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Хоча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раніше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вважалося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сірим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і </a:t>
            </a:r>
            <a:r>
              <a:rPr lang="ru-RU" dirty="0" err="1">
                <a:solidFill>
                  <a:schemeClr val="bg1"/>
                </a:solidFill>
              </a:rPr>
              <a:t>нудним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то зараз </a:t>
            </a:r>
            <a:r>
              <a:rPr lang="ru-RU" dirty="0" err="1">
                <a:solidFill>
                  <a:schemeClr val="bg1"/>
                </a:solidFill>
              </a:rPr>
              <a:t>туристи</a:t>
            </a:r>
            <a:r>
              <a:rPr lang="ru-RU" dirty="0">
                <a:solidFill>
                  <a:schemeClr val="bg1"/>
                </a:solidFill>
              </a:rPr>
              <a:t> стали </a:t>
            </a:r>
            <a:r>
              <a:rPr lang="ru-RU" dirty="0" err="1">
                <a:solidFill>
                  <a:schemeClr val="bg1"/>
                </a:solidFill>
              </a:rPr>
              <a:t>виявляти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багато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різноманітних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скарбів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цього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загадкового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міста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30" y="491006"/>
            <a:ext cx="4608512" cy="60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15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179512" y="5013176"/>
            <a:ext cx="8712968" cy="3877056"/>
          </a:xfrm>
        </p:spPr>
        <p:txBody>
          <a:bodyPr>
            <a:normAutofit/>
          </a:bodyPr>
          <a:lstStyle/>
          <a:p>
            <a:r>
              <a:rPr lang="ru-RU" dirty="0" err="1"/>
              <a:t>Ніцца</a:t>
            </a:r>
            <a:r>
              <a:rPr lang="ru-RU" dirty="0"/>
              <a:t> - </a:t>
            </a:r>
            <a:r>
              <a:rPr lang="ru-RU" dirty="0" err="1" smtClean="0"/>
              <a:t>п'яте</a:t>
            </a:r>
            <a:r>
              <a:rPr lang="ru-RU" dirty="0" smtClean="0"/>
              <a:t> </a:t>
            </a:r>
            <a:r>
              <a:rPr lang="ru-RU" dirty="0"/>
              <a:t>за величиною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Франції</a:t>
            </a:r>
            <a:r>
              <a:rPr lang="ru-RU" dirty="0"/>
              <a:t>, </a:t>
            </a:r>
            <a:r>
              <a:rPr lang="ru-RU" dirty="0" smtClean="0"/>
              <a:t>друге </a:t>
            </a:r>
            <a:r>
              <a:rPr lang="ru-RU" dirty="0"/>
              <a:t>- за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музеїв</a:t>
            </a:r>
            <a:r>
              <a:rPr lang="ru-RU" dirty="0"/>
              <a:t> і </a:t>
            </a:r>
            <a:r>
              <a:rPr lang="ru-RU" dirty="0" err="1"/>
              <a:t>ще</a:t>
            </a:r>
            <a:r>
              <a:rPr lang="ru-RU" dirty="0"/>
              <a:t> «</a:t>
            </a:r>
            <a:r>
              <a:rPr lang="ru-RU" dirty="0" err="1"/>
              <a:t>столиця</a:t>
            </a:r>
            <a:r>
              <a:rPr lang="ru-RU" dirty="0"/>
              <a:t>» </a:t>
            </a:r>
            <a:r>
              <a:rPr lang="ru-RU" dirty="0" err="1"/>
              <a:t>Блакитного</a:t>
            </a:r>
            <a:r>
              <a:rPr lang="ru-RU" dirty="0"/>
              <a:t> берега за </a:t>
            </a:r>
            <a:r>
              <a:rPr lang="ru-RU" dirty="0" err="1"/>
              <a:t>сумісництвом</a:t>
            </a:r>
            <a:r>
              <a:rPr lang="ru-RU" dirty="0"/>
              <a:t>. Центр </a:t>
            </a:r>
            <a:r>
              <a:rPr lang="ru-RU" dirty="0" err="1"/>
              <a:t>міста</a:t>
            </a:r>
            <a:r>
              <a:rPr lang="ru-RU" dirty="0"/>
              <a:t> -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Массена</a:t>
            </a:r>
            <a:r>
              <a:rPr lang="ru-RU" dirty="0"/>
              <a:t>, на </a:t>
            </a:r>
            <a:r>
              <a:rPr lang="ru-RU" dirty="0" err="1" smtClean="0"/>
              <a:t>сході</a:t>
            </a:r>
            <a:r>
              <a:rPr lang="ru-RU" dirty="0" smtClean="0"/>
              <a:t>  </a:t>
            </a:r>
            <a:r>
              <a:rPr lang="ru-RU" dirty="0" err="1"/>
              <a:t>розташовані</a:t>
            </a:r>
            <a:r>
              <a:rPr lang="ru-RU" dirty="0"/>
              <a:t> </a:t>
            </a:r>
            <a:r>
              <a:rPr lang="ru-RU" dirty="0" err="1"/>
              <a:t>старі</a:t>
            </a:r>
            <a:r>
              <a:rPr lang="ru-RU" dirty="0"/>
              <a:t> </a:t>
            </a:r>
            <a:r>
              <a:rPr lang="ru-RU" dirty="0" err="1"/>
              <a:t>квартали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, до заходу - </a:t>
            </a:r>
            <a:r>
              <a:rPr lang="ru-RU" dirty="0" err="1"/>
              <a:t>нові</a:t>
            </a:r>
            <a:r>
              <a:rPr lang="ru-RU" dirty="0"/>
              <a:t>. Ну а </a:t>
            </a:r>
            <a:r>
              <a:rPr lang="ru-RU" dirty="0" err="1"/>
              <a:t>серце</a:t>
            </a:r>
            <a:r>
              <a:rPr lang="ru-RU" dirty="0"/>
              <a:t> </a:t>
            </a:r>
            <a:r>
              <a:rPr lang="ru-RU" dirty="0" err="1"/>
              <a:t>Ніцци</a:t>
            </a:r>
            <a:r>
              <a:rPr lang="ru-RU" dirty="0"/>
              <a:t> - центральна набережна </a:t>
            </a:r>
            <a:r>
              <a:rPr lang="ru-RU" dirty="0" smtClean="0"/>
              <a:t>Променад-</a:t>
            </a:r>
            <a:r>
              <a:rPr lang="ru-RU" dirty="0" err="1" smtClean="0"/>
              <a:t>дез</a:t>
            </a:r>
            <a:r>
              <a:rPr lang="ru-RU" dirty="0" smtClean="0"/>
              <a:t>-</a:t>
            </a:r>
            <a:r>
              <a:rPr lang="ru-RU" dirty="0" err="1" smtClean="0"/>
              <a:t>Англе</a:t>
            </a:r>
            <a:r>
              <a:rPr lang="ru-RU" dirty="0" smtClean="0"/>
              <a:t>, </a:t>
            </a:r>
            <a:r>
              <a:rPr lang="ru-RU" dirty="0" err="1" smtClean="0"/>
              <a:t>ідеальне</a:t>
            </a:r>
            <a:r>
              <a:rPr lang="ru-RU" dirty="0" smtClean="0"/>
              <a:t> </a:t>
            </a:r>
            <a:r>
              <a:rPr lang="ru-RU" dirty="0" err="1"/>
              <a:t>місце</a:t>
            </a:r>
            <a:r>
              <a:rPr lang="ru-RU" dirty="0"/>
              <a:t> для </a:t>
            </a:r>
            <a:r>
              <a:rPr lang="ru-RU" dirty="0" err="1"/>
              <a:t>піших</a:t>
            </a:r>
            <a:r>
              <a:rPr lang="ru-RU" dirty="0"/>
              <a:t> </a:t>
            </a:r>
            <a:r>
              <a:rPr lang="ru-RU" dirty="0" err="1"/>
              <a:t>прогулянок</a:t>
            </a:r>
            <a:r>
              <a:rPr lang="ru-RU" dirty="0"/>
              <a:t> і </a:t>
            </a:r>
            <a:r>
              <a:rPr lang="ru-RU" dirty="0" err="1"/>
              <a:t>відпочинку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7416824" cy="465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9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724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Сільське господарство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628800"/>
            <a:ext cx="7272808" cy="5616624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Франція</a:t>
            </a:r>
            <a:r>
              <a:rPr lang="ru-RU" dirty="0">
                <a:solidFill>
                  <a:schemeClr val="bg1"/>
                </a:solidFill>
              </a:rPr>
              <a:t> є </a:t>
            </a:r>
            <a:r>
              <a:rPr lang="ru-RU" dirty="0" err="1" smtClean="0">
                <a:solidFill>
                  <a:schemeClr val="bg1"/>
                </a:solidFill>
              </a:rPr>
              <a:t>найбільшим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</a:t>
            </a:r>
            <a:r>
              <a:rPr lang="ru-RU" dirty="0" err="1">
                <a:solidFill>
                  <a:schemeClr val="bg1"/>
                </a:solidFill>
              </a:rPr>
              <a:t>виробником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сільськогосподарської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       </a:t>
            </a:r>
            <a:r>
              <a:rPr lang="ru-RU" dirty="0" err="1" smtClean="0">
                <a:solidFill>
                  <a:schemeClr val="bg1"/>
                </a:solidFill>
              </a:rPr>
              <a:t>продукції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err="1">
                <a:solidFill>
                  <a:schemeClr val="bg1"/>
                </a:solidFill>
              </a:rPr>
              <a:t>Західній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Європі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         одним </a:t>
            </a:r>
            <a:r>
              <a:rPr lang="ru-RU" dirty="0">
                <a:solidFill>
                  <a:schemeClr val="bg1"/>
                </a:solidFill>
              </a:rPr>
              <a:t>з </a:t>
            </a:r>
            <a:r>
              <a:rPr lang="ru-RU" dirty="0" err="1">
                <a:solidFill>
                  <a:schemeClr val="bg1"/>
                </a:solidFill>
              </a:rPr>
              <a:t>найбільших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експортерів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світі</a:t>
            </a:r>
            <a:r>
              <a:rPr lang="ru-RU" dirty="0" smtClean="0">
                <a:solidFill>
                  <a:schemeClr val="bg1"/>
                </a:solidFill>
              </a:rPr>
              <a:t>.                                                                            </a:t>
            </a:r>
            <a:r>
              <a:rPr lang="ru-RU" dirty="0">
                <a:solidFill>
                  <a:schemeClr val="bg1"/>
                </a:solidFill>
              </a:rPr>
              <a:t>За </a:t>
            </a:r>
            <a:r>
              <a:rPr lang="ru-RU" dirty="0" err="1">
                <a:solidFill>
                  <a:schemeClr val="bg1"/>
                </a:solidFill>
              </a:rPr>
              <a:t>вартістю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сільськогосподарського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експорту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</a:t>
            </a:r>
            <a:r>
              <a:rPr lang="ru-RU" dirty="0">
                <a:solidFill>
                  <a:schemeClr val="bg1"/>
                </a:solidFill>
              </a:rPr>
              <a:t>вона </a:t>
            </a:r>
            <a:r>
              <a:rPr lang="ru-RU" dirty="0" err="1">
                <a:solidFill>
                  <a:schemeClr val="bg1"/>
                </a:solidFill>
              </a:rPr>
              <a:t>поступається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лише</a:t>
            </a:r>
            <a:r>
              <a:rPr lang="ru-RU" dirty="0">
                <a:solidFill>
                  <a:schemeClr val="bg1"/>
                </a:solidFill>
              </a:rPr>
              <a:t> США, а як </a:t>
            </a:r>
            <a:r>
              <a:rPr lang="ru-RU" dirty="0" err="1">
                <a:solidFill>
                  <a:schemeClr val="bg1"/>
                </a:solidFill>
              </a:rPr>
              <a:t>чистий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</a:t>
            </a:r>
            <a:r>
              <a:rPr lang="ru-RU" dirty="0" err="1" smtClean="0">
                <a:solidFill>
                  <a:schemeClr val="bg1"/>
                </a:solidFill>
              </a:rPr>
              <a:t>експортер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— США і </a:t>
            </a:r>
            <a:r>
              <a:rPr lang="ru-RU" dirty="0" err="1">
                <a:solidFill>
                  <a:schemeClr val="bg1"/>
                </a:solidFill>
              </a:rPr>
              <a:t>Нідерландам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Рослинництво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дає</a:t>
            </a:r>
            <a:r>
              <a:rPr lang="ru-RU" dirty="0">
                <a:solidFill>
                  <a:schemeClr val="bg1"/>
                </a:solidFill>
              </a:rPr>
              <a:t> 1/3 </a:t>
            </a:r>
            <a:r>
              <a:rPr lang="ru-RU" dirty="0" err="1">
                <a:solidFill>
                  <a:schemeClr val="bg1"/>
                </a:solidFill>
              </a:rPr>
              <a:t>вартості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продукції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</a:t>
            </a:r>
            <a:r>
              <a:rPr lang="ru-RU" dirty="0" err="1" smtClean="0">
                <a:solidFill>
                  <a:schemeClr val="bg1"/>
                </a:solidFill>
              </a:rPr>
              <a:t>Вирощують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зернові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картоплю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цукрові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буряки</a:t>
            </a:r>
            <a:r>
              <a:rPr lang="ru-RU" dirty="0" smtClean="0">
                <a:solidFill>
                  <a:schemeClr val="bg1"/>
                </a:solidFill>
              </a:rPr>
              <a:t>,                                           </a:t>
            </a:r>
            <a:r>
              <a:rPr lang="ru-RU" dirty="0" err="1">
                <a:solidFill>
                  <a:schemeClr val="bg1"/>
                </a:solidFill>
              </a:rPr>
              <a:t>олійні</a:t>
            </a:r>
            <a:r>
              <a:rPr lang="ru-RU" dirty="0">
                <a:solidFill>
                  <a:schemeClr val="bg1"/>
                </a:solidFill>
              </a:rPr>
              <a:t> (рапс, </a:t>
            </a:r>
            <a:r>
              <a:rPr lang="ru-RU" dirty="0" err="1">
                <a:solidFill>
                  <a:schemeClr val="bg1"/>
                </a:solidFill>
              </a:rPr>
              <a:t>соняшник</a:t>
            </a:r>
            <a:r>
              <a:rPr lang="ru-RU" dirty="0">
                <a:solidFill>
                  <a:schemeClr val="bg1"/>
                </a:solidFill>
              </a:rPr>
              <a:t>).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Тваринництво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дає</a:t>
            </a:r>
            <a:r>
              <a:rPr lang="ru-RU" dirty="0">
                <a:solidFill>
                  <a:schemeClr val="bg1"/>
                </a:solidFill>
              </a:rPr>
              <a:t> 2/3 </a:t>
            </a:r>
            <a:r>
              <a:rPr lang="ru-RU" dirty="0" err="1">
                <a:solidFill>
                  <a:schemeClr val="bg1"/>
                </a:solidFill>
              </a:rPr>
              <a:t>вартості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продукції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сільського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господарства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Основним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традиційно</a:t>
            </a:r>
            <a:r>
              <a:rPr lang="ru-RU" dirty="0">
                <a:solidFill>
                  <a:schemeClr val="bg1"/>
                </a:solidFill>
              </a:rPr>
              <a:t> є </a:t>
            </a:r>
            <a:r>
              <a:rPr lang="ru-RU" dirty="0" err="1">
                <a:solidFill>
                  <a:schemeClr val="bg1"/>
                </a:solidFill>
              </a:rPr>
              <a:t>розведення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великої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рогатої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худоби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Спеціалізоване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свинарство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і </a:t>
            </a:r>
            <a:r>
              <a:rPr lang="ru-RU" dirty="0" err="1">
                <a:solidFill>
                  <a:schemeClr val="bg1"/>
                </a:solidFill>
              </a:rPr>
              <a:t>птахівництво</a:t>
            </a:r>
            <a:r>
              <a:rPr lang="ru-RU" dirty="0">
                <a:solidFill>
                  <a:schemeClr val="bg1"/>
                </a:solidFill>
              </a:rPr>
              <a:t> стали </a:t>
            </a:r>
            <a:r>
              <a:rPr lang="ru-RU" dirty="0" err="1">
                <a:solidFill>
                  <a:schemeClr val="bg1"/>
                </a:solidFill>
              </a:rPr>
              <a:t>розвиватися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порівняно</a:t>
            </a:r>
            <a:r>
              <a:rPr lang="ru-RU" dirty="0">
                <a:solidFill>
                  <a:schemeClr val="bg1"/>
                </a:solidFill>
              </a:rPr>
              <a:t> недавно.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94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uk-UA" dirty="0" err="1" smtClean="0">
                <a:solidFill>
                  <a:schemeClr val="bg1"/>
                </a:solidFill>
              </a:rPr>
              <a:t>ПроМисловість</a:t>
            </a:r>
            <a:r>
              <a:rPr lang="uk-UA" dirty="0" smtClean="0">
                <a:solidFill>
                  <a:schemeClr val="bg1"/>
                </a:solidFill>
              </a:rPr>
              <a:t> країни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692696"/>
            <a:ext cx="8892480" cy="5421200"/>
          </a:xfrm>
        </p:spPr>
        <p:txBody>
          <a:bodyPr>
            <a:noAutofit/>
          </a:bodyPr>
          <a:lstStyle/>
          <a:p>
            <a:r>
              <a:rPr lang="ru-RU" sz="2400" dirty="0" err="1">
                <a:solidFill>
                  <a:schemeClr val="bg1"/>
                </a:solidFill>
              </a:rPr>
              <a:t>Франція</a:t>
            </a:r>
            <a:r>
              <a:rPr lang="ru-RU" sz="2400" dirty="0">
                <a:solidFill>
                  <a:schemeClr val="bg1"/>
                </a:solidFill>
              </a:rPr>
              <a:t> - </a:t>
            </a:r>
            <a:r>
              <a:rPr lang="ru-RU" sz="2400" dirty="0" err="1">
                <a:solidFill>
                  <a:schemeClr val="bg1"/>
                </a:solidFill>
              </a:rPr>
              <a:t>економічно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високорозвинена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країна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Широкий </a:t>
            </a:r>
            <a:r>
              <a:rPr lang="ru-RU" sz="2400" dirty="0" err="1">
                <a:solidFill>
                  <a:schemeClr val="bg1"/>
                </a:solidFill>
              </a:rPr>
              <a:t>розвиток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отримали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такі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прогресивні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галузі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промисловості</a:t>
            </a:r>
            <a:r>
              <a:rPr lang="ru-RU" sz="2400" dirty="0">
                <a:solidFill>
                  <a:schemeClr val="bg1"/>
                </a:solidFill>
              </a:rPr>
              <a:t>, як </a:t>
            </a:r>
            <a:r>
              <a:rPr lang="ru-RU" sz="2400" dirty="0" err="1">
                <a:solidFill>
                  <a:schemeClr val="bg1"/>
                </a:solidFill>
              </a:rPr>
              <a:t>нафтопереробна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хімічна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машинобудівна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електротехнічна</a:t>
            </a:r>
            <a:r>
              <a:rPr lang="ru-RU" sz="2400" dirty="0">
                <a:solidFill>
                  <a:schemeClr val="bg1"/>
                </a:solidFill>
              </a:rPr>
              <a:t> та </a:t>
            </a:r>
            <a:r>
              <a:rPr lang="ru-RU" sz="2400" dirty="0" err="1">
                <a:solidFill>
                  <a:schemeClr val="bg1"/>
                </a:solidFill>
              </a:rPr>
              <a:t>електронна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виробництво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будівельних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матеріалів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Ряд </a:t>
            </a:r>
            <a:r>
              <a:rPr lang="ru-RU" sz="2400" dirty="0" err="1">
                <a:solidFill>
                  <a:schemeClr val="bg1"/>
                </a:solidFill>
              </a:rPr>
              <a:t>галузей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завоювали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міжнародне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визнання</a:t>
            </a:r>
            <a:r>
              <a:rPr lang="ru-RU" sz="2400" dirty="0">
                <a:solidFill>
                  <a:schemeClr val="bg1"/>
                </a:solidFill>
              </a:rPr>
              <a:t>: </a:t>
            </a:r>
            <a:r>
              <a:rPr lang="ru-RU" sz="2400" dirty="0" err="1">
                <a:solidFill>
                  <a:schemeClr val="bg1"/>
                </a:solidFill>
              </a:rPr>
              <a:t>ядерна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енергетика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інформатика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ракетобудування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 err="1">
                <a:solidFill>
                  <a:schemeClr val="bg1"/>
                </a:solidFill>
              </a:rPr>
              <a:t>Головними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промисловими</a:t>
            </a:r>
            <a:r>
              <a:rPr lang="ru-RU" sz="2400" dirty="0">
                <a:solidFill>
                  <a:schemeClr val="bg1"/>
                </a:solidFill>
              </a:rPr>
              <a:t> районами  </a:t>
            </a:r>
            <a:r>
              <a:rPr lang="ru-RU" sz="2400" dirty="0" smtClean="0">
                <a:solidFill>
                  <a:schemeClr val="bg1"/>
                </a:solidFill>
              </a:rPr>
              <a:t>                                                  </a:t>
            </a:r>
            <a:r>
              <a:rPr lang="ru-RU" sz="2400" dirty="0" err="1" smtClean="0">
                <a:solidFill>
                  <a:schemeClr val="bg1"/>
                </a:solidFill>
              </a:rPr>
              <a:t>Франції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традиційно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були</a:t>
            </a:r>
            <a:r>
              <a:rPr lang="ru-RU" sz="2400" dirty="0">
                <a:solidFill>
                  <a:schemeClr val="bg1"/>
                </a:solidFill>
              </a:rPr>
              <a:t> Париж, </a:t>
            </a:r>
            <a:r>
              <a:rPr lang="ru-RU" sz="2400" dirty="0" err="1">
                <a:solidFill>
                  <a:schemeClr val="bg1"/>
                </a:solidFill>
              </a:rPr>
              <a:t>Північ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Схід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Роль </a:t>
            </a:r>
            <a:r>
              <a:rPr lang="ru-RU" sz="2400" dirty="0">
                <a:solidFill>
                  <a:schemeClr val="bg1"/>
                </a:solidFill>
              </a:rPr>
              <a:t>Парижа </a:t>
            </a:r>
            <a:r>
              <a:rPr lang="ru-RU" sz="2400" dirty="0" err="1">
                <a:solidFill>
                  <a:schemeClr val="bg1"/>
                </a:solidFill>
              </a:rPr>
              <a:t>залишається</a:t>
            </a:r>
            <a:r>
              <a:rPr lang="ru-RU" sz="2400" dirty="0">
                <a:solidFill>
                  <a:schemeClr val="bg1"/>
                </a:solidFill>
              </a:rPr>
              <a:t> так само </a:t>
            </a:r>
            <a:r>
              <a:rPr lang="ru-RU" sz="2400" dirty="0" err="1">
                <a:solidFill>
                  <a:schemeClr val="bg1"/>
                </a:solidFill>
              </a:rPr>
              <a:t>високою</a:t>
            </a:r>
            <a:r>
              <a:rPr lang="ru-RU" sz="2400" dirty="0">
                <a:solidFill>
                  <a:schemeClr val="bg1"/>
                </a:solidFill>
              </a:rPr>
              <a:t>, в </a:t>
            </a:r>
            <a:r>
              <a:rPr lang="ru-RU" sz="2400" dirty="0" err="1">
                <a:solidFill>
                  <a:schemeClr val="bg1"/>
                </a:solidFill>
              </a:rPr>
              <a:t>структурі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його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промисловості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основну</a:t>
            </a:r>
            <a:r>
              <a:rPr lang="ru-RU" sz="2400" dirty="0">
                <a:solidFill>
                  <a:schemeClr val="bg1"/>
                </a:solidFill>
              </a:rPr>
              <a:t> роль </a:t>
            </a:r>
            <a:r>
              <a:rPr lang="ru-RU" sz="2400" dirty="0" err="1">
                <a:solidFill>
                  <a:schemeClr val="bg1"/>
                </a:solidFill>
              </a:rPr>
              <a:t>відіграють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нові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наукоємні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галузі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Північ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Схід</a:t>
            </a:r>
            <a:r>
              <a:rPr lang="ru-RU" sz="2400" dirty="0">
                <a:solidFill>
                  <a:schemeClr val="bg1"/>
                </a:solidFill>
              </a:rPr>
              <a:t> з </a:t>
            </a:r>
            <a:r>
              <a:rPr lang="ru-RU" sz="2400" dirty="0" err="1">
                <a:solidFill>
                  <a:schemeClr val="bg1"/>
                </a:solidFill>
              </a:rPr>
              <a:t>їх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вугільно-металургійною</a:t>
            </a:r>
            <a:r>
              <a:rPr lang="ru-RU" sz="2400" dirty="0">
                <a:solidFill>
                  <a:schemeClr val="bg1"/>
                </a:solidFill>
              </a:rPr>
              <a:t> і текстильною </a:t>
            </a:r>
            <a:r>
              <a:rPr lang="ru-RU" sz="2400" dirty="0" err="1">
                <a:solidFill>
                  <a:schemeClr val="bg1"/>
                </a:solidFill>
              </a:rPr>
              <a:t>спеціалізацією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які</a:t>
            </a:r>
            <a:r>
              <a:rPr lang="ru-RU" sz="2400" dirty="0">
                <a:solidFill>
                  <a:schemeClr val="bg1"/>
                </a:solidFill>
              </a:rPr>
              <a:t> колись </a:t>
            </a:r>
            <a:r>
              <a:rPr lang="ru-RU" sz="2400" dirty="0" err="1">
                <a:solidFill>
                  <a:schemeClr val="bg1"/>
                </a:solidFill>
              </a:rPr>
              <a:t>процвітали</a:t>
            </a:r>
            <a:r>
              <a:rPr lang="ru-RU" sz="2400" dirty="0">
                <a:solidFill>
                  <a:schemeClr val="bg1"/>
                </a:solidFill>
              </a:rPr>
              <a:t>, зараз стали </a:t>
            </a:r>
            <a:r>
              <a:rPr lang="ru-RU" sz="2400" dirty="0" err="1">
                <a:solidFill>
                  <a:schemeClr val="bg1"/>
                </a:solidFill>
              </a:rPr>
              <a:t>депресивними</a:t>
            </a:r>
            <a:r>
              <a:rPr lang="ru-RU" sz="2400" dirty="0">
                <a:solidFill>
                  <a:schemeClr val="bg1"/>
                </a:solidFill>
              </a:rPr>
              <a:t> районами. </a:t>
            </a:r>
            <a:r>
              <a:rPr lang="ru-RU" sz="2400" dirty="0" err="1">
                <a:solidFill>
                  <a:schemeClr val="bg1"/>
                </a:solidFill>
              </a:rPr>
              <a:t>Значення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їх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різко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зменшилось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Одночасно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швидко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зростає</a:t>
            </a:r>
            <a:r>
              <a:rPr lang="ru-RU" sz="2400" dirty="0">
                <a:solidFill>
                  <a:schemeClr val="bg1"/>
                </a:solidFill>
              </a:rPr>
              <a:t> роль </a:t>
            </a:r>
            <a:r>
              <a:rPr lang="ru-RU" sz="2400" dirty="0" err="1">
                <a:solidFill>
                  <a:schemeClr val="bg1"/>
                </a:solidFill>
              </a:rPr>
              <a:t>південних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західних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районів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11601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70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41448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Транспорт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860032" y="908720"/>
            <a:ext cx="4283968" cy="612068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Франція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одну з </a:t>
            </a:r>
            <a:r>
              <a:rPr lang="ru-RU" dirty="0" err="1"/>
              <a:t>найрозвинутіших</a:t>
            </a:r>
            <a:r>
              <a:rPr lang="ru-RU" dirty="0"/>
              <a:t> </a:t>
            </a:r>
            <a:r>
              <a:rPr lang="ru-RU" dirty="0" err="1"/>
              <a:t>транспортних</a:t>
            </a:r>
            <a:r>
              <a:rPr lang="ru-RU" dirty="0"/>
              <a:t> систем у </a:t>
            </a:r>
            <a:r>
              <a:rPr lang="ru-RU" dirty="0" err="1"/>
              <a:t>Європі</a:t>
            </a:r>
            <a:r>
              <a:rPr lang="ru-RU" dirty="0"/>
              <a:t> і є </a:t>
            </a:r>
            <a:r>
              <a:rPr lang="ru-RU" dirty="0" err="1"/>
              <a:t>піонером</a:t>
            </a:r>
            <a:r>
              <a:rPr lang="ru-RU" dirty="0"/>
              <a:t> у </a:t>
            </a:r>
            <a:r>
              <a:rPr lang="ru-RU" dirty="0" err="1"/>
              <a:t>виготовленні</a:t>
            </a:r>
            <a:r>
              <a:rPr lang="ru-RU" dirty="0"/>
              <a:t> й </a:t>
            </a:r>
            <a:r>
              <a:rPr lang="ru-RU" dirty="0" err="1"/>
              <a:t>застосуванні</a:t>
            </a:r>
            <a:r>
              <a:rPr lang="ru-RU" dirty="0"/>
              <a:t> </a:t>
            </a:r>
            <a:r>
              <a:rPr lang="ru-RU" dirty="0" err="1"/>
              <a:t>надшвидкісних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транспорту. На </a:t>
            </a:r>
            <a:r>
              <a:rPr lang="ru-RU" dirty="0" err="1"/>
              <a:t>лінії</a:t>
            </a:r>
            <a:r>
              <a:rPr lang="ru-RU" dirty="0"/>
              <a:t> Париж — </a:t>
            </a:r>
            <a:r>
              <a:rPr lang="ru-RU" dirty="0" err="1"/>
              <a:t>Ліон</a:t>
            </a:r>
            <a:r>
              <a:rPr lang="ru-RU" dirty="0"/>
              <a:t> </a:t>
            </a:r>
            <a:r>
              <a:rPr lang="ru-RU" dirty="0" err="1"/>
              <a:t>завдовжки</a:t>
            </a:r>
            <a:r>
              <a:rPr lang="ru-RU" dirty="0"/>
              <a:t> 425 км </a:t>
            </a:r>
            <a:r>
              <a:rPr lang="ru-RU" dirty="0" err="1"/>
              <a:t>уперше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почав </a:t>
            </a:r>
            <a:r>
              <a:rPr lang="ru-RU" dirty="0" err="1"/>
              <a:t>курсувати</a:t>
            </a:r>
            <a:r>
              <a:rPr lang="ru-RU" dirty="0"/>
              <a:t> </a:t>
            </a:r>
            <a:r>
              <a:rPr lang="ru-RU" dirty="0" err="1"/>
              <a:t>поїзд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швидкістю</a:t>
            </a:r>
            <a:r>
              <a:rPr lang="ru-RU" dirty="0"/>
              <a:t> 270 км/год (зараз уже 400 км/год).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розпочалися</a:t>
            </a:r>
            <a:r>
              <a:rPr lang="ru-RU" dirty="0"/>
              <a:t> тут і </a:t>
            </a:r>
            <a:r>
              <a:rPr lang="ru-RU" dirty="0" err="1"/>
              <a:t>рейси</a:t>
            </a:r>
            <a:r>
              <a:rPr lang="ru-RU" dirty="0"/>
              <a:t> </a:t>
            </a:r>
            <a:r>
              <a:rPr lang="ru-RU" dirty="0" err="1"/>
              <a:t>пасажирського</a:t>
            </a:r>
            <a:r>
              <a:rPr lang="ru-RU" dirty="0"/>
              <a:t> </a:t>
            </a:r>
            <a:r>
              <a:rPr lang="ru-RU" dirty="0" err="1"/>
              <a:t>надзвукового</a:t>
            </a:r>
            <a:r>
              <a:rPr lang="ru-RU" dirty="0"/>
              <a:t> </a:t>
            </a:r>
            <a:r>
              <a:rPr lang="ru-RU" dirty="0" err="1"/>
              <a:t>літака</a:t>
            </a:r>
            <a:r>
              <a:rPr lang="ru-RU" dirty="0"/>
              <a:t> «Конкорд». </a:t>
            </a:r>
            <a:endParaRPr lang="ru-RU" dirty="0" smtClean="0"/>
          </a:p>
          <a:p>
            <a:r>
              <a:rPr lang="ru-RU" dirty="0" err="1"/>
              <a:t>Провідну</a:t>
            </a:r>
            <a:r>
              <a:rPr lang="ru-RU" dirty="0"/>
              <a:t> роль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автомобільний</a:t>
            </a:r>
            <a:r>
              <a:rPr lang="ru-RU" dirty="0"/>
              <a:t> транспорт,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перевезення</a:t>
            </a:r>
            <a:r>
              <a:rPr lang="ru-RU" dirty="0"/>
              <a:t> </a:t>
            </a:r>
            <a:r>
              <a:rPr lang="ru-RU" dirty="0" err="1"/>
              <a:t>більшої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пасажирів</a:t>
            </a:r>
            <a:r>
              <a:rPr lang="ru-RU" dirty="0"/>
              <a:t> і </a:t>
            </a:r>
            <a:r>
              <a:rPr lang="ru-RU" dirty="0" err="1"/>
              <a:t>вантажів</a:t>
            </a:r>
            <a:r>
              <a:rPr lang="ru-RU" dirty="0" smtClean="0"/>
              <a:t>.</a:t>
            </a:r>
          </a:p>
          <a:p>
            <a:r>
              <a:rPr lang="ru-RU" dirty="0" err="1"/>
              <a:t>Залізничний</a:t>
            </a:r>
            <a:r>
              <a:rPr lang="ru-RU" dirty="0"/>
              <a:t> транспорт </a:t>
            </a:r>
            <a:r>
              <a:rPr lang="ru-RU" dirty="0" err="1"/>
              <a:t>займає</a:t>
            </a:r>
            <a:r>
              <a:rPr lang="ru-RU" dirty="0"/>
              <a:t> 2-е </a:t>
            </a:r>
            <a:r>
              <a:rPr lang="ru-RU" dirty="0" err="1"/>
              <a:t>місце</a:t>
            </a:r>
            <a:r>
              <a:rPr lang="ru-RU" dirty="0"/>
              <a:t> за </a:t>
            </a:r>
            <a:r>
              <a:rPr lang="ru-RU" dirty="0" err="1"/>
              <a:t>вантажообігом</a:t>
            </a:r>
            <a:r>
              <a:rPr lang="ru-RU" dirty="0"/>
              <a:t> (50 млрд. т/км). </a:t>
            </a:r>
            <a:r>
              <a:rPr lang="ru-RU" dirty="0" err="1"/>
              <a:t>Протяжність</a:t>
            </a:r>
            <a:r>
              <a:rPr lang="ru-RU" dirty="0"/>
              <a:t> </a:t>
            </a:r>
            <a:r>
              <a:rPr lang="ru-RU" dirty="0" err="1"/>
              <a:t>залізничних</a:t>
            </a:r>
            <a:r>
              <a:rPr lang="ru-RU" dirty="0"/>
              <a:t> </a:t>
            </a:r>
            <a:r>
              <a:rPr lang="ru-RU" dirty="0" err="1"/>
              <a:t>колій</a:t>
            </a:r>
            <a:r>
              <a:rPr lang="ru-RU" dirty="0"/>
              <a:t> - 34 тис. км, з них 10 тис. км </a:t>
            </a:r>
            <a:r>
              <a:rPr lang="ru-RU" dirty="0" smtClean="0"/>
              <a:t>– </a:t>
            </a:r>
            <a:r>
              <a:rPr lang="ru-RU" dirty="0" err="1" smtClean="0"/>
              <a:t>електрифіковано</a:t>
            </a:r>
            <a:r>
              <a:rPr lang="ru-RU" dirty="0" smtClean="0"/>
              <a:t>.</a:t>
            </a:r>
          </a:p>
          <a:p>
            <a:r>
              <a:rPr lang="ru-RU" dirty="0" err="1"/>
              <a:t>Найтісніші</a:t>
            </a:r>
            <a:r>
              <a:rPr lang="ru-RU" dirty="0"/>
              <a:t> </a:t>
            </a:r>
            <a:r>
              <a:rPr lang="ru-RU" dirty="0" err="1"/>
              <a:t>транспортні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 </a:t>
            </a:r>
            <a:r>
              <a:rPr lang="ru-RU" dirty="0" err="1"/>
              <a:t>розвинулись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сусідніми</a:t>
            </a:r>
            <a:r>
              <a:rPr lang="ru-RU" dirty="0"/>
              <a:t> </a:t>
            </a:r>
            <a:r>
              <a:rPr lang="ru-RU" dirty="0" err="1"/>
              <a:t>країнами</a:t>
            </a:r>
            <a:r>
              <a:rPr lang="ru-RU" dirty="0"/>
              <a:t>,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розвиненими</a:t>
            </a:r>
            <a:r>
              <a:rPr lang="ru-RU" dirty="0"/>
              <a:t> </a:t>
            </a:r>
            <a:r>
              <a:rPr lang="ru-RU" dirty="0" err="1"/>
              <a:t>країнами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та з </a:t>
            </a:r>
            <a:r>
              <a:rPr lang="ru-RU" dirty="0" err="1"/>
              <a:t>колишніми</a:t>
            </a:r>
            <a:r>
              <a:rPr lang="ru-RU" dirty="0"/>
              <a:t> </a:t>
            </a:r>
            <a:r>
              <a:rPr lang="ru-RU" dirty="0" err="1"/>
              <a:t>французькими</a:t>
            </a:r>
            <a:r>
              <a:rPr lang="ru-RU" dirty="0"/>
              <a:t> </a:t>
            </a:r>
            <a:r>
              <a:rPr lang="ru-RU" dirty="0" err="1"/>
              <a:t>колоніями</a:t>
            </a:r>
            <a:r>
              <a:rPr lang="ru-RU" dirty="0"/>
              <a:t>. </a:t>
            </a:r>
            <a:r>
              <a:rPr lang="ru-RU" dirty="0" err="1"/>
              <a:t>Найважливішими</a:t>
            </a:r>
            <a:r>
              <a:rPr lang="ru-RU" dirty="0"/>
              <a:t> </a:t>
            </a:r>
            <a:r>
              <a:rPr lang="ru-RU" dirty="0" err="1"/>
              <a:t>напрямками</a:t>
            </a:r>
            <a:r>
              <a:rPr lang="ru-RU" dirty="0"/>
              <a:t> є Париж — Брюссель і Париж — Франкфурт.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4104456" cy="294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57936"/>
            <a:ext cx="4104456" cy="2868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21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ЗОВНІШНЯ  ТОРГІВЛЯ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64704"/>
            <a:ext cx="4030216" cy="5565216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     </a:t>
            </a:r>
            <a:r>
              <a:rPr lang="ru-RU" dirty="0" err="1"/>
              <a:t>Імпорт</a:t>
            </a:r>
            <a:r>
              <a:rPr lang="ru-RU" dirty="0"/>
              <a:t> -  </a:t>
            </a:r>
            <a:r>
              <a:rPr lang="ru-RU" dirty="0" err="1"/>
              <a:t>машини</a:t>
            </a:r>
            <a:r>
              <a:rPr lang="ru-RU" dirty="0"/>
              <a:t>  та  </a:t>
            </a:r>
            <a:r>
              <a:rPr lang="ru-RU" dirty="0" err="1"/>
              <a:t>обладнання</a:t>
            </a:r>
            <a:r>
              <a:rPr lang="ru-RU" dirty="0"/>
              <a:t>,  </a:t>
            </a:r>
            <a:r>
              <a:rPr lang="ru-RU" dirty="0" err="1"/>
              <a:t>нафта</a:t>
            </a:r>
            <a:r>
              <a:rPr lang="ru-RU" dirty="0"/>
              <a:t>, </a:t>
            </a:r>
            <a:r>
              <a:rPr lang="ru-RU" dirty="0" err="1"/>
              <a:t>кам‘яне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, </a:t>
            </a:r>
            <a:r>
              <a:rPr lang="ru-RU" dirty="0" err="1"/>
              <a:t>кольорові</a:t>
            </a:r>
            <a:r>
              <a:rPr lang="ru-RU" dirty="0"/>
              <a:t> метали, </a:t>
            </a:r>
            <a:r>
              <a:rPr lang="ru-RU" dirty="0" err="1"/>
              <a:t>целюлоза</a:t>
            </a:r>
            <a:r>
              <a:rPr lang="ru-RU" dirty="0"/>
              <a:t>, </a:t>
            </a:r>
            <a:r>
              <a:rPr lang="ru-RU" dirty="0" err="1"/>
              <a:t>бавовна</a:t>
            </a:r>
            <a:r>
              <a:rPr lang="ru-RU" dirty="0"/>
              <a:t>, </a:t>
            </a:r>
            <a:r>
              <a:rPr lang="ru-RU" dirty="0" err="1"/>
              <a:t>вовна</a:t>
            </a:r>
            <a:r>
              <a:rPr lang="ru-RU" dirty="0"/>
              <a:t>, деревина — $ 334 млрд.</a:t>
            </a:r>
          </a:p>
          <a:p>
            <a:r>
              <a:rPr lang="ru-RU" dirty="0"/>
              <a:t>     </a:t>
            </a:r>
            <a:r>
              <a:rPr lang="ru-RU" dirty="0" err="1"/>
              <a:t>Експорт</a:t>
            </a:r>
            <a:r>
              <a:rPr lang="ru-RU" dirty="0"/>
              <a:t>    -     </a:t>
            </a:r>
            <a:r>
              <a:rPr lang="ru-RU" dirty="0" err="1"/>
              <a:t>транспортне</a:t>
            </a:r>
            <a:r>
              <a:rPr lang="ru-RU" dirty="0"/>
              <a:t>    </a:t>
            </a:r>
            <a:r>
              <a:rPr lang="ru-RU" dirty="0" err="1"/>
              <a:t>обладнання</a:t>
            </a:r>
            <a:r>
              <a:rPr lang="ru-RU" dirty="0"/>
              <a:t>, </a:t>
            </a:r>
            <a:r>
              <a:rPr lang="ru-RU" dirty="0" err="1"/>
              <a:t>автомобілі</a:t>
            </a:r>
            <a:r>
              <a:rPr lang="ru-RU" dirty="0"/>
              <a:t>,            </a:t>
            </a:r>
            <a:r>
              <a:rPr lang="ru-RU" dirty="0" err="1"/>
              <a:t>сільськогосподарські</a:t>
            </a:r>
            <a:r>
              <a:rPr lang="ru-RU" dirty="0"/>
              <a:t>        і </a:t>
            </a:r>
            <a:r>
              <a:rPr lang="ru-RU" dirty="0" err="1"/>
              <a:t>продовольчі</a:t>
            </a:r>
            <a:r>
              <a:rPr lang="ru-RU" dirty="0"/>
              <a:t>    </a:t>
            </a:r>
            <a:r>
              <a:rPr lang="ru-RU" dirty="0" err="1"/>
              <a:t>товари</a:t>
            </a:r>
            <a:r>
              <a:rPr lang="ru-RU" dirty="0"/>
              <a:t>,    </a:t>
            </a:r>
            <a:r>
              <a:rPr lang="ru-RU" dirty="0" err="1"/>
              <a:t>хімічні</a:t>
            </a:r>
            <a:r>
              <a:rPr lang="ru-RU" dirty="0"/>
              <a:t>      </a:t>
            </a:r>
            <a:r>
              <a:rPr lang="ru-RU" dirty="0" err="1"/>
              <a:t>товари</a:t>
            </a:r>
            <a:r>
              <a:rPr lang="ru-RU" dirty="0"/>
              <a:t>    і </a:t>
            </a:r>
            <a:r>
              <a:rPr lang="ru-RU" dirty="0" err="1"/>
              <a:t>напівфабрикати</a:t>
            </a:r>
            <a:r>
              <a:rPr lang="ru-RU" dirty="0"/>
              <a:t> — $ 377,8 млрд.</a:t>
            </a:r>
          </a:p>
          <a:p>
            <a:r>
              <a:rPr lang="ru-RU" dirty="0"/>
              <a:t>     </a:t>
            </a:r>
            <a:r>
              <a:rPr lang="ru-RU" dirty="0" err="1"/>
              <a:t>Експорт</a:t>
            </a:r>
            <a:r>
              <a:rPr lang="ru-RU" dirty="0"/>
              <a:t>:   </a:t>
            </a:r>
            <a:r>
              <a:rPr lang="ru-RU" dirty="0" err="1"/>
              <a:t>фрукти</a:t>
            </a:r>
            <a:r>
              <a:rPr lang="ru-RU" dirty="0"/>
              <a:t>   (в  основному  </a:t>
            </a:r>
            <a:r>
              <a:rPr lang="ru-RU" dirty="0" err="1"/>
              <a:t>яблука</a:t>
            </a:r>
            <a:r>
              <a:rPr lang="ru-RU" dirty="0"/>
              <a:t>), вино, сир, </a:t>
            </a:r>
            <a:r>
              <a:rPr lang="ru-RU" dirty="0" err="1"/>
              <a:t>пшениця</a:t>
            </a:r>
            <a:r>
              <a:rPr lang="ru-RU" dirty="0"/>
              <a:t>, </a:t>
            </a:r>
            <a:r>
              <a:rPr lang="ru-RU" dirty="0" err="1"/>
              <a:t>автомобілі</a:t>
            </a:r>
            <a:r>
              <a:rPr lang="ru-RU" dirty="0"/>
              <a:t>, </a:t>
            </a:r>
            <a:r>
              <a:rPr lang="ru-RU" dirty="0" err="1"/>
              <a:t>літаки</a:t>
            </a:r>
            <a:r>
              <a:rPr lang="ru-RU" dirty="0"/>
              <a:t>, </a:t>
            </a:r>
            <a:r>
              <a:rPr lang="ru-RU" dirty="0" err="1"/>
              <a:t>залізо</a:t>
            </a:r>
            <a:r>
              <a:rPr lang="ru-RU" dirty="0"/>
              <a:t> і  сталь,  </a:t>
            </a:r>
            <a:r>
              <a:rPr lang="ru-RU" dirty="0" err="1"/>
              <a:t>нафтопродукти</a:t>
            </a:r>
            <a:r>
              <a:rPr lang="ru-RU" dirty="0"/>
              <a:t>,   </a:t>
            </a:r>
            <a:r>
              <a:rPr lang="ru-RU" dirty="0" err="1"/>
              <a:t>хімікати</a:t>
            </a:r>
            <a:r>
              <a:rPr lang="ru-RU" dirty="0"/>
              <a:t>,   </a:t>
            </a:r>
            <a:r>
              <a:rPr lang="ru-RU" dirty="0" err="1"/>
              <a:t>ювелірні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, </a:t>
            </a:r>
            <a:r>
              <a:rPr lang="ru-RU" dirty="0" err="1"/>
              <a:t>шовк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26" name="Picture 2" descr="http://www.fresher.ru/images8/samye-deshevye-i-dorogie-goroda-dlya-turistov/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860" y="3645024"/>
            <a:ext cx="3960440" cy="297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948" y="601082"/>
            <a:ext cx="3877352" cy="290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73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125" y="266332"/>
            <a:ext cx="8208912" cy="128099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Список використаних джерел інформації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141" y="1391936"/>
            <a:ext cx="8543056" cy="5683508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/>
              <a:t>http://</a:t>
            </a:r>
            <a:r>
              <a:rPr lang="en-US" sz="3200" dirty="0" smtClean="0"/>
              <a:t>uk.wikipedia.org/wiki/</a:t>
            </a:r>
            <a:r>
              <a:rPr lang="uk-UA" sz="3200" dirty="0" smtClean="0"/>
              <a:t>Франція</a:t>
            </a:r>
          </a:p>
          <a:p>
            <a:r>
              <a:rPr lang="en-US" sz="3200" dirty="0" smtClean="0"/>
              <a:t>http</a:t>
            </a:r>
            <a:r>
              <a:rPr lang="en-US" sz="3200" dirty="0"/>
              <a:t>://</a:t>
            </a:r>
            <a:r>
              <a:rPr lang="en-US" sz="3200" dirty="0" smtClean="0"/>
              <a:t>beyond.ua</a:t>
            </a:r>
            <a:endParaRPr lang="uk-UA" sz="3200" dirty="0" smtClean="0"/>
          </a:p>
          <a:p>
            <a:r>
              <a:rPr lang="en-US" sz="3200" dirty="0"/>
              <a:t>http://</a:t>
            </a:r>
            <a:r>
              <a:rPr lang="en-US" sz="3200" dirty="0" smtClean="0"/>
              <a:t>svit.ukrinform.ua/France/france.php</a:t>
            </a:r>
            <a:endParaRPr lang="uk-UA" sz="3200" dirty="0" smtClean="0"/>
          </a:p>
          <a:p>
            <a:r>
              <a:rPr lang="en-US" sz="3200" dirty="0"/>
              <a:t>http://</a:t>
            </a:r>
            <a:r>
              <a:rPr lang="en-US" sz="3200" dirty="0" smtClean="0"/>
              <a:t>dic.academic.ru/dic.nsf/</a:t>
            </a:r>
            <a:r>
              <a:rPr lang="uk-UA" sz="3200" dirty="0" smtClean="0"/>
              <a:t>Франція</a:t>
            </a:r>
            <a:endParaRPr lang="en-US" sz="32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5778"/>
            <a:ext cx="16764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05263"/>
            <a:ext cx="111601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93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5495925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chemeClr val="bg1"/>
                </a:solidFill>
                <a:latin typeface="+mn-lt"/>
              </a:rPr>
              <a:t>Дякую за увагу!!!</a:t>
            </a:r>
            <a:endParaRPr lang="ru-RU" sz="6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659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Зміст презентації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7844408" cy="3949824"/>
          </a:xfrm>
        </p:spPr>
        <p:txBody>
          <a:bodyPr>
            <a:normAutofit/>
          </a:bodyPr>
          <a:lstStyle/>
          <a:p>
            <a:r>
              <a:rPr lang="ru-RU" dirty="0"/>
              <a:t>“</a:t>
            </a:r>
            <a:r>
              <a:rPr lang="ru-RU" dirty="0" err="1"/>
              <a:t>Візитна</a:t>
            </a:r>
            <a:r>
              <a:rPr lang="ru-RU" dirty="0"/>
              <a:t> карточка </a:t>
            </a:r>
            <a:r>
              <a:rPr lang="ru-RU" dirty="0" err="1"/>
              <a:t>франції</a:t>
            </a:r>
            <a:r>
              <a:rPr lang="ru-RU" dirty="0" smtClean="0"/>
              <a:t>”.</a:t>
            </a:r>
            <a:endParaRPr lang="en-US" dirty="0" smtClean="0"/>
          </a:p>
          <a:p>
            <a:r>
              <a:rPr lang="ru-RU" dirty="0"/>
              <a:t>Карта </a:t>
            </a:r>
            <a:r>
              <a:rPr lang="ru-RU" dirty="0" err="1" smtClean="0"/>
              <a:t>Франції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smtClean="0"/>
              <a:t>ЕГП  </a:t>
            </a:r>
            <a:r>
              <a:rPr lang="ru-RU" dirty="0" err="1" smtClean="0"/>
              <a:t>країни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err="1" smtClean="0"/>
              <a:t>Населення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err="1"/>
              <a:t>Сільське</a:t>
            </a:r>
            <a:r>
              <a:rPr lang="ru-RU" dirty="0"/>
              <a:t> </a:t>
            </a:r>
            <a:r>
              <a:rPr lang="ru-RU" dirty="0" err="1" smtClean="0"/>
              <a:t>господарство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Промисловість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Транспорт.</a:t>
            </a:r>
          </a:p>
          <a:p>
            <a:r>
              <a:rPr lang="ru-RU" dirty="0" smtClean="0"/>
              <a:t>Зов</a:t>
            </a:r>
            <a:r>
              <a:rPr lang="uk-UA" dirty="0" err="1" smtClean="0"/>
              <a:t>нішня</a:t>
            </a:r>
            <a:r>
              <a:rPr lang="uk-UA" dirty="0" smtClean="0"/>
              <a:t> торгівля.</a:t>
            </a:r>
          </a:p>
          <a:p>
            <a:r>
              <a:rPr lang="uk-UA" dirty="0" smtClean="0"/>
              <a:t>Список використаних джерел інформації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30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ru-RU" dirty="0" err="1">
                <a:solidFill>
                  <a:schemeClr val="bg1"/>
                </a:solidFill>
              </a:rPr>
              <a:t>Візитна</a:t>
            </a:r>
            <a:r>
              <a:rPr lang="ru-RU" dirty="0">
                <a:solidFill>
                  <a:schemeClr val="bg1"/>
                </a:solidFill>
              </a:rPr>
              <a:t> карточка </a:t>
            </a:r>
            <a:r>
              <a:rPr lang="ru-RU" dirty="0" err="1">
                <a:solidFill>
                  <a:schemeClr val="bg1"/>
                </a:solidFill>
              </a:rPr>
              <a:t>франції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323528" y="1196752"/>
            <a:ext cx="8640960" cy="580587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Офіційна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назва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dirty="0" err="1">
                <a:solidFill>
                  <a:schemeClr val="bg1"/>
                </a:solidFill>
              </a:rPr>
              <a:t>Французька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Республіка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Площа</a:t>
            </a:r>
            <a:r>
              <a:rPr lang="ru-RU" dirty="0">
                <a:solidFill>
                  <a:schemeClr val="bg1"/>
                </a:solidFill>
              </a:rPr>
              <a:t> – 547 тис. км² (48-ме </a:t>
            </a:r>
            <a:r>
              <a:rPr lang="ru-RU" dirty="0" err="1">
                <a:solidFill>
                  <a:schemeClr val="bg1"/>
                </a:solidFill>
              </a:rPr>
              <a:t>місце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світі</a:t>
            </a:r>
            <a:r>
              <a:rPr lang="ru-RU" dirty="0">
                <a:solidFill>
                  <a:schemeClr val="bg1"/>
                </a:solidFill>
              </a:rPr>
              <a:t>, 2-ге – в </a:t>
            </a:r>
            <a:r>
              <a:rPr lang="ru-RU" dirty="0" err="1">
                <a:solidFill>
                  <a:schemeClr val="bg1"/>
                </a:solidFill>
              </a:rPr>
              <a:t>Європі</a:t>
            </a:r>
            <a:r>
              <a:rPr lang="ru-RU" dirty="0">
                <a:solidFill>
                  <a:schemeClr val="bg1"/>
                </a:solidFill>
              </a:rPr>
              <a:t>).</a:t>
            </a:r>
          </a:p>
          <a:p>
            <a:r>
              <a:rPr lang="ru-RU" dirty="0" err="1">
                <a:solidFill>
                  <a:schemeClr val="bg1"/>
                </a:solidFill>
              </a:rPr>
              <a:t>Населення</a:t>
            </a:r>
            <a:r>
              <a:rPr lang="ru-RU" dirty="0">
                <a:solidFill>
                  <a:schemeClr val="bg1"/>
                </a:solidFill>
              </a:rPr>
              <a:t> –  61,9  млн  </a:t>
            </a:r>
            <a:r>
              <a:rPr lang="ru-RU" dirty="0" err="1">
                <a:solidFill>
                  <a:schemeClr val="bg1"/>
                </a:solidFill>
              </a:rPr>
              <a:t>чол</a:t>
            </a:r>
            <a:r>
              <a:rPr lang="ru-RU" dirty="0">
                <a:solidFill>
                  <a:schemeClr val="bg1"/>
                </a:solidFill>
              </a:rPr>
              <a:t>.  (20-е  </a:t>
            </a:r>
            <a:r>
              <a:rPr lang="ru-RU" dirty="0" err="1">
                <a:solidFill>
                  <a:schemeClr val="bg1"/>
                </a:solidFill>
              </a:rPr>
              <a:t>місце</a:t>
            </a:r>
            <a:r>
              <a:rPr lang="ru-RU" dirty="0">
                <a:solidFill>
                  <a:schemeClr val="bg1"/>
                </a:solidFill>
              </a:rPr>
              <a:t>  у  </a:t>
            </a:r>
            <a:r>
              <a:rPr lang="ru-RU" dirty="0" err="1">
                <a:solidFill>
                  <a:schemeClr val="bg1"/>
                </a:solidFill>
              </a:rPr>
              <a:t>світі</a:t>
            </a:r>
            <a:r>
              <a:rPr lang="ru-RU" dirty="0">
                <a:solidFill>
                  <a:schemeClr val="bg1"/>
                </a:solidFill>
              </a:rPr>
              <a:t>,  2-ге  – в </a:t>
            </a:r>
            <a:r>
              <a:rPr lang="ru-RU" dirty="0" err="1">
                <a:solidFill>
                  <a:schemeClr val="bg1"/>
                </a:solidFill>
              </a:rPr>
              <a:t>Європі</a:t>
            </a:r>
            <a:r>
              <a:rPr lang="ru-RU" dirty="0">
                <a:solidFill>
                  <a:schemeClr val="bg1"/>
                </a:solidFill>
              </a:rPr>
              <a:t>).</a:t>
            </a:r>
          </a:p>
          <a:p>
            <a:r>
              <a:rPr lang="ru-RU" dirty="0" err="1">
                <a:solidFill>
                  <a:schemeClr val="bg1"/>
                </a:solidFill>
              </a:rPr>
              <a:t>Столиця</a:t>
            </a:r>
            <a:r>
              <a:rPr lang="ru-RU" dirty="0">
                <a:solidFill>
                  <a:schemeClr val="bg1"/>
                </a:solidFill>
              </a:rPr>
              <a:t> – Париж.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Тип </a:t>
            </a:r>
            <a:r>
              <a:rPr lang="ru-RU" dirty="0" err="1">
                <a:solidFill>
                  <a:schemeClr val="bg1"/>
                </a:solidFill>
              </a:rPr>
              <a:t>країни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dirty="0" err="1">
                <a:solidFill>
                  <a:schemeClr val="bg1"/>
                </a:solidFill>
              </a:rPr>
              <a:t>високорозвинена</a:t>
            </a:r>
            <a:r>
              <a:rPr lang="ru-RU" dirty="0">
                <a:solidFill>
                  <a:schemeClr val="bg1"/>
                </a:solidFill>
              </a:rPr>
              <a:t>  держава,  </a:t>
            </a:r>
            <a:r>
              <a:rPr lang="ru-RU" dirty="0" err="1">
                <a:solidFill>
                  <a:schemeClr val="bg1"/>
                </a:solidFill>
              </a:rPr>
              <a:t>країна</a:t>
            </a:r>
            <a:r>
              <a:rPr lang="ru-RU" dirty="0">
                <a:solidFill>
                  <a:schemeClr val="bg1"/>
                </a:solidFill>
              </a:rPr>
              <a:t>  “</a:t>
            </a:r>
            <a:r>
              <a:rPr lang="ru-RU" dirty="0" err="1">
                <a:solidFill>
                  <a:schemeClr val="bg1"/>
                </a:solidFill>
              </a:rPr>
              <a:t>Великої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сімки</a:t>
            </a:r>
            <a:r>
              <a:rPr lang="ru-RU" dirty="0">
                <a:solidFill>
                  <a:schemeClr val="bg1"/>
                </a:solidFill>
              </a:rPr>
              <a:t>”.</a:t>
            </a:r>
          </a:p>
          <a:p>
            <a:r>
              <a:rPr lang="ru-RU" dirty="0">
                <a:solidFill>
                  <a:schemeClr val="bg1"/>
                </a:solidFill>
              </a:rPr>
              <a:t>Склад </a:t>
            </a:r>
            <a:r>
              <a:rPr lang="ru-RU" dirty="0" err="1">
                <a:solidFill>
                  <a:schemeClr val="bg1"/>
                </a:solidFill>
              </a:rPr>
              <a:t>території</a:t>
            </a:r>
            <a:r>
              <a:rPr lang="ru-RU" dirty="0">
                <a:solidFill>
                  <a:schemeClr val="bg1"/>
                </a:solidFill>
              </a:rPr>
              <a:t> – 95 </a:t>
            </a:r>
            <a:r>
              <a:rPr lang="ru-RU" dirty="0" err="1">
                <a:solidFill>
                  <a:schemeClr val="bg1"/>
                </a:solidFill>
              </a:rPr>
              <a:t>департаментів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особлива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територіальна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одиниця</a:t>
            </a:r>
            <a:r>
              <a:rPr lang="ru-RU" dirty="0">
                <a:solidFill>
                  <a:schemeClr val="bg1"/>
                </a:solidFill>
              </a:rPr>
              <a:t> Корсика, 4 “</a:t>
            </a:r>
            <a:r>
              <a:rPr lang="ru-RU" dirty="0" err="1">
                <a:solidFill>
                  <a:schemeClr val="bg1"/>
                </a:solidFill>
              </a:rPr>
              <a:t>заморські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території</a:t>
            </a:r>
            <a:r>
              <a:rPr lang="ru-RU" dirty="0">
                <a:solidFill>
                  <a:schemeClr val="bg1"/>
                </a:solidFill>
              </a:rPr>
              <a:t>”, </a:t>
            </a:r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dirty="0">
                <a:solidFill>
                  <a:schemeClr val="bg1"/>
                </a:solidFill>
              </a:rPr>
              <a:t>2  </a:t>
            </a:r>
            <a:r>
              <a:rPr lang="ru-RU" dirty="0" err="1">
                <a:solidFill>
                  <a:schemeClr val="bg1"/>
                </a:solidFill>
              </a:rPr>
              <a:t>спеціальні</a:t>
            </a:r>
            <a:r>
              <a:rPr lang="ru-RU" dirty="0">
                <a:solidFill>
                  <a:schemeClr val="bg1"/>
                </a:solidFill>
              </a:rPr>
              <a:t>  </a:t>
            </a:r>
            <a:r>
              <a:rPr lang="ru-RU" dirty="0" err="1">
                <a:solidFill>
                  <a:schemeClr val="bg1"/>
                </a:solidFill>
              </a:rPr>
              <a:t>територіальні</a:t>
            </a:r>
            <a:r>
              <a:rPr lang="ru-RU" dirty="0">
                <a:solidFill>
                  <a:schemeClr val="bg1"/>
                </a:solidFill>
              </a:rPr>
              <a:t>  </a:t>
            </a:r>
            <a:r>
              <a:rPr lang="ru-RU" dirty="0" err="1">
                <a:solidFill>
                  <a:schemeClr val="bg1"/>
                </a:solidFill>
              </a:rPr>
              <a:t>одиниці</a:t>
            </a:r>
            <a:r>
              <a:rPr lang="ru-RU" dirty="0">
                <a:solidFill>
                  <a:schemeClr val="bg1"/>
                </a:solidFill>
              </a:rPr>
              <a:t>  (</a:t>
            </a:r>
            <a:r>
              <a:rPr lang="ru-RU" dirty="0" err="1">
                <a:solidFill>
                  <a:schemeClr val="bg1"/>
                </a:solidFill>
              </a:rPr>
              <a:t>острови</a:t>
            </a:r>
            <a:r>
              <a:rPr lang="ru-RU" dirty="0">
                <a:solidFill>
                  <a:schemeClr val="bg1"/>
                </a:solidFill>
              </a:rPr>
              <a:t>  </a:t>
            </a:r>
            <a:r>
              <a:rPr lang="ru-RU" dirty="0" err="1">
                <a:solidFill>
                  <a:schemeClr val="bg1"/>
                </a:solidFill>
              </a:rPr>
              <a:t>Майотта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острови</a:t>
            </a:r>
            <a:r>
              <a:rPr lang="ru-RU" dirty="0">
                <a:solidFill>
                  <a:schemeClr val="bg1"/>
                </a:solidFill>
              </a:rPr>
              <a:t> Сен-</a:t>
            </a:r>
            <a:r>
              <a:rPr lang="ru-RU" dirty="0" err="1">
                <a:solidFill>
                  <a:schemeClr val="bg1"/>
                </a:solidFill>
              </a:rPr>
              <a:t>П‘єр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Мікелон</a:t>
            </a:r>
            <a:r>
              <a:rPr lang="ru-RU" dirty="0">
                <a:solidFill>
                  <a:schemeClr val="bg1"/>
                </a:solidFill>
              </a:rPr>
              <a:t>).</a:t>
            </a:r>
          </a:p>
          <a:p>
            <a:r>
              <a:rPr lang="ru-RU" dirty="0">
                <a:solidFill>
                  <a:schemeClr val="bg1"/>
                </a:solidFill>
              </a:rPr>
              <a:t>Член     </a:t>
            </a:r>
            <a:r>
              <a:rPr lang="ru-RU" dirty="0" err="1">
                <a:solidFill>
                  <a:schemeClr val="bg1"/>
                </a:solidFill>
              </a:rPr>
              <a:t>міжнародних</a:t>
            </a:r>
            <a:r>
              <a:rPr lang="ru-RU" dirty="0">
                <a:solidFill>
                  <a:schemeClr val="bg1"/>
                </a:solidFill>
              </a:rPr>
              <a:t>    </a:t>
            </a:r>
            <a:r>
              <a:rPr lang="ru-RU" dirty="0" err="1">
                <a:solidFill>
                  <a:schemeClr val="bg1"/>
                </a:solidFill>
              </a:rPr>
              <a:t>організацій</a:t>
            </a:r>
            <a:r>
              <a:rPr lang="ru-RU" dirty="0">
                <a:solidFill>
                  <a:schemeClr val="bg1"/>
                </a:solidFill>
              </a:rPr>
              <a:t>    –     ООН,    НАТО, </a:t>
            </a:r>
            <a:r>
              <a:rPr lang="ru-RU" dirty="0" err="1">
                <a:solidFill>
                  <a:schemeClr val="bg1"/>
                </a:solidFill>
              </a:rPr>
              <a:t>Європейського</a:t>
            </a:r>
            <a:r>
              <a:rPr lang="ru-RU" dirty="0">
                <a:solidFill>
                  <a:schemeClr val="bg1"/>
                </a:solidFill>
              </a:rPr>
              <a:t> Союзу.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Релігія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– </a:t>
            </a:r>
            <a:r>
              <a:rPr lang="ru-RU" dirty="0" err="1">
                <a:solidFill>
                  <a:schemeClr val="bg1"/>
                </a:solidFill>
              </a:rPr>
              <a:t>християнство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католицтво</a:t>
            </a:r>
            <a:r>
              <a:rPr lang="ru-RU" dirty="0">
                <a:solidFill>
                  <a:schemeClr val="bg1"/>
                </a:solidFill>
              </a:rPr>
              <a:t>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Форма </a:t>
            </a:r>
            <a:r>
              <a:rPr lang="ru-RU" dirty="0" err="1" smtClean="0">
                <a:solidFill>
                  <a:schemeClr val="bg1"/>
                </a:solidFill>
              </a:rPr>
              <a:t>правління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 err="1" smtClean="0">
                <a:solidFill>
                  <a:schemeClr val="bg1"/>
                </a:solidFill>
              </a:rPr>
              <a:t>республіка</a:t>
            </a:r>
            <a:r>
              <a:rPr lang="ru-RU" dirty="0">
                <a:solidFill>
                  <a:schemeClr val="bg1"/>
                </a:solidFill>
              </a:rPr>
              <a:t>.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Глава </a:t>
            </a:r>
            <a:r>
              <a:rPr lang="ru-RU" dirty="0" err="1" smtClean="0">
                <a:solidFill>
                  <a:schemeClr val="bg1"/>
                </a:solidFill>
              </a:rPr>
              <a:t>держави</a:t>
            </a:r>
            <a:r>
              <a:rPr lang="ru-RU" dirty="0" smtClean="0">
                <a:solidFill>
                  <a:schemeClr val="bg1"/>
                </a:solidFill>
              </a:rPr>
              <a:t> – президент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обирається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терміном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на 7 </a:t>
            </a:r>
            <a:r>
              <a:rPr lang="ru-RU" dirty="0" err="1">
                <a:solidFill>
                  <a:schemeClr val="bg1"/>
                </a:solidFill>
              </a:rPr>
              <a:t>років</a:t>
            </a:r>
            <a:r>
              <a:rPr lang="ru-RU" dirty="0">
                <a:solidFill>
                  <a:schemeClr val="bg1"/>
                </a:solidFill>
              </a:rPr>
              <a:t>.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err="1">
                <a:solidFill>
                  <a:schemeClr val="bg1"/>
                </a:solidFill>
              </a:rPr>
              <a:t>Найвищий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законодавчий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орган -</a:t>
            </a:r>
            <a:r>
              <a:rPr lang="ru-RU" dirty="0" err="1">
                <a:solidFill>
                  <a:schemeClr val="bg1"/>
                </a:solidFill>
              </a:rPr>
              <a:t>д</a:t>
            </a:r>
            <a:r>
              <a:rPr lang="ru-RU" dirty="0" err="1" smtClean="0">
                <a:solidFill>
                  <a:schemeClr val="bg1"/>
                </a:solidFill>
              </a:rPr>
              <a:t>вопалатний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парламент (</a:t>
            </a:r>
            <a:r>
              <a:rPr lang="ru-RU" dirty="0" err="1">
                <a:solidFill>
                  <a:schemeClr val="bg1"/>
                </a:solidFill>
              </a:rPr>
              <a:t>Національні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збори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обираються</a:t>
            </a:r>
            <a:r>
              <a:rPr lang="ru-RU" dirty="0">
                <a:solidFill>
                  <a:schemeClr val="bg1"/>
                </a:solidFill>
              </a:rPr>
              <a:t> на 5 </a:t>
            </a:r>
            <a:r>
              <a:rPr lang="ru-RU" dirty="0" err="1">
                <a:solidFill>
                  <a:schemeClr val="bg1"/>
                </a:solidFill>
              </a:rPr>
              <a:t>років</a:t>
            </a:r>
            <a:r>
              <a:rPr lang="ru-RU" dirty="0">
                <a:solidFill>
                  <a:schemeClr val="bg1"/>
                </a:solidFill>
              </a:rPr>
              <a:t>, і Сенат, </a:t>
            </a:r>
            <a:r>
              <a:rPr lang="ru-RU" dirty="0" err="1">
                <a:solidFill>
                  <a:schemeClr val="bg1"/>
                </a:solidFill>
              </a:rPr>
              <a:t>термін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повноважень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якого</a:t>
            </a:r>
            <a:r>
              <a:rPr lang="ru-RU" dirty="0">
                <a:solidFill>
                  <a:schemeClr val="bg1"/>
                </a:solidFill>
              </a:rPr>
              <a:t> 9 </a:t>
            </a:r>
            <a:r>
              <a:rPr lang="ru-RU" dirty="0" err="1">
                <a:solidFill>
                  <a:schemeClr val="bg1"/>
                </a:solidFill>
              </a:rPr>
              <a:t>років</a:t>
            </a:r>
            <a:r>
              <a:rPr lang="ru-RU" dirty="0">
                <a:solidFill>
                  <a:schemeClr val="bg1"/>
                </a:solidFill>
              </a:rPr>
              <a:t>).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err="1">
                <a:solidFill>
                  <a:schemeClr val="bg1"/>
                </a:solidFill>
              </a:rPr>
              <a:t>Найвищий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виконавчий</a:t>
            </a:r>
            <a:r>
              <a:rPr lang="ru-RU" dirty="0">
                <a:solidFill>
                  <a:schemeClr val="bg1"/>
                </a:solidFill>
              </a:rPr>
              <a:t> орган. Уряд.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Великі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міста</a:t>
            </a:r>
            <a:r>
              <a:rPr lang="ru-RU" dirty="0" smtClean="0">
                <a:solidFill>
                  <a:schemeClr val="bg1"/>
                </a:solidFill>
              </a:rPr>
              <a:t>-  Марсель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Ліон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Лілль</a:t>
            </a:r>
            <a:r>
              <a:rPr lang="ru-RU" dirty="0">
                <a:solidFill>
                  <a:schemeClr val="bg1"/>
                </a:solidFill>
              </a:rPr>
              <a:t>, Бордо, Тулуза, </a:t>
            </a:r>
            <a:r>
              <a:rPr lang="ru-RU" dirty="0" err="1">
                <a:solidFill>
                  <a:schemeClr val="bg1"/>
                </a:solidFill>
              </a:rPr>
              <a:t>Ніцца</a:t>
            </a:r>
            <a:r>
              <a:rPr lang="ru-RU" dirty="0">
                <a:solidFill>
                  <a:schemeClr val="bg1"/>
                </a:solidFill>
              </a:rPr>
              <a:t>, Нант, Страсбург, Тулон, Руан. </a:t>
            </a:r>
          </a:p>
          <a:p>
            <a:r>
              <a:rPr lang="ru-RU" dirty="0" err="1">
                <a:solidFill>
                  <a:schemeClr val="bg1"/>
                </a:solidFill>
              </a:rPr>
              <a:t>Державна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мова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 err="1" smtClean="0">
                <a:solidFill>
                  <a:schemeClr val="bg1"/>
                </a:solidFill>
              </a:rPr>
              <a:t>французька</a:t>
            </a:r>
            <a:r>
              <a:rPr lang="ru-RU" dirty="0">
                <a:solidFill>
                  <a:schemeClr val="bg1"/>
                </a:solidFill>
              </a:rPr>
              <a:t>.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Валюта- </a:t>
            </a:r>
            <a:r>
              <a:rPr lang="ru-RU" dirty="0" err="1" smtClean="0">
                <a:solidFill>
                  <a:schemeClr val="bg1"/>
                </a:solidFill>
              </a:rPr>
              <a:t>євро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= 100 центам.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90872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Державні символи країни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3657600" cy="2438400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905" y="1124744"/>
            <a:ext cx="3048264" cy="297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4359545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Прапор </a:t>
            </a:r>
            <a:r>
              <a:rPr lang="ru-RU" sz="2800" dirty="0" err="1" smtClean="0"/>
              <a:t>Франції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4436489"/>
            <a:ext cx="1474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Герб </a:t>
            </a:r>
            <a:r>
              <a:rPr lang="ru-RU" dirty="0" err="1"/>
              <a:t>Франції</a:t>
            </a:r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93605" y="5517231"/>
            <a:ext cx="5789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Девіз: Liberté, Égalité, Fraternité</a:t>
            </a:r>
          </a:p>
          <a:p>
            <a:r>
              <a:rPr lang="fr-FR" dirty="0"/>
              <a:t>(Свобода, Рівність, Братерство)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85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/>
            </a:gs>
            <a:gs pos="38000">
              <a:srgbClr val="85C2FF"/>
            </a:gs>
            <a:gs pos="70000">
              <a:srgbClr val="C4D6EB"/>
            </a:gs>
            <a:gs pos="95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5800" y="-171400"/>
            <a:ext cx="77724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Карта </a:t>
            </a:r>
            <a:r>
              <a:rPr lang="ru-RU" b="1" dirty="0" err="1">
                <a:solidFill>
                  <a:schemeClr val="bg1"/>
                </a:solidFill>
              </a:rPr>
              <a:t>Франції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583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5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Особливост</a:t>
            </a:r>
            <a:r>
              <a:rPr lang="uk-UA" dirty="0" smtClean="0">
                <a:solidFill>
                  <a:schemeClr val="bg1"/>
                </a:solidFill>
              </a:rPr>
              <a:t>і </a:t>
            </a:r>
            <a:r>
              <a:rPr lang="uk-UA" dirty="0" err="1" smtClean="0">
                <a:solidFill>
                  <a:schemeClr val="bg1"/>
                </a:solidFill>
              </a:rPr>
              <a:t>егп</a:t>
            </a:r>
            <a:r>
              <a:rPr lang="uk-UA" dirty="0" smtClean="0">
                <a:solidFill>
                  <a:schemeClr val="bg1"/>
                </a:solidFill>
              </a:rPr>
              <a:t> країни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600200"/>
            <a:ext cx="7918648" cy="5257800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Франція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— друга за </a:t>
            </a:r>
            <a:r>
              <a:rPr lang="ru-RU" sz="2400" dirty="0" err="1">
                <a:solidFill>
                  <a:schemeClr val="bg1"/>
                </a:solidFill>
              </a:rPr>
              <a:t>площею</a:t>
            </a:r>
            <a:r>
              <a:rPr lang="ru-RU" sz="2400" dirty="0">
                <a:solidFill>
                  <a:schemeClr val="bg1"/>
                </a:solidFill>
              </a:rPr>
              <a:t> (</a:t>
            </a:r>
            <a:r>
              <a:rPr lang="ru-RU" sz="2400" dirty="0" err="1">
                <a:solidFill>
                  <a:schemeClr val="bg1"/>
                </a:solidFill>
              </a:rPr>
              <a:t>після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України</a:t>
            </a:r>
            <a:r>
              <a:rPr lang="ru-RU" sz="2400" dirty="0">
                <a:solidFill>
                  <a:schemeClr val="bg1"/>
                </a:solidFill>
              </a:rPr>
              <a:t>) </a:t>
            </a:r>
            <a:r>
              <a:rPr lang="ru-RU" sz="2400" dirty="0" err="1">
                <a:solidFill>
                  <a:schemeClr val="bg1"/>
                </a:solidFill>
              </a:rPr>
              <a:t>європейська</a:t>
            </a:r>
            <a:r>
              <a:rPr lang="ru-RU" sz="2400" dirty="0">
                <a:solidFill>
                  <a:schemeClr val="bg1"/>
                </a:solidFill>
              </a:rPr>
              <a:t> держава, яка </a:t>
            </a:r>
            <a:r>
              <a:rPr lang="ru-RU" sz="2400" dirty="0" err="1">
                <a:solidFill>
                  <a:schemeClr val="bg1"/>
                </a:solidFill>
              </a:rPr>
              <a:t>займає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крайній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захід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Західної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Європи</a:t>
            </a:r>
            <a:r>
              <a:rPr lang="ru-RU" sz="2400" dirty="0">
                <a:solidFill>
                  <a:schemeClr val="bg1"/>
                </a:solidFill>
              </a:rPr>
              <a:t>. Вона </a:t>
            </a:r>
            <a:r>
              <a:rPr lang="ru-RU" sz="2400" dirty="0" err="1">
                <a:solidFill>
                  <a:schemeClr val="bg1"/>
                </a:solidFill>
              </a:rPr>
              <a:t>має</a:t>
            </a:r>
            <a:r>
              <a:rPr lang="ru-RU" sz="2400" dirty="0">
                <a:solidFill>
                  <a:schemeClr val="bg1"/>
                </a:solidFill>
              </a:rPr>
              <a:t> широкий </a:t>
            </a:r>
            <a:r>
              <a:rPr lang="ru-RU" sz="2400" dirty="0" err="1">
                <a:solidFill>
                  <a:schemeClr val="bg1"/>
                </a:solidFill>
              </a:rPr>
              <a:t>вихід</a:t>
            </a:r>
            <a:r>
              <a:rPr lang="ru-RU" sz="2400" dirty="0">
                <a:solidFill>
                  <a:schemeClr val="bg1"/>
                </a:solidFill>
              </a:rPr>
              <a:t> до </a:t>
            </a:r>
            <a:r>
              <a:rPr lang="ru-RU" sz="2400" dirty="0" err="1">
                <a:solidFill>
                  <a:schemeClr val="bg1"/>
                </a:solidFill>
              </a:rPr>
              <a:t>Атлантичного</a:t>
            </a:r>
            <a:r>
              <a:rPr lang="ru-RU" sz="2400" dirty="0">
                <a:solidFill>
                  <a:schemeClr val="bg1"/>
                </a:solidFill>
              </a:rPr>
              <a:t> океану та </a:t>
            </a:r>
            <a:r>
              <a:rPr lang="ru-RU" sz="2400" dirty="0" err="1">
                <a:solidFill>
                  <a:schemeClr val="bg1"/>
                </a:solidFill>
              </a:rPr>
              <a:t>його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морів</a:t>
            </a:r>
            <a:r>
              <a:rPr lang="ru-RU" sz="2400" dirty="0">
                <a:solidFill>
                  <a:schemeClr val="bg1"/>
                </a:solidFill>
              </a:rPr>
              <a:t> (</a:t>
            </a:r>
            <a:r>
              <a:rPr lang="ru-RU" sz="2400" dirty="0" err="1">
                <a:solidFill>
                  <a:schemeClr val="bg1"/>
                </a:solidFill>
              </a:rPr>
              <a:t>Середземного</a:t>
            </a:r>
            <a:r>
              <a:rPr lang="ru-RU" sz="2400" dirty="0">
                <a:solidFill>
                  <a:schemeClr val="bg1"/>
                </a:solidFill>
              </a:rPr>
              <a:t> та </a:t>
            </a:r>
            <a:r>
              <a:rPr lang="ru-RU" sz="2400" dirty="0" err="1">
                <a:solidFill>
                  <a:schemeClr val="bg1"/>
                </a:solidFill>
              </a:rPr>
              <a:t>Північного</a:t>
            </a:r>
            <a:r>
              <a:rPr lang="ru-RU" sz="2400" dirty="0">
                <a:solidFill>
                  <a:schemeClr val="bg1"/>
                </a:solidFill>
              </a:rPr>
              <a:t>). </a:t>
            </a:r>
            <a:r>
              <a:rPr lang="ru-RU" sz="2400" dirty="0" err="1">
                <a:solidFill>
                  <a:schemeClr val="bg1"/>
                </a:solidFill>
              </a:rPr>
              <a:t>Сухопутні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кордони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розділяють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її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північному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сході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сході</a:t>
            </a:r>
            <a:r>
              <a:rPr lang="ru-RU" sz="2400" dirty="0">
                <a:solidFill>
                  <a:schemeClr val="bg1"/>
                </a:solidFill>
              </a:rPr>
              <a:t> з </a:t>
            </a:r>
            <a:r>
              <a:rPr lang="ru-RU" sz="2400" dirty="0" err="1">
                <a:solidFill>
                  <a:schemeClr val="bg1"/>
                </a:solidFill>
              </a:rPr>
              <a:t>Бельгією</a:t>
            </a:r>
            <a:r>
              <a:rPr lang="ru-RU" sz="2400" dirty="0">
                <a:solidFill>
                  <a:schemeClr val="bg1"/>
                </a:solidFill>
              </a:rPr>
              <a:t>, Люксембургом, </a:t>
            </a:r>
            <a:r>
              <a:rPr lang="ru-RU" sz="2400" dirty="0" err="1">
                <a:solidFill>
                  <a:schemeClr val="bg1"/>
                </a:solidFill>
              </a:rPr>
              <a:t>Німеччиною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Швейцарією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Італією</a:t>
            </a:r>
            <a:r>
              <a:rPr lang="ru-RU" sz="2400" dirty="0">
                <a:solidFill>
                  <a:schemeClr val="bg1"/>
                </a:solidFill>
              </a:rPr>
              <a:t>, Монако, а на </a:t>
            </a:r>
            <a:r>
              <a:rPr lang="ru-RU" sz="2400" dirty="0" err="1">
                <a:solidFill>
                  <a:schemeClr val="bg1"/>
                </a:solidFill>
              </a:rPr>
              <a:t>півдні</a:t>
            </a:r>
            <a:r>
              <a:rPr lang="ru-RU" sz="2400" dirty="0">
                <a:solidFill>
                  <a:schemeClr val="bg1"/>
                </a:solidFill>
              </a:rPr>
              <a:t> — з </a:t>
            </a:r>
            <a:r>
              <a:rPr lang="ru-RU" sz="2400" dirty="0" err="1">
                <a:solidFill>
                  <a:schemeClr val="bg1"/>
                </a:solidFill>
              </a:rPr>
              <a:t>Іспанією</a:t>
            </a:r>
            <a:r>
              <a:rPr lang="ru-RU" sz="2400" dirty="0">
                <a:solidFill>
                  <a:schemeClr val="bg1"/>
                </a:solidFill>
              </a:rPr>
              <a:t> та </a:t>
            </a:r>
            <a:r>
              <a:rPr lang="ru-RU" sz="2400" dirty="0" err="1">
                <a:solidFill>
                  <a:schemeClr val="bg1"/>
                </a:solidFill>
              </a:rPr>
              <a:t>Андоррою</a:t>
            </a:r>
            <a:r>
              <a:rPr lang="ru-RU" sz="2400" dirty="0">
                <a:solidFill>
                  <a:schemeClr val="bg1"/>
                </a:solidFill>
              </a:rPr>
              <a:t>. Разом </a:t>
            </a:r>
            <a:r>
              <a:rPr lang="ru-RU" sz="2400" dirty="0" err="1">
                <a:solidFill>
                  <a:schemeClr val="bg1"/>
                </a:solidFill>
              </a:rPr>
              <a:t>із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сусідніми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країнами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входять</a:t>
            </a:r>
            <a:r>
              <a:rPr lang="ru-RU" sz="2400" dirty="0">
                <a:solidFill>
                  <a:schemeClr val="bg1"/>
                </a:solidFill>
              </a:rPr>
              <a:t> до ЄС, </a:t>
            </a:r>
            <a:r>
              <a:rPr lang="ru-RU" sz="2400" dirty="0" err="1">
                <a:solidFill>
                  <a:schemeClr val="bg1"/>
                </a:solidFill>
              </a:rPr>
              <a:t>Франція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утворює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єдиний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Європейський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простір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r>
              <a:rPr lang="ru-RU" sz="2400" dirty="0">
                <a:solidFill>
                  <a:schemeClr val="bg1"/>
                </a:solidFill>
              </a:rPr>
              <a:t>Через </a:t>
            </a:r>
            <a:r>
              <a:rPr lang="ru-RU" sz="2400" dirty="0" err="1">
                <a:solidFill>
                  <a:schemeClr val="bg1"/>
                </a:solidFill>
              </a:rPr>
              <a:t>територію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держави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проходять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залізничні</a:t>
            </a:r>
            <a:r>
              <a:rPr lang="ru-RU" sz="2400" dirty="0">
                <a:solidFill>
                  <a:schemeClr val="bg1"/>
                </a:solidFill>
              </a:rPr>
              <a:t> й </a:t>
            </a:r>
            <a:r>
              <a:rPr lang="ru-RU" sz="2400" dirty="0" err="1">
                <a:solidFill>
                  <a:schemeClr val="bg1"/>
                </a:solidFill>
              </a:rPr>
              <a:t>автомобільні</a:t>
            </a:r>
            <a:r>
              <a:rPr lang="ru-RU" sz="2400" dirty="0">
                <a:solidFill>
                  <a:schemeClr val="bg1"/>
                </a:solidFill>
              </a:rPr>
              <a:t> шляхи,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з'єднують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країни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Європи</a:t>
            </a:r>
            <a:r>
              <a:rPr lang="ru-RU" sz="2400" dirty="0">
                <a:solidFill>
                  <a:schemeClr val="bg1"/>
                </a:solidFill>
              </a:rPr>
              <a:t> з </a:t>
            </a:r>
            <a:r>
              <a:rPr lang="ru-RU" sz="2400" dirty="0" err="1">
                <a:solidFill>
                  <a:schemeClr val="bg1"/>
                </a:solidFill>
              </a:rPr>
              <a:t>важливими</a:t>
            </a:r>
            <a:r>
              <a:rPr lang="ru-RU" sz="2400" dirty="0">
                <a:solidFill>
                  <a:schemeClr val="bg1"/>
                </a:solidFill>
              </a:rPr>
              <a:t> портами Атлантики. </a:t>
            </a:r>
            <a:r>
              <a:rPr lang="ru-RU" sz="2400" dirty="0" err="1">
                <a:solidFill>
                  <a:schemeClr val="bg1"/>
                </a:solidFill>
              </a:rPr>
              <a:t>Підводний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тунель</a:t>
            </a:r>
            <a:r>
              <a:rPr lang="ru-RU" sz="2400" dirty="0">
                <a:solidFill>
                  <a:schemeClr val="bg1"/>
                </a:solidFill>
              </a:rPr>
              <a:t> через Ла-Манш </a:t>
            </a:r>
            <a:r>
              <a:rPr lang="ru-RU" sz="2400" dirty="0" err="1">
                <a:solidFill>
                  <a:schemeClr val="bg1"/>
                </a:solidFill>
              </a:rPr>
              <a:t>з'єднує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Францію</a:t>
            </a:r>
            <a:r>
              <a:rPr lang="ru-RU" sz="2400" dirty="0">
                <a:solidFill>
                  <a:schemeClr val="bg1"/>
                </a:solidFill>
              </a:rPr>
              <a:t> з Великою </a:t>
            </a:r>
            <a:r>
              <a:rPr lang="ru-RU" sz="2400" dirty="0" err="1">
                <a:solidFill>
                  <a:schemeClr val="bg1"/>
                </a:solidFill>
              </a:rPr>
              <a:t>Британією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71618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243408"/>
            <a:ext cx="7772400" cy="11430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Населення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179512" y="260648"/>
            <a:ext cx="8964488" cy="6984776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За </a:t>
            </a:r>
            <a:r>
              <a:rPr lang="ru-RU" dirty="0" err="1">
                <a:solidFill>
                  <a:schemeClr val="bg1"/>
                </a:solidFill>
              </a:rPr>
              <a:t>кількістю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населення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Франція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посідає</a:t>
            </a:r>
            <a:r>
              <a:rPr lang="ru-RU" dirty="0">
                <a:solidFill>
                  <a:schemeClr val="bg1"/>
                </a:solidFill>
              </a:rPr>
              <a:t> трете </a:t>
            </a:r>
            <a:r>
              <a:rPr lang="ru-RU" dirty="0" err="1">
                <a:solidFill>
                  <a:schemeClr val="bg1"/>
                </a:solidFill>
              </a:rPr>
              <a:t>місце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серед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європейських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країн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Середня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тривалість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життя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французів</a:t>
            </a:r>
            <a:r>
              <a:rPr lang="ru-RU" dirty="0">
                <a:solidFill>
                  <a:schemeClr val="bg1"/>
                </a:solidFill>
              </a:rPr>
              <a:t> — 79 </a:t>
            </a:r>
            <a:r>
              <a:rPr lang="ru-RU" dirty="0" err="1">
                <a:solidFill>
                  <a:schemeClr val="bg1"/>
                </a:solidFill>
              </a:rPr>
              <a:t>років</a:t>
            </a:r>
            <a:r>
              <a:rPr lang="ru-RU" dirty="0">
                <a:solidFill>
                  <a:schemeClr val="bg1"/>
                </a:solidFill>
              </a:rPr>
              <a:t> (83— </a:t>
            </a:r>
            <a:r>
              <a:rPr lang="ru-RU" dirty="0" err="1">
                <a:solidFill>
                  <a:schemeClr val="bg1"/>
                </a:solidFill>
              </a:rPr>
              <a:t>жінки</a:t>
            </a:r>
            <a:r>
              <a:rPr lang="ru-RU" dirty="0">
                <a:solidFill>
                  <a:schemeClr val="bg1"/>
                </a:solidFill>
              </a:rPr>
              <a:t>, 75— </a:t>
            </a:r>
            <a:r>
              <a:rPr lang="ru-RU" dirty="0" err="1">
                <a:solidFill>
                  <a:schemeClr val="bg1"/>
                </a:solidFill>
              </a:rPr>
              <a:t>чоловіки</a:t>
            </a:r>
            <a:r>
              <a:rPr lang="ru-RU" dirty="0">
                <a:solidFill>
                  <a:schemeClr val="bg1"/>
                </a:solidFill>
              </a:rPr>
              <a:t>).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Франція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однонаціональна</a:t>
            </a:r>
            <a:r>
              <a:rPr lang="ru-RU" dirty="0">
                <a:solidFill>
                  <a:schemeClr val="bg1"/>
                </a:solidFill>
              </a:rPr>
              <a:t> держава. </a:t>
            </a:r>
            <a:r>
              <a:rPr lang="ru-RU" dirty="0" err="1">
                <a:solidFill>
                  <a:schemeClr val="bg1"/>
                </a:solidFill>
              </a:rPr>
              <a:t>Близько</a:t>
            </a:r>
            <a:r>
              <a:rPr lang="ru-RU" dirty="0">
                <a:solidFill>
                  <a:schemeClr val="bg1"/>
                </a:solidFill>
              </a:rPr>
              <a:t> 85 % </a:t>
            </a:r>
            <a:r>
              <a:rPr lang="ru-RU" dirty="0" err="1">
                <a:solidFill>
                  <a:schemeClr val="bg1"/>
                </a:solidFill>
              </a:rPr>
              <a:t>населення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становлять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французи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належать до </a:t>
            </a:r>
            <a:r>
              <a:rPr lang="ru-RU" dirty="0" err="1">
                <a:solidFill>
                  <a:schemeClr val="bg1"/>
                </a:solidFill>
              </a:rPr>
              <a:t>романської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мовної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групи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індоєвропейської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мовної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сім'ї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Найчисленніші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національні'меншини</a:t>
            </a:r>
            <a:r>
              <a:rPr lang="ru-RU" dirty="0">
                <a:solidFill>
                  <a:schemeClr val="bg1"/>
                </a:solidFill>
              </a:rPr>
              <a:t> — </a:t>
            </a:r>
            <a:r>
              <a:rPr lang="ru-RU" dirty="0" err="1">
                <a:solidFill>
                  <a:schemeClr val="bg1"/>
                </a:solidFill>
              </a:rPr>
              <a:t>корсиканці</a:t>
            </a:r>
            <a:r>
              <a:rPr lang="ru-RU" dirty="0">
                <a:solidFill>
                  <a:schemeClr val="bg1"/>
                </a:solidFill>
              </a:rPr>
              <a:t>, баски, </a:t>
            </a:r>
            <a:r>
              <a:rPr lang="ru-RU" dirty="0" err="1">
                <a:solidFill>
                  <a:schemeClr val="bg1"/>
                </a:solidFill>
              </a:rPr>
              <a:t>ельзасці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бретонці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фламандці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вихідці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країн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Північної</a:t>
            </a:r>
            <a:r>
              <a:rPr lang="ru-RU" dirty="0">
                <a:solidFill>
                  <a:schemeClr val="bg1"/>
                </a:solidFill>
              </a:rPr>
              <a:t> й </a:t>
            </a:r>
            <a:r>
              <a:rPr lang="ru-RU" dirty="0" err="1">
                <a:solidFill>
                  <a:schemeClr val="bg1"/>
                </a:solidFill>
              </a:rPr>
              <a:t>Західної</a:t>
            </a:r>
            <a:r>
              <a:rPr lang="ru-RU" dirty="0">
                <a:solidFill>
                  <a:schemeClr val="bg1"/>
                </a:solidFill>
              </a:rPr>
              <a:t> Африки.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Розміщене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населення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нерівномірно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chemeClr val="bg1"/>
                </a:solidFill>
              </a:rPr>
              <a:t>                                                                     </a:t>
            </a:r>
            <a:r>
              <a:rPr lang="ru-RU" dirty="0" err="1" smtClean="0">
                <a:solidFill>
                  <a:schemeClr val="bg1"/>
                </a:solidFill>
              </a:rPr>
              <a:t>Середня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густота — </a:t>
            </a:r>
            <a:r>
              <a:rPr lang="ru-RU" dirty="0" err="1">
                <a:solidFill>
                  <a:schemeClr val="bg1"/>
                </a:solidFill>
              </a:rPr>
              <a:t>близько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                                                                    </a:t>
            </a:r>
            <a:r>
              <a:rPr lang="ru-RU" dirty="0" smtClean="0">
                <a:solidFill>
                  <a:schemeClr val="bg1"/>
                </a:solidFill>
              </a:rPr>
              <a:t>120 </a:t>
            </a:r>
            <a:r>
              <a:rPr lang="ru-RU" dirty="0" err="1">
                <a:solidFill>
                  <a:schemeClr val="bg1"/>
                </a:solidFill>
              </a:rPr>
              <a:t>осіб</a:t>
            </a:r>
            <a:r>
              <a:rPr lang="ru-RU" dirty="0">
                <a:solidFill>
                  <a:schemeClr val="bg1"/>
                </a:solidFill>
              </a:rPr>
              <a:t> на 1 км2. У </a:t>
            </a:r>
            <a:r>
              <a:rPr lang="ru-RU" dirty="0" err="1">
                <a:solidFill>
                  <a:schemeClr val="bg1"/>
                </a:solidFill>
              </a:rPr>
              <a:t>промислово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                                                          </a:t>
            </a:r>
            <a:r>
              <a:rPr lang="ru-RU" dirty="0" err="1" smtClean="0">
                <a:solidFill>
                  <a:schemeClr val="bg1"/>
                </a:solidFill>
              </a:rPr>
              <a:t>розвинутих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районах </a:t>
            </a:r>
            <a:r>
              <a:rPr lang="ru-RU" dirty="0">
                <a:solidFill>
                  <a:schemeClr val="bg1"/>
                </a:solidFill>
              </a:rPr>
              <a:t>вона </a:t>
            </a:r>
            <a:r>
              <a:rPr lang="ru-RU" dirty="0" err="1" smtClean="0">
                <a:solidFill>
                  <a:schemeClr val="bg1"/>
                </a:solidFill>
              </a:rPr>
              <a:t>сягає</a:t>
            </a:r>
            <a:r>
              <a:rPr lang="en-US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до 300 </a:t>
            </a:r>
            <a:r>
              <a:rPr lang="ru-RU" dirty="0" err="1">
                <a:solidFill>
                  <a:schemeClr val="bg1"/>
                </a:solidFill>
              </a:rPr>
              <a:t>осіб</a:t>
            </a:r>
            <a:r>
              <a:rPr lang="ru-RU" dirty="0">
                <a:solidFill>
                  <a:schemeClr val="bg1"/>
                </a:solidFill>
              </a:rPr>
              <a:t> на 1 км2, </a:t>
            </a:r>
            <a:r>
              <a:rPr lang="ru-RU" dirty="0" err="1">
                <a:solidFill>
                  <a:schemeClr val="bg1"/>
                </a:solidFill>
              </a:rPr>
              <a:t>тоді</a:t>
            </a:r>
            <a:r>
              <a:rPr lang="ru-RU" dirty="0">
                <a:solidFill>
                  <a:schemeClr val="bg1"/>
                </a:solidFill>
              </a:rPr>
              <a:t> як у </a:t>
            </a:r>
            <a:r>
              <a:rPr lang="ru-RU" dirty="0" smtClean="0">
                <a:solidFill>
                  <a:schemeClr val="bg1"/>
                </a:solidFill>
              </a:rPr>
              <a:t>горах</a:t>
            </a:r>
            <a:r>
              <a:rPr lang="en-US" dirty="0" smtClean="0">
                <a:solidFill>
                  <a:schemeClr val="bg1"/>
                </a:solidFill>
              </a:rPr>
              <a:t>                                                                              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густота становить 20—ЗО </a:t>
            </a:r>
            <a:r>
              <a:rPr lang="ru-RU" dirty="0" err="1">
                <a:solidFill>
                  <a:schemeClr val="bg1"/>
                </a:solidFill>
              </a:rPr>
              <a:t>осіб</a:t>
            </a:r>
            <a:r>
              <a:rPr lang="ru-RU" dirty="0">
                <a:solidFill>
                  <a:schemeClr val="bg1"/>
                </a:solidFill>
              </a:rPr>
              <a:t> на 1 км2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73 % </a:t>
            </a:r>
            <a:r>
              <a:rPr lang="ru-RU" dirty="0" err="1">
                <a:solidFill>
                  <a:schemeClr val="bg1"/>
                </a:solidFill>
              </a:rPr>
              <a:t>населення</a:t>
            </a:r>
            <a:r>
              <a:rPr lang="ru-RU" dirty="0">
                <a:solidFill>
                  <a:schemeClr val="bg1"/>
                </a:solidFill>
              </a:rPr>
              <a:t> —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міські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жителі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                                                                                      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в основному </a:t>
            </a:r>
            <a:r>
              <a:rPr lang="ru-RU" dirty="0" err="1">
                <a:solidFill>
                  <a:schemeClr val="bg1"/>
                </a:solidFill>
              </a:rPr>
              <a:t>проживають</a:t>
            </a:r>
            <a:r>
              <a:rPr lang="ru-RU" dirty="0">
                <a:solidFill>
                  <a:schemeClr val="bg1"/>
                </a:solidFill>
              </a:rPr>
              <a:t> у 50 </a:t>
            </a:r>
            <a:r>
              <a:rPr lang="en-US" dirty="0" smtClean="0">
                <a:solidFill>
                  <a:schemeClr val="bg1"/>
                </a:solidFill>
              </a:rPr>
              <a:t>                                                                                   </a:t>
            </a:r>
            <a:r>
              <a:rPr lang="ru-RU" dirty="0" err="1" smtClean="0">
                <a:solidFill>
                  <a:schemeClr val="bg1"/>
                </a:solidFill>
              </a:rPr>
              <a:t>міських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агломераціях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країни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chemeClr val="bg1"/>
                </a:solidFill>
              </a:rPr>
              <a:t>                                                                                                </a:t>
            </a:r>
            <a:r>
              <a:rPr lang="ru-RU" dirty="0" err="1" smtClean="0">
                <a:solidFill>
                  <a:schemeClr val="bg1"/>
                </a:solidFill>
              </a:rPr>
              <a:t>Сільське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населення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переважно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живе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</a:t>
            </a:r>
            <a:r>
              <a:rPr lang="en-US" dirty="0" smtClean="0">
                <a:solidFill>
                  <a:schemeClr val="bg1"/>
                </a:solidFill>
              </a:rPr>
              <a:t>                                                                               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невеликих </a:t>
            </a:r>
            <a:r>
              <a:rPr lang="ru-RU" dirty="0" err="1">
                <a:solidFill>
                  <a:schemeClr val="bg1"/>
                </a:solidFill>
              </a:rPr>
              <a:t>населених</a:t>
            </a:r>
            <a:r>
              <a:rPr lang="ru-RU" dirty="0">
                <a:solidFill>
                  <a:schemeClr val="bg1"/>
                </a:solidFill>
              </a:rPr>
              <a:t> пунктах і хуторах.</a:t>
            </a:r>
          </a:p>
          <a:p>
            <a:r>
              <a:rPr lang="ru-RU" dirty="0">
                <a:solidFill>
                  <a:schemeClr val="bg1"/>
                </a:solidFill>
              </a:rPr>
              <a:t>У </a:t>
            </a:r>
            <a:r>
              <a:rPr lang="ru-RU" dirty="0" err="1">
                <a:solidFill>
                  <a:schemeClr val="bg1"/>
                </a:solidFill>
              </a:rPr>
              <a:t>структурі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зайнятості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переважає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сфера</a:t>
            </a:r>
            <a:r>
              <a:rPr lang="en-US" dirty="0" smtClean="0">
                <a:solidFill>
                  <a:schemeClr val="bg1"/>
                </a:solidFill>
              </a:rPr>
              <a:t>                                                                                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послуг</a:t>
            </a:r>
            <a:r>
              <a:rPr lang="ru-RU" dirty="0">
                <a:solidFill>
                  <a:schemeClr val="bg1"/>
                </a:solidFill>
              </a:rPr>
              <a:t> (71 %), у </a:t>
            </a:r>
            <a:r>
              <a:rPr lang="ru-RU" dirty="0" err="1">
                <a:solidFill>
                  <a:schemeClr val="bg1"/>
                </a:solidFill>
              </a:rPr>
              <a:t>промисловості</a:t>
            </a:r>
            <a:r>
              <a:rPr lang="ru-RU" dirty="0">
                <a:solidFill>
                  <a:schemeClr val="bg1"/>
                </a:solidFill>
              </a:rPr>
              <a:t> — </a:t>
            </a:r>
            <a:r>
              <a:rPr lang="ru-RU" dirty="0" err="1">
                <a:solidFill>
                  <a:schemeClr val="bg1"/>
                </a:solidFill>
              </a:rPr>
              <a:t>близько</a:t>
            </a:r>
            <a:r>
              <a:rPr lang="ru-RU" dirty="0">
                <a:solidFill>
                  <a:schemeClr val="bg1"/>
                </a:solidFill>
              </a:rPr>
              <a:t> 25 %, у </a:t>
            </a:r>
            <a:r>
              <a:rPr lang="ru-RU" dirty="0" err="1">
                <a:solidFill>
                  <a:schemeClr val="bg1"/>
                </a:solidFill>
              </a:rPr>
              <a:t>сільському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господарстві</a:t>
            </a:r>
            <a:r>
              <a:rPr lang="ru-RU" dirty="0">
                <a:solidFill>
                  <a:schemeClr val="bg1"/>
                </a:solidFill>
              </a:rPr>
              <a:t> — 4 % </a:t>
            </a:r>
            <a:r>
              <a:rPr lang="ru-RU" dirty="0" err="1">
                <a:solidFill>
                  <a:schemeClr val="bg1"/>
                </a:solidFill>
              </a:rPr>
              <a:t>економічно</a:t>
            </a:r>
            <a:r>
              <a:rPr lang="ru-RU" dirty="0">
                <a:solidFill>
                  <a:schemeClr val="bg1"/>
                </a:solidFill>
              </a:rPr>
              <a:t> активного </a:t>
            </a:r>
            <a:r>
              <a:rPr lang="ru-RU" dirty="0" err="1">
                <a:solidFill>
                  <a:schemeClr val="bg1"/>
                </a:solidFill>
              </a:rPr>
              <a:t>населення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Досить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високий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рівень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безробіття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майже</a:t>
            </a:r>
            <a:r>
              <a:rPr lang="ru-RU" dirty="0">
                <a:solidFill>
                  <a:schemeClr val="bg1"/>
                </a:solidFill>
              </a:rPr>
              <a:t> 10%).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387083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1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21000">
              <a:srgbClr val="3399FF"/>
            </a:gs>
            <a:gs pos="23000">
              <a:srgbClr val="00CCCC"/>
            </a:gs>
            <a:gs pos="43000">
              <a:srgbClr val="9999FF"/>
            </a:gs>
            <a:gs pos="60001">
              <a:srgbClr val="2E6792"/>
            </a:gs>
            <a:gs pos="71001">
              <a:srgbClr val="3333CC"/>
            </a:gs>
            <a:gs pos="100000">
              <a:srgbClr val="1170FF"/>
            </a:gs>
            <a:gs pos="100000">
              <a:srgbClr val="0066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796" y="-315416"/>
            <a:ext cx="7772400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Міста Франції. Париж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14"/>
          </p:nvPr>
        </p:nvSpPr>
        <p:spPr>
          <a:xfrm>
            <a:off x="467544" y="5301208"/>
            <a:ext cx="7992888" cy="2318927"/>
          </a:xfrm>
        </p:spPr>
        <p:txBody>
          <a:bodyPr>
            <a:normAutofit/>
          </a:bodyPr>
          <a:lstStyle/>
          <a:p>
            <a:r>
              <a:rPr lang="vi-VN" dirty="0" smtClean="0">
                <a:solidFill>
                  <a:schemeClr val="bg1"/>
                </a:solidFill>
              </a:rPr>
              <a:t>Париж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— </a:t>
            </a:r>
            <a:r>
              <a:rPr lang="vi-VN" dirty="0">
                <a:solidFill>
                  <a:schemeClr val="bg1"/>
                </a:solidFill>
              </a:rPr>
              <a:t>столиця Франції, адміністративний центр регіону Іль-де-Франс. Окремий департамент Франції. Розташований на річці Сена. Населення — 2 233 818 осіб </a:t>
            </a:r>
            <a:r>
              <a:rPr lang="vi-VN" dirty="0" smtClean="0">
                <a:solidFill>
                  <a:schemeClr val="bg1"/>
                </a:solidFill>
              </a:rPr>
              <a:t>, </a:t>
            </a:r>
            <a:r>
              <a:rPr lang="vi-VN" dirty="0">
                <a:solidFill>
                  <a:schemeClr val="bg1"/>
                </a:solidFill>
              </a:rPr>
              <a:t>міська агломерація — 10 млн.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416824" cy="462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37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">
              <a:schemeClr val="accent2">
                <a:lumMod val="60000"/>
                <a:lumOff val="40000"/>
              </a:schemeClr>
            </a:gs>
            <a:gs pos="23000">
              <a:srgbClr val="00CCCC"/>
            </a:gs>
            <a:gs pos="43000">
              <a:srgbClr val="9999FF"/>
            </a:gs>
            <a:gs pos="60001">
              <a:srgbClr val="2E6792"/>
            </a:gs>
            <a:gs pos="76000">
              <a:srgbClr val="0070C0"/>
            </a:gs>
            <a:gs pos="100000">
              <a:srgbClr val="1170FF"/>
            </a:gs>
            <a:gs pos="100000">
              <a:srgbClr val="006699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107504" y="4725144"/>
            <a:ext cx="9001000" cy="3200400"/>
          </a:xfrm>
        </p:spPr>
        <p:txBody>
          <a:bodyPr>
            <a:normAutofit/>
          </a:bodyPr>
          <a:lstStyle/>
          <a:p>
            <a:r>
              <a:rPr lang="ru-RU" dirty="0"/>
              <a:t>Марсель - </a:t>
            </a:r>
            <a:r>
              <a:rPr lang="ru-RU" dirty="0" smtClean="0"/>
              <a:t>друге </a:t>
            </a:r>
            <a:r>
              <a:rPr lang="ru-RU" dirty="0"/>
              <a:t>за величиною </a:t>
            </a:r>
            <a:r>
              <a:rPr lang="ru-RU" dirty="0" err="1"/>
              <a:t>місто</a:t>
            </a:r>
            <a:r>
              <a:rPr lang="ru-RU" dirty="0"/>
              <a:t> і </a:t>
            </a:r>
            <a:r>
              <a:rPr lang="ru-RU" dirty="0" err="1"/>
              <a:t>найбільший</a:t>
            </a:r>
            <a:r>
              <a:rPr lang="ru-RU" dirty="0"/>
              <a:t> порт у </a:t>
            </a:r>
            <a:r>
              <a:rPr lang="ru-RU" dirty="0" err="1"/>
              <a:t>Франції</a:t>
            </a:r>
            <a:r>
              <a:rPr lang="ru-RU" dirty="0"/>
              <a:t>.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розташоване</a:t>
            </a:r>
            <a:r>
              <a:rPr lang="ru-RU" dirty="0"/>
              <a:t> на </a:t>
            </a:r>
            <a:r>
              <a:rPr lang="ru-RU" dirty="0" err="1"/>
              <a:t>півдні</a:t>
            </a:r>
            <a:r>
              <a:rPr lang="ru-RU" dirty="0"/>
              <a:t> </a:t>
            </a:r>
            <a:r>
              <a:rPr lang="ru-RU" dirty="0" err="1"/>
              <a:t>Франції</a:t>
            </a:r>
            <a:r>
              <a:rPr lang="ru-RU" dirty="0"/>
              <a:t> на </a:t>
            </a:r>
            <a:r>
              <a:rPr lang="ru-RU" dirty="0" err="1"/>
              <a:t>березі</a:t>
            </a:r>
            <a:r>
              <a:rPr lang="ru-RU" dirty="0"/>
              <a:t> </a:t>
            </a:r>
            <a:r>
              <a:rPr lang="ru-RU" dirty="0" err="1"/>
              <a:t>Ліонського</a:t>
            </a:r>
            <a:r>
              <a:rPr lang="ru-RU" dirty="0"/>
              <a:t> затоки </a:t>
            </a:r>
            <a:r>
              <a:rPr lang="ru-RU" dirty="0" err="1"/>
              <a:t>Середземного</a:t>
            </a:r>
            <a:r>
              <a:rPr lang="ru-RU" dirty="0"/>
              <a:t> моря. </a:t>
            </a:r>
            <a:r>
              <a:rPr lang="ru-RU" dirty="0" smtClean="0"/>
              <a:t>Марсель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найстарішим</a:t>
            </a:r>
            <a:r>
              <a:rPr lang="ru-RU" dirty="0"/>
              <a:t> в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містом</a:t>
            </a:r>
            <a:r>
              <a:rPr lang="ru-RU" dirty="0"/>
              <a:t>. Будучи одним з </a:t>
            </a:r>
            <a:r>
              <a:rPr lang="ru-RU" dirty="0" err="1"/>
              <a:t>провідних</a:t>
            </a:r>
            <a:r>
              <a:rPr lang="ru-RU" dirty="0"/>
              <a:t>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центрів</a:t>
            </a:r>
            <a:r>
              <a:rPr lang="ru-RU" dirty="0"/>
              <a:t> </a:t>
            </a:r>
            <a:r>
              <a:rPr lang="ru-RU" dirty="0" err="1"/>
              <a:t>Франції</a:t>
            </a:r>
            <a:r>
              <a:rPr lang="ru-RU" dirty="0"/>
              <a:t>, Марсель, </a:t>
            </a:r>
            <a:r>
              <a:rPr lang="ru-RU" dirty="0" err="1"/>
              <a:t>тим</a:t>
            </a:r>
            <a:r>
              <a:rPr lang="ru-RU" dirty="0"/>
              <a:t> не </a:t>
            </a:r>
            <a:r>
              <a:rPr lang="ru-RU" dirty="0" err="1"/>
              <a:t>менш</a:t>
            </a:r>
            <a:r>
              <a:rPr lang="ru-RU" dirty="0"/>
              <a:t>, </a:t>
            </a:r>
            <a:r>
              <a:rPr lang="ru-RU" dirty="0" err="1"/>
              <a:t>пишається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унікальним</a:t>
            </a:r>
            <a:r>
              <a:rPr lang="ru-RU" dirty="0"/>
              <a:t> </a:t>
            </a:r>
            <a:r>
              <a:rPr lang="ru-RU" dirty="0" err="1"/>
              <a:t>спадщиною</a:t>
            </a:r>
            <a:r>
              <a:rPr lang="ru-RU" dirty="0"/>
              <a:t> і </a:t>
            </a:r>
            <a:r>
              <a:rPr lang="ru-RU" dirty="0" err="1"/>
              <a:t>насолоджується</a:t>
            </a:r>
            <a:r>
              <a:rPr lang="ru-RU" dirty="0"/>
              <a:t> </a:t>
            </a:r>
            <a:r>
              <a:rPr lang="ru-RU" dirty="0" err="1"/>
              <a:t>привілейованим</a:t>
            </a:r>
            <a:r>
              <a:rPr lang="ru-RU" dirty="0"/>
              <a:t> </a:t>
            </a:r>
            <a:r>
              <a:rPr lang="ru-RU" dirty="0" err="1"/>
              <a:t>розташуванням</a:t>
            </a:r>
            <a:r>
              <a:rPr lang="ru-RU" dirty="0"/>
              <a:t> на </a:t>
            </a:r>
            <a:r>
              <a:rPr lang="ru-RU" dirty="0" err="1"/>
              <a:t>узбережжі</a:t>
            </a:r>
            <a:r>
              <a:rPr lang="ru-RU" dirty="0"/>
              <a:t> </a:t>
            </a:r>
            <a:r>
              <a:rPr lang="ru-RU" dirty="0" err="1"/>
              <a:t>Середземного</a:t>
            </a:r>
            <a:r>
              <a:rPr lang="ru-RU" dirty="0"/>
              <a:t> моря.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16632"/>
            <a:ext cx="752604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8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Поп-музыка</Template>
  <TotalTime>1541</TotalTime>
  <Words>1042</Words>
  <Application>Microsoft Office PowerPoint</Application>
  <PresentationFormat>Экран (4:3)</PresentationFormat>
  <Paragraphs>80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Urban Pop</vt:lpstr>
      <vt:lpstr>Презентация PowerPoint</vt:lpstr>
      <vt:lpstr>Зміст презентації</vt:lpstr>
      <vt:lpstr>“Візитна карточка франції”</vt:lpstr>
      <vt:lpstr>Державні символи країни</vt:lpstr>
      <vt:lpstr>Карта Франції</vt:lpstr>
      <vt:lpstr>Особливості егп країни</vt:lpstr>
      <vt:lpstr>Населення</vt:lpstr>
      <vt:lpstr>Міста Франції. Париж </vt:lpstr>
      <vt:lpstr>Презентация PowerPoint</vt:lpstr>
      <vt:lpstr>Ліон</vt:lpstr>
      <vt:lpstr>Презентация PowerPoint</vt:lpstr>
      <vt:lpstr>Сільське господарство</vt:lpstr>
      <vt:lpstr>ПроМисловість країни</vt:lpstr>
      <vt:lpstr>Транспорт</vt:lpstr>
      <vt:lpstr>ЗОВНІШНЯ  ТОРГІВЛЯ </vt:lpstr>
      <vt:lpstr>Список використаних джерел інформації</vt:lpstr>
      <vt:lpstr>Дякую за увагу!!!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96</cp:revision>
  <dcterms:created xsi:type="dcterms:W3CDTF">2012-04-22T11:20:51Z</dcterms:created>
  <dcterms:modified xsi:type="dcterms:W3CDTF">2013-02-06T20:19:58Z</dcterms:modified>
</cp:coreProperties>
</file>