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4" y="-9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B390B5-222D-486A-8660-C4102EF4164D}" type="datetimeFigureOut">
              <a:rPr lang="uk-UA" smtClean="0"/>
              <a:t>30.09.2013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F9FD54-2E82-45FA-9E2B-987B7399A59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29876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760CE-0855-4462-AA55-8AB639CFCD2A}" type="datetimeFigureOut">
              <a:rPr lang="uk-UA" smtClean="0"/>
              <a:t>30.09.2013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C16BC-A5BA-404C-9C02-2D37BB4C8D0F}" type="slidenum">
              <a:rPr lang="uk-UA" smtClean="0"/>
              <a:t>‹#›</a:t>
            </a:fld>
            <a:endParaRPr lang="uk-UA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760CE-0855-4462-AA55-8AB639CFCD2A}" type="datetimeFigureOut">
              <a:rPr lang="uk-UA" smtClean="0"/>
              <a:t>30.09.2013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C16BC-A5BA-404C-9C02-2D37BB4C8D0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760CE-0855-4462-AA55-8AB639CFCD2A}" type="datetimeFigureOut">
              <a:rPr lang="uk-UA" smtClean="0"/>
              <a:t>30.09.2013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C16BC-A5BA-404C-9C02-2D37BB4C8D0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760CE-0855-4462-AA55-8AB639CFCD2A}" type="datetimeFigureOut">
              <a:rPr lang="uk-UA" smtClean="0"/>
              <a:t>30.09.2013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C16BC-A5BA-404C-9C02-2D37BB4C8D0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760CE-0855-4462-AA55-8AB639CFCD2A}" type="datetimeFigureOut">
              <a:rPr lang="uk-UA" smtClean="0"/>
              <a:t>30.09.2013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8BC16BC-A5BA-404C-9C02-2D37BB4C8D0F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760CE-0855-4462-AA55-8AB639CFCD2A}" type="datetimeFigureOut">
              <a:rPr lang="uk-UA" smtClean="0"/>
              <a:t>30.09.2013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C16BC-A5BA-404C-9C02-2D37BB4C8D0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760CE-0855-4462-AA55-8AB639CFCD2A}" type="datetimeFigureOut">
              <a:rPr lang="uk-UA" smtClean="0"/>
              <a:t>30.09.2013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C16BC-A5BA-404C-9C02-2D37BB4C8D0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760CE-0855-4462-AA55-8AB639CFCD2A}" type="datetimeFigureOut">
              <a:rPr lang="uk-UA" smtClean="0"/>
              <a:t>30.09.2013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C16BC-A5BA-404C-9C02-2D37BB4C8D0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760CE-0855-4462-AA55-8AB639CFCD2A}" type="datetimeFigureOut">
              <a:rPr lang="uk-UA" smtClean="0"/>
              <a:t>30.09.2013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C16BC-A5BA-404C-9C02-2D37BB4C8D0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760CE-0855-4462-AA55-8AB639CFCD2A}" type="datetimeFigureOut">
              <a:rPr lang="uk-UA" smtClean="0"/>
              <a:t>30.09.2013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C16BC-A5BA-404C-9C02-2D37BB4C8D0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760CE-0855-4462-AA55-8AB639CFCD2A}" type="datetimeFigureOut">
              <a:rPr lang="uk-UA" smtClean="0"/>
              <a:t>30.09.2013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C16BC-A5BA-404C-9C02-2D37BB4C8D0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61760CE-0855-4462-AA55-8AB639CFCD2A}" type="datetimeFigureOut">
              <a:rPr lang="uk-UA" smtClean="0"/>
              <a:t>30.09.2013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8BC16BC-A5BA-404C-9C02-2D37BB4C8D0F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87624" y="1792848"/>
            <a:ext cx="6624002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Порівняння</a:t>
            </a:r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8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обсягів</a:t>
            </a:r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і </a:t>
            </a:r>
            <a:r>
              <a:rPr lang="ru-RU" sz="48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структури</a:t>
            </a:r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8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забруднення</a:t>
            </a:r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pPr algn="ctr"/>
            <a:r>
              <a:rPr lang="ru-RU" sz="48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міст</a:t>
            </a:r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8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України</a:t>
            </a:r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51957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трелка влево 6"/>
          <p:cNvSpPr/>
          <p:nvPr/>
        </p:nvSpPr>
        <p:spPr>
          <a:xfrm rot="13461367">
            <a:off x="4872500" y="4768144"/>
            <a:ext cx="1584176" cy="129614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Стрелка влево 8"/>
          <p:cNvSpPr/>
          <p:nvPr/>
        </p:nvSpPr>
        <p:spPr>
          <a:xfrm rot="19262788">
            <a:off x="2645175" y="4689303"/>
            <a:ext cx="1584176" cy="129614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Стрелка влево 7"/>
          <p:cNvSpPr/>
          <p:nvPr/>
        </p:nvSpPr>
        <p:spPr>
          <a:xfrm rot="10800000">
            <a:off x="5590248" y="3557459"/>
            <a:ext cx="1880821" cy="129614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Стрелка влево 5"/>
          <p:cNvSpPr/>
          <p:nvPr/>
        </p:nvSpPr>
        <p:spPr>
          <a:xfrm>
            <a:off x="1547664" y="3552691"/>
            <a:ext cx="1954165" cy="129614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Що таке забруднення? Їхні види.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036712"/>
          </a:xfrm>
        </p:spPr>
        <p:txBody>
          <a:bodyPr>
            <a:normAutofit/>
          </a:bodyPr>
          <a:lstStyle/>
          <a:p>
            <a:r>
              <a:rPr lang="ru-RU" sz="1600" dirty="0" err="1"/>
              <a:t>Забру́днення</a:t>
            </a:r>
            <a:r>
              <a:rPr lang="ru-RU" sz="1600" dirty="0"/>
              <a:t> — </a:t>
            </a:r>
            <a:r>
              <a:rPr lang="ru-RU" sz="1600" dirty="0" err="1"/>
              <a:t>привнесення</a:t>
            </a:r>
            <a:r>
              <a:rPr lang="ru-RU" sz="1600" dirty="0"/>
              <a:t> в природно-</a:t>
            </a:r>
            <a:r>
              <a:rPr lang="ru-RU" sz="1600" dirty="0" err="1"/>
              <a:t>антропогенне</a:t>
            </a:r>
            <a:r>
              <a:rPr lang="ru-RU" sz="1600" dirty="0"/>
              <a:t> </a:t>
            </a:r>
            <a:r>
              <a:rPr lang="ru-RU" sz="1600" dirty="0" err="1"/>
              <a:t>середовище</a:t>
            </a:r>
            <a:r>
              <a:rPr lang="ru-RU" sz="1600" dirty="0"/>
              <a:t>, </a:t>
            </a:r>
            <a:r>
              <a:rPr lang="ru-RU" sz="1600" dirty="0" err="1"/>
              <a:t>виникнення</a:t>
            </a:r>
            <a:r>
              <a:rPr lang="ru-RU" sz="1600" dirty="0"/>
              <a:t> в </a:t>
            </a:r>
            <a:r>
              <a:rPr lang="ru-RU" sz="1600" dirty="0" err="1"/>
              <a:t>ньому</a:t>
            </a:r>
            <a:r>
              <a:rPr lang="ru-RU" sz="1600" dirty="0"/>
              <a:t> </a:t>
            </a:r>
            <a:r>
              <a:rPr lang="ru-RU" sz="1600" dirty="0" err="1"/>
              <a:t>нових</a:t>
            </a:r>
            <a:r>
              <a:rPr lang="ru-RU" sz="1600" dirty="0"/>
              <a:t>, не </a:t>
            </a:r>
            <a:r>
              <a:rPr lang="ru-RU" sz="1600" dirty="0" err="1"/>
              <a:t>характерних</a:t>
            </a:r>
            <a:r>
              <a:rPr lang="ru-RU" sz="1600" dirty="0"/>
              <a:t> для </a:t>
            </a:r>
            <a:r>
              <a:rPr lang="ru-RU" sz="1600" dirty="0" err="1"/>
              <a:t>середовища</a:t>
            </a:r>
            <a:r>
              <a:rPr lang="ru-RU" sz="1600" dirty="0"/>
              <a:t> </a:t>
            </a:r>
            <a:r>
              <a:rPr lang="ru-RU" sz="1600" dirty="0" err="1"/>
              <a:t>фізичних</a:t>
            </a:r>
            <a:r>
              <a:rPr lang="ru-RU" sz="1600" dirty="0"/>
              <a:t>, </a:t>
            </a:r>
            <a:r>
              <a:rPr lang="ru-RU" sz="1600" dirty="0" err="1"/>
              <a:t>хімічних</a:t>
            </a:r>
            <a:r>
              <a:rPr lang="ru-RU" sz="1600" dirty="0"/>
              <a:t>, </a:t>
            </a:r>
            <a:r>
              <a:rPr lang="ru-RU" sz="1600" dirty="0" err="1"/>
              <a:t>біологічних</a:t>
            </a:r>
            <a:r>
              <a:rPr lang="ru-RU" sz="1600" dirty="0"/>
              <a:t> </a:t>
            </a:r>
            <a:r>
              <a:rPr lang="ru-RU" sz="1600" dirty="0" err="1"/>
              <a:t>речовин</a:t>
            </a:r>
            <a:r>
              <a:rPr lang="ru-RU" sz="1600" dirty="0"/>
              <a:t>, </a:t>
            </a:r>
            <a:r>
              <a:rPr lang="ru-RU" sz="1600" dirty="0" err="1"/>
              <a:t>агентів</a:t>
            </a:r>
            <a:r>
              <a:rPr lang="ru-RU" sz="1600" dirty="0"/>
              <a:t>, </a:t>
            </a:r>
            <a:r>
              <a:rPr lang="ru-RU" sz="1600" dirty="0" err="1"/>
              <a:t>які</a:t>
            </a:r>
            <a:r>
              <a:rPr lang="ru-RU" sz="1600" dirty="0"/>
              <a:t> негативно </a:t>
            </a:r>
            <a:r>
              <a:rPr lang="ru-RU" sz="1600" dirty="0" err="1"/>
              <a:t>впливають</a:t>
            </a:r>
            <a:r>
              <a:rPr lang="ru-RU" sz="1600" dirty="0"/>
              <a:t> на </a:t>
            </a:r>
            <a:r>
              <a:rPr lang="ru-RU" sz="1600" dirty="0" err="1"/>
              <a:t>людину</a:t>
            </a:r>
            <a:r>
              <a:rPr lang="ru-RU" sz="1600" dirty="0"/>
              <a:t> і </a:t>
            </a:r>
            <a:r>
              <a:rPr lang="ru-RU" sz="1600" dirty="0" err="1"/>
              <a:t>живі</a:t>
            </a:r>
            <a:r>
              <a:rPr lang="ru-RU" sz="1600" dirty="0"/>
              <a:t> </a:t>
            </a:r>
            <a:r>
              <a:rPr lang="ru-RU" sz="1600" dirty="0" err="1"/>
              <a:t>організми</a:t>
            </a:r>
            <a:r>
              <a:rPr lang="ru-RU" sz="1600" dirty="0"/>
              <a:t>.</a:t>
            </a:r>
            <a:endParaRPr lang="uk-UA" sz="1600" dirty="0"/>
          </a:p>
        </p:txBody>
      </p:sp>
      <p:sp>
        <p:nvSpPr>
          <p:cNvPr id="4" name="Овал 3"/>
          <p:cNvSpPr/>
          <p:nvPr/>
        </p:nvSpPr>
        <p:spPr>
          <a:xfrm>
            <a:off x="3392340" y="3068960"/>
            <a:ext cx="2259779" cy="22120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TextBox 4"/>
          <p:cNvSpPr txBox="1"/>
          <p:nvPr/>
        </p:nvSpPr>
        <p:spPr>
          <a:xfrm>
            <a:off x="3464259" y="3912821"/>
            <a:ext cx="2115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 </a:t>
            </a:r>
            <a:r>
              <a:rPr lang="uk-UA" sz="2400" dirty="0" smtClean="0"/>
              <a:t>Забруднення</a:t>
            </a:r>
            <a:endParaRPr lang="uk-UA" sz="2400" dirty="0"/>
          </a:p>
        </p:txBody>
      </p:sp>
      <p:sp>
        <p:nvSpPr>
          <p:cNvPr id="10" name="Овал 9"/>
          <p:cNvSpPr/>
          <p:nvPr/>
        </p:nvSpPr>
        <p:spPr>
          <a:xfrm>
            <a:off x="86792" y="3444744"/>
            <a:ext cx="1475656" cy="146048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TextBox 10"/>
          <p:cNvSpPr txBox="1"/>
          <p:nvPr/>
        </p:nvSpPr>
        <p:spPr>
          <a:xfrm>
            <a:off x="140544" y="3990321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 Механічні</a:t>
            </a:r>
            <a:endParaRPr lang="uk-UA" dirty="0"/>
          </a:p>
        </p:txBody>
      </p:sp>
      <p:sp>
        <p:nvSpPr>
          <p:cNvPr id="12" name="Овал 11"/>
          <p:cNvSpPr/>
          <p:nvPr/>
        </p:nvSpPr>
        <p:spPr>
          <a:xfrm>
            <a:off x="7461019" y="3557459"/>
            <a:ext cx="1475656" cy="146048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" name="TextBox 12"/>
          <p:cNvSpPr txBox="1"/>
          <p:nvPr/>
        </p:nvSpPr>
        <p:spPr>
          <a:xfrm>
            <a:off x="7740352" y="4103035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Хімічні</a:t>
            </a:r>
            <a:endParaRPr lang="uk-UA" dirty="0"/>
          </a:p>
        </p:txBody>
      </p:sp>
      <p:sp>
        <p:nvSpPr>
          <p:cNvPr id="14" name="Овал 13"/>
          <p:cNvSpPr/>
          <p:nvPr/>
        </p:nvSpPr>
        <p:spPr>
          <a:xfrm>
            <a:off x="1403648" y="5362537"/>
            <a:ext cx="1475656" cy="146048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5" name="Овал 14"/>
          <p:cNvSpPr/>
          <p:nvPr/>
        </p:nvSpPr>
        <p:spPr>
          <a:xfrm>
            <a:off x="6234492" y="5397515"/>
            <a:ext cx="1475656" cy="146048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6" name="TextBox 15"/>
          <p:cNvSpPr txBox="1"/>
          <p:nvPr/>
        </p:nvSpPr>
        <p:spPr>
          <a:xfrm>
            <a:off x="1637420" y="5943091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Фізичні</a:t>
            </a:r>
            <a:endParaRPr lang="uk-UA" dirty="0"/>
          </a:p>
        </p:txBody>
      </p:sp>
      <p:sp>
        <p:nvSpPr>
          <p:cNvPr id="17" name="TextBox 16"/>
          <p:cNvSpPr txBox="1"/>
          <p:nvPr/>
        </p:nvSpPr>
        <p:spPr>
          <a:xfrm>
            <a:off x="6372200" y="5968178"/>
            <a:ext cx="1425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Біологічні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49628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620688"/>
            <a:ext cx="8496944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uk-UA" sz="2000" dirty="0" smtClean="0"/>
              <a:t>    </a:t>
            </a:r>
            <a:r>
              <a:rPr lang="uk-UA" sz="2000" dirty="0"/>
              <a:t>Механічні — це забруднення навколишнього середовища механічними відходами без </a:t>
            </a:r>
            <a:r>
              <a:rPr lang="uk-UA" sz="2000" dirty="0" err="1"/>
              <a:t>хіміко-фізичних</a:t>
            </a:r>
            <a:r>
              <a:rPr lang="uk-UA" sz="2000" dirty="0"/>
              <a:t> наслідків</a:t>
            </a:r>
            <a:r>
              <a:rPr lang="uk-UA" sz="2000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uk-UA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uk-UA" sz="2000" dirty="0" smtClean="0"/>
              <a:t>   </a:t>
            </a:r>
            <a:r>
              <a:rPr lang="uk-UA" sz="2000" dirty="0"/>
              <a:t>Хімічні — це зміна хімічних властивостей середовища, що спричиняє негативний вплив на екосистеми й техногенні системи</a:t>
            </a:r>
            <a:r>
              <a:rPr lang="uk-UA" sz="2000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uk-UA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uk-UA" sz="2000" dirty="0" smtClean="0"/>
              <a:t>    </a:t>
            </a:r>
            <a:r>
              <a:rPr lang="uk-UA" sz="2000" dirty="0"/>
              <a:t>Фізичні — це зміна фізичних параметрів навколишнього середовища, що призводить до негативних наслідків</a:t>
            </a:r>
            <a:r>
              <a:rPr lang="uk-UA" sz="2000" dirty="0" smtClean="0"/>
              <a:t>.</a:t>
            </a:r>
          </a:p>
          <a:p>
            <a:r>
              <a:rPr lang="uk-UA" sz="2000" dirty="0" smtClean="0"/>
              <a:t>                                  1. </a:t>
            </a:r>
            <a:r>
              <a:rPr lang="uk-UA" sz="2000" dirty="0"/>
              <a:t>Температурно-енергетичне (теплове) </a:t>
            </a:r>
            <a:r>
              <a:rPr lang="uk-UA" sz="2000" dirty="0" smtClean="0"/>
              <a:t> </a:t>
            </a:r>
          </a:p>
          <a:p>
            <a:r>
              <a:rPr lang="uk-UA" sz="2000" dirty="0" smtClean="0"/>
              <a:t>                                  2.</a:t>
            </a:r>
            <a:r>
              <a:rPr lang="uk-UA" sz="2000" dirty="0"/>
              <a:t> Світлове </a:t>
            </a:r>
            <a:endParaRPr lang="uk-UA" sz="2000" dirty="0" smtClean="0"/>
          </a:p>
          <a:p>
            <a:r>
              <a:rPr lang="uk-UA" sz="2000" dirty="0" smtClean="0"/>
              <a:t>                                  3.</a:t>
            </a:r>
            <a:r>
              <a:rPr lang="uk-UA" sz="2000" dirty="0"/>
              <a:t> </a:t>
            </a:r>
            <a:r>
              <a:rPr lang="uk-UA" sz="2000" dirty="0" smtClean="0"/>
              <a:t>Електромагнітне </a:t>
            </a:r>
          </a:p>
          <a:p>
            <a:r>
              <a:rPr lang="uk-UA" sz="2000" dirty="0"/>
              <a:t> </a:t>
            </a:r>
            <a:r>
              <a:rPr lang="uk-UA" sz="2000" dirty="0" smtClean="0"/>
              <a:t>                                 4.</a:t>
            </a:r>
            <a:r>
              <a:rPr lang="uk-UA" sz="2000" dirty="0"/>
              <a:t> </a:t>
            </a:r>
            <a:r>
              <a:rPr lang="uk-UA" sz="2000" dirty="0" smtClean="0"/>
              <a:t>Радіоактивне </a:t>
            </a:r>
          </a:p>
          <a:p>
            <a:r>
              <a:rPr lang="uk-UA" sz="2000" dirty="0"/>
              <a:t> </a:t>
            </a:r>
            <a:r>
              <a:rPr lang="uk-UA" sz="2000" dirty="0" smtClean="0"/>
              <a:t>                                 5.</a:t>
            </a:r>
            <a:r>
              <a:rPr lang="uk-UA" sz="2000" dirty="0"/>
              <a:t> Шумове</a:t>
            </a:r>
            <a:endParaRPr lang="uk-UA" sz="2000" dirty="0" smtClean="0"/>
          </a:p>
          <a:p>
            <a:pPr marL="285750" indent="-285750">
              <a:buFont typeface="Arial" pitchFamily="34" charset="0"/>
              <a:buChar char="•"/>
            </a:pPr>
            <a:endParaRPr lang="uk-UA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uk-UA" sz="2000" dirty="0" smtClean="0"/>
              <a:t>    </a:t>
            </a:r>
            <a:r>
              <a:rPr lang="uk-UA" sz="2000" dirty="0"/>
              <a:t>Біологічні — це проникнення в екосистеми чи техногенні системи живих істот, ворожих певним співтовариствам.</a:t>
            </a:r>
          </a:p>
          <a:p>
            <a:pPr marL="285750" indent="-285750">
              <a:buFont typeface="Arial" pitchFamily="34" charset="0"/>
              <a:buChar char="•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0065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5231" y="116632"/>
            <a:ext cx="82089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За </a:t>
            </a:r>
            <a:r>
              <a:rPr lang="ru-RU" sz="2000" b="1" dirty="0" err="1" smtClean="0"/>
              <a:t>даними</a:t>
            </a:r>
            <a:r>
              <a:rPr lang="ru-RU" sz="2000" b="1" dirty="0" smtClean="0"/>
              <a:t> 1992-2012 </a:t>
            </a:r>
            <a:r>
              <a:rPr lang="ru-RU" sz="2000" b="1" dirty="0" err="1" smtClean="0"/>
              <a:t>років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дуже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високий</a:t>
            </a:r>
            <a:r>
              <a:rPr lang="ru-RU" sz="2000" b="1" dirty="0" smtClean="0"/>
              <a:t> та </a:t>
            </a:r>
            <a:r>
              <a:rPr lang="ru-RU" sz="2000" b="1" dirty="0" err="1" smtClean="0"/>
              <a:t>високий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рівень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забруднення</a:t>
            </a:r>
            <a:r>
              <a:rPr lang="ru-RU" sz="2000" b="1" dirty="0" smtClean="0"/>
              <a:t> атмосферного </a:t>
            </a:r>
            <a:r>
              <a:rPr lang="ru-RU" sz="2000" b="1" dirty="0" err="1" smtClean="0"/>
              <a:t>повітря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спостерігався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більше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ніж</a:t>
            </a:r>
            <a:r>
              <a:rPr lang="ru-RU" sz="2000" b="1" dirty="0" smtClean="0"/>
              <a:t> у 20 </a:t>
            </a:r>
            <a:r>
              <a:rPr lang="ru-RU" sz="2000" b="1" dirty="0" err="1" smtClean="0"/>
              <a:t>містах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України</a:t>
            </a:r>
            <a:r>
              <a:rPr lang="ru-RU" sz="2000" b="1" dirty="0" smtClean="0"/>
              <a:t>.</a:t>
            </a:r>
            <a:endParaRPr lang="uk-UA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5231" y="1132295"/>
            <a:ext cx="849694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uk-UA" sz="1600" dirty="0" smtClean="0"/>
              <a:t>Як зазначають в міністерстві, протягом 20-річного періоду найбільш забрудненими є міста, переважно, на сході та центрі України, зокрема, у Донецькій області – Горлівка, Дзержинськ, Донецьк, Єнакієве, Краматорськ, Макіївка, Маріуполь і Слов’янськ.</a:t>
            </a:r>
          </a:p>
          <a:p>
            <a:pPr marL="285750" indent="-285750">
              <a:buFont typeface="Arial" pitchFamily="34" charset="0"/>
              <a:buChar char="•"/>
            </a:pPr>
            <a:endParaRPr lang="uk-UA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uk-UA" sz="1600" dirty="0" smtClean="0"/>
              <a:t>На початку 90-х років високий рівень забруднення спостерігався в Луганську, зберігається дотепер у Лисичанську, Рубіжному і </a:t>
            </a:r>
            <a:r>
              <a:rPr lang="uk-UA" sz="1600" dirty="0" err="1" smtClean="0"/>
              <a:t>Сєвєродонецьку</a:t>
            </a:r>
            <a:r>
              <a:rPr lang="uk-UA" sz="1600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uk-UA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uk-UA" sz="1600" dirty="0" smtClean="0"/>
              <a:t>В центральному регіоні найбільш забруднене повітря у Дніпропетровську, Дніпродзержинську та Кривому Розі.</a:t>
            </a:r>
          </a:p>
          <a:p>
            <a:pPr marL="285750" indent="-285750">
              <a:buFont typeface="Arial" pitchFamily="34" charset="0"/>
              <a:buChar char="•"/>
            </a:pPr>
            <a:endParaRPr lang="uk-UA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uk-UA" sz="1600" dirty="0" smtClean="0"/>
              <a:t>У Черкасах високий рівень забруднення спостерігався до 2008 року, згодом він зменшився до підвищеного.</a:t>
            </a:r>
          </a:p>
          <a:p>
            <a:pPr marL="285750" indent="-285750">
              <a:buFont typeface="Arial" pitchFamily="34" charset="0"/>
              <a:buChar char="•"/>
            </a:pPr>
            <a:endParaRPr lang="uk-UA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uk-UA" sz="1600" dirty="0" smtClean="0"/>
              <a:t>В південному регіоні протягом всього періоду дуже високий рівень забруднення залишається в Одесі, високий – у Красноперекопську та Запоріжжі, з 1999 року – в </a:t>
            </a:r>
            <a:r>
              <a:rPr lang="uk-UA" sz="1600" dirty="0" err="1" smtClean="0"/>
              <a:t>Армянську</a:t>
            </a:r>
            <a:r>
              <a:rPr lang="uk-UA" sz="1600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uk-UA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uk-UA" sz="1600" dirty="0" smtClean="0"/>
              <a:t>На заході високий рівень забруднення повітря спостерігається у Луцьку, в окремі роки – у м. Ужгород.</a:t>
            </a:r>
          </a:p>
          <a:p>
            <a:pPr marL="285750" indent="-285750">
              <a:buFont typeface="Arial" pitchFamily="34" charset="0"/>
              <a:buChar char="•"/>
            </a:pPr>
            <a:endParaRPr lang="uk-UA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uk-UA" sz="1600" dirty="0" smtClean="0"/>
              <a:t>Загалом, на території України протягом 1992-2012 років рівень забруднення атмосферного повітря характеризувався, як високий.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391455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601697"/>
              </p:ext>
            </p:extLst>
          </p:nvPr>
        </p:nvGraphicFramePr>
        <p:xfrm>
          <a:off x="34393" y="551421"/>
          <a:ext cx="9109608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6536"/>
                <a:gridCol w="3036536"/>
                <a:gridCol w="3036536"/>
              </a:tblGrid>
              <a:tr h="341357">
                <a:tc>
                  <a:txBody>
                    <a:bodyPr/>
                    <a:lstStyle/>
                    <a:p>
                      <a:r>
                        <a:rPr lang="uk-UA" dirty="0" smtClean="0"/>
                        <a:t>Місто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1995р.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2000р.</a:t>
                      </a:r>
                      <a:endParaRPr lang="uk-UA" dirty="0"/>
                    </a:p>
                  </a:txBody>
                  <a:tcPr/>
                </a:tc>
              </a:tr>
              <a:tr h="341357">
                <a:tc>
                  <a:txBody>
                    <a:bodyPr/>
                    <a:lstStyle/>
                    <a:p>
                      <a:r>
                        <a:rPr lang="uk-UA" dirty="0" smtClean="0"/>
                        <a:t>Алчевськ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94,2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78,7</a:t>
                      </a:r>
                      <a:endParaRPr lang="uk-UA" dirty="0"/>
                    </a:p>
                  </a:txBody>
                  <a:tcPr/>
                </a:tc>
              </a:tr>
              <a:tr h="341357">
                <a:tc>
                  <a:txBody>
                    <a:bodyPr/>
                    <a:lstStyle/>
                    <a:p>
                      <a:r>
                        <a:rPr lang="uk-UA" dirty="0" smtClean="0"/>
                        <a:t>Вінниця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4,6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2,1</a:t>
                      </a:r>
                      <a:endParaRPr lang="uk-UA" dirty="0"/>
                    </a:p>
                  </a:txBody>
                  <a:tcPr/>
                </a:tc>
              </a:tr>
              <a:tr h="341357">
                <a:tc>
                  <a:txBody>
                    <a:bodyPr/>
                    <a:lstStyle/>
                    <a:p>
                      <a:r>
                        <a:rPr lang="uk-UA" dirty="0" smtClean="0"/>
                        <a:t>Горлівка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130,6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50,4</a:t>
                      </a:r>
                      <a:endParaRPr lang="uk-UA" dirty="0"/>
                    </a:p>
                  </a:txBody>
                  <a:tcPr/>
                </a:tc>
              </a:tr>
              <a:tr h="341357">
                <a:tc>
                  <a:txBody>
                    <a:bodyPr/>
                    <a:lstStyle/>
                    <a:p>
                      <a:r>
                        <a:rPr lang="uk-UA" dirty="0" smtClean="0"/>
                        <a:t>Дніпродзержинськ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84,6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105,0</a:t>
                      </a:r>
                      <a:endParaRPr lang="uk-UA" dirty="0"/>
                    </a:p>
                  </a:txBody>
                  <a:tcPr/>
                </a:tc>
              </a:tr>
              <a:tr h="341357">
                <a:tc>
                  <a:txBody>
                    <a:bodyPr/>
                    <a:lstStyle/>
                    <a:p>
                      <a:r>
                        <a:rPr lang="uk-UA" dirty="0" smtClean="0"/>
                        <a:t>Дніпропетровськ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177,1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97,3</a:t>
                      </a:r>
                      <a:endParaRPr lang="uk-UA" dirty="0"/>
                    </a:p>
                  </a:txBody>
                  <a:tcPr/>
                </a:tc>
              </a:tr>
              <a:tr h="341357">
                <a:tc>
                  <a:txBody>
                    <a:bodyPr/>
                    <a:lstStyle/>
                    <a:p>
                      <a:r>
                        <a:rPr lang="uk-UA" dirty="0" smtClean="0"/>
                        <a:t>Донецьк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298,7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197,9</a:t>
                      </a:r>
                      <a:endParaRPr lang="uk-UA" dirty="0"/>
                    </a:p>
                  </a:txBody>
                  <a:tcPr/>
                </a:tc>
              </a:tr>
              <a:tr h="341357">
                <a:tc>
                  <a:txBody>
                    <a:bodyPr/>
                    <a:lstStyle/>
                    <a:p>
                      <a:r>
                        <a:rPr lang="uk-UA" dirty="0" smtClean="0"/>
                        <a:t>Дебальцеве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149,9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108,6</a:t>
                      </a:r>
                      <a:endParaRPr lang="uk-UA" dirty="0"/>
                    </a:p>
                  </a:txBody>
                  <a:tcPr/>
                </a:tc>
              </a:tr>
              <a:tr h="341357">
                <a:tc>
                  <a:txBody>
                    <a:bodyPr/>
                    <a:lstStyle/>
                    <a:p>
                      <a:r>
                        <a:rPr lang="uk-UA" dirty="0" smtClean="0"/>
                        <a:t>Єнакієве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174,0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74,8</a:t>
                      </a:r>
                      <a:endParaRPr lang="uk-UA" dirty="0"/>
                    </a:p>
                  </a:txBody>
                  <a:tcPr/>
                </a:tc>
              </a:tr>
              <a:tr h="341357">
                <a:tc>
                  <a:txBody>
                    <a:bodyPr/>
                    <a:lstStyle/>
                    <a:p>
                      <a:r>
                        <a:rPr lang="uk-UA" dirty="0" smtClean="0"/>
                        <a:t>Запоріжжя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143,3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135,5</a:t>
                      </a:r>
                      <a:endParaRPr lang="uk-UA" dirty="0"/>
                    </a:p>
                  </a:txBody>
                  <a:tcPr/>
                </a:tc>
              </a:tr>
              <a:tr h="341357">
                <a:tc>
                  <a:txBody>
                    <a:bodyPr/>
                    <a:lstStyle/>
                    <a:p>
                      <a:r>
                        <a:rPr lang="uk-UA" dirty="0" smtClean="0"/>
                        <a:t>Івано-Франківськ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2,7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0,8</a:t>
                      </a:r>
                      <a:endParaRPr lang="uk-UA" dirty="0"/>
                    </a:p>
                  </a:txBody>
                  <a:tcPr/>
                </a:tc>
              </a:tr>
              <a:tr h="341357">
                <a:tc>
                  <a:txBody>
                    <a:bodyPr/>
                    <a:lstStyle/>
                    <a:p>
                      <a:r>
                        <a:rPr lang="uk-UA" dirty="0" smtClean="0"/>
                        <a:t>Енергодар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101,0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80,8</a:t>
                      </a:r>
                      <a:endParaRPr lang="uk-UA" dirty="0"/>
                    </a:p>
                  </a:txBody>
                  <a:tcPr/>
                </a:tc>
              </a:tr>
              <a:tr h="341357">
                <a:tc>
                  <a:txBody>
                    <a:bodyPr/>
                    <a:lstStyle/>
                    <a:p>
                      <a:r>
                        <a:rPr lang="uk-UA" dirty="0" smtClean="0"/>
                        <a:t>Керч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51,4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10,6</a:t>
                      </a:r>
                      <a:endParaRPr lang="uk-UA" dirty="0"/>
                    </a:p>
                  </a:txBody>
                  <a:tcPr/>
                </a:tc>
              </a:tr>
              <a:tr h="341357">
                <a:tc>
                  <a:txBody>
                    <a:bodyPr/>
                    <a:lstStyle/>
                    <a:p>
                      <a:r>
                        <a:rPr lang="uk-UA" dirty="0" smtClean="0"/>
                        <a:t>Київ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53,3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32,6</a:t>
                      </a:r>
                      <a:endParaRPr lang="uk-UA" dirty="0"/>
                    </a:p>
                  </a:txBody>
                  <a:tcPr/>
                </a:tc>
              </a:tr>
              <a:tr h="341357">
                <a:tc>
                  <a:txBody>
                    <a:bodyPr/>
                    <a:lstStyle/>
                    <a:p>
                      <a:r>
                        <a:rPr lang="uk-UA" dirty="0" smtClean="0"/>
                        <a:t>Красний Луч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41,5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20,1</a:t>
                      </a:r>
                      <a:endParaRPr lang="uk-UA" dirty="0"/>
                    </a:p>
                  </a:txBody>
                  <a:tcPr/>
                </a:tc>
              </a:tr>
              <a:tr h="343507">
                <a:tc>
                  <a:txBody>
                    <a:bodyPr/>
                    <a:lstStyle/>
                    <a:p>
                      <a:r>
                        <a:rPr lang="uk-UA" dirty="0" smtClean="0"/>
                        <a:t>Луганськ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79,5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144,2</a:t>
                      </a:r>
                      <a:endParaRPr lang="uk-UA" dirty="0"/>
                    </a:p>
                  </a:txBody>
                  <a:tcPr/>
                </a:tc>
              </a:tr>
              <a:tr h="341357">
                <a:tc>
                  <a:txBody>
                    <a:bodyPr/>
                    <a:lstStyle/>
                    <a:p>
                      <a:r>
                        <a:rPr lang="uk-UA" dirty="0" smtClean="0"/>
                        <a:t>Кривий Ріг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454,7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443,4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42935"/>
            <a:ext cx="9144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dirty="0">
                <a:solidFill>
                  <a:schemeClr val="bg1"/>
                </a:solidFill>
              </a:rPr>
              <a:t>Викиди шкідливих речовин у </a:t>
            </a:r>
            <a:r>
              <a:rPr lang="uk-UA" sz="2000" dirty="0" smtClean="0">
                <a:solidFill>
                  <a:schemeClr val="bg1"/>
                </a:solidFill>
              </a:rPr>
              <a:t>атмосферу </a:t>
            </a:r>
            <a:r>
              <a:rPr lang="uk-UA" sz="2000" dirty="0">
                <a:solidFill>
                  <a:schemeClr val="bg1"/>
                </a:solidFill>
              </a:rPr>
              <a:t>в окремих містах України, тис. т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822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5895" y="4391025"/>
            <a:ext cx="5114925" cy="246697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537"/>
          <a:stretch/>
        </p:blipFill>
        <p:spPr>
          <a:xfrm>
            <a:off x="0" y="0"/>
            <a:ext cx="4330372" cy="508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22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785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28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78979"/>
            <a:ext cx="6516216" cy="678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77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196752"/>
            <a:ext cx="7308112" cy="4165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68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34</TotalTime>
  <Words>389</Words>
  <Application>Microsoft Office PowerPoint</Application>
  <PresentationFormat>Экран (4:3)</PresentationFormat>
  <Paragraphs>87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Презентация PowerPoint</vt:lpstr>
      <vt:lpstr>Що таке забруднення? Їхні види.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Кононенко</dc:creator>
  <cp:lastModifiedBy>Кононенко</cp:lastModifiedBy>
  <cp:revision>4</cp:revision>
  <dcterms:created xsi:type="dcterms:W3CDTF">2013-09-29T21:01:12Z</dcterms:created>
  <dcterms:modified xsi:type="dcterms:W3CDTF">2013-09-29T21:35:27Z</dcterms:modified>
</cp:coreProperties>
</file>