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99"/>
    <a:srgbClr val="006699"/>
    <a:srgbClr val="FF3300"/>
    <a:srgbClr val="FFFF00"/>
    <a:srgbClr val="008000"/>
    <a:srgbClr val="800080"/>
    <a:srgbClr val="800000"/>
    <a:srgbClr val="CC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0C250-0AF7-4023-B7EE-861C392328D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7C410F1-A9E4-4661-AA01-FE94B3B1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kraine-s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20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8458200" cy="1785951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002060"/>
                </a:solidFill>
              </a:rPr>
              <a:t>Корисні копалини України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err="1" smtClean="0">
                <a:solidFill>
                  <a:srgbClr val="CC0099"/>
                </a:solidFill>
              </a:rPr>
              <a:t>Рудні</a:t>
            </a:r>
            <a:r>
              <a:rPr lang="ru-RU" sz="4400" i="1" dirty="0" smtClean="0">
                <a:solidFill>
                  <a:srgbClr val="CC0099"/>
                </a:solidFill>
              </a:rPr>
              <a:t> (</a:t>
            </a:r>
            <a:r>
              <a:rPr lang="ru-RU" sz="4400" i="1" dirty="0" err="1" smtClean="0">
                <a:solidFill>
                  <a:srgbClr val="CC0099"/>
                </a:solidFill>
              </a:rPr>
              <a:t>металеві</a:t>
            </a:r>
            <a:r>
              <a:rPr lang="ru-RU" sz="4400" i="1" dirty="0" smtClean="0">
                <a:solidFill>
                  <a:srgbClr val="CC0099"/>
                </a:solidFill>
              </a:rPr>
              <a:t>) </a:t>
            </a:r>
            <a:r>
              <a:rPr lang="ru-RU" sz="4400" i="1" dirty="0" err="1" smtClean="0">
                <a:solidFill>
                  <a:srgbClr val="CC0099"/>
                </a:solidFill>
              </a:rPr>
              <a:t>корисні</a:t>
            </a:r>
            <a:r>
              <a:rPr lang="ru-RU" sz="4400" i="1" dirty="0" smtClean="0">
                <a:solidFill>
                  <a:srgbClr val="CC0099"/>
                </a:solidFill>
              </a:rPr>
              <a:t> </a:t>
            </a:r>
            <a:r>
              <a:rPr lang="ru-RU" sz="4400" i="1" dirty="0" err="1" smtClean="0">
                <a:solidFill>
                  <a:srgbClr val="CC0099"/>
                </a:solidFill>
              </a:rPr>
              <a:t>копалини</a:t>
            </a:r>
            <a:r>
              <a:rPr lang="ru-RU" sz="4400" i="1" dirty="0" smtClean="0">
                <a:solidFill>
                  <a:srgbClr val="CC0099"/>
                </a:solidFill>
              </a:rPr>
              <a:t>.</a:t>
            </a:r>
            <a:endParaRPr lang="ru-RU" sz="4400" i="1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rgbClr val="660066"/>
                </a:solidFill>
              </a:rPr>
              <a:t>Україна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має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поклади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залізних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і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марганцевих</a:t>
            </a:r>
            <a:r>
              <a:rPr lang="ru-RU" sz="2400" i="1" dirty="0" smtClean="0">
                <a:solidFill>
                  <a:srgbClr val="660066"/>
                </a:solidFill>
              </a:rPr>
              <a:t> руд, на </a:t>
            </a:r>
            <a:r>
              <a:rPr lang="ru-RU" sz="2400" i="1" dirty="0" err="1" smtClean="0">
                <a:solidFill>
                  <a:srgbClr val="660066"/>
                </a:solidFill>
              </a:rPr>
              <a:t>основі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яких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розвивається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її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чорна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металургія</a:t>
            </a:r>
            <a:r>
              <a:rPr lang="ru-RU" sz="2400" i="1" dirty="0" smtClean="0">
                <a:solidFill>
                  <a:srgbClr val="660066"/>
                </a:solidFill>
              </a:rPr>
              <a:t>. </a:t>
            </a:r>
          </a:p>
          <a:p>
            <a:r>
              <a:rPr lang="ru-RU" sz="2400" i="1" dirty="0" err="1" smtClean="0">
                <a:solidFill>
                  <a:srgbClr val="660066"/>
                </a:solidFill>
              </a:rPr>
              <a:t>Рудні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концентрати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також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вивозять</a:t>
            </a:r>
            <a:r>
              <a:rPr lang="ru-RU" sz="2400" i="1" dirty="0" smtClean="0">
                <a:solidFill>
                  <a:srgbClr val="660066"/>
                </a:solidFill>
              </a:rPr>
              <a:t> в </a:t>
            </a:r>
            <a:r>
              <a:rPr lang="ru-RU" sz="2400" i="1" dirty="0" err="1" smtClean="0">
                <a:solidFill>
                  <a:srgbClr val="660066"/>
                </a:solidFill>
              </a:rPr>
              <a:t>інші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країни</a:t>
            </a:r>
            <a:r>
              <a:rPr lang="ru-RU" sz="2400" i="1" dirty="0" smtClean="0">
                <a:solidFill>
                  <a:srgbClr val="660066"/>
                </a:solidFill>
              </a:rPr>
              <a:t>. В </a:t>
            </a:r>
            <a:r>
              <a:rPr lang="ru-RU" sz="2400" i="1" dirty="0" err="1" smtClean="0">
                <a:solidFill>
                  <a:srgbClr val="660066"/>
                </a:solidFill>
              </a:rPr>
              <a:t>Україні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освоєно</a:t>
            </a:r>
            <a:r>
              <a:rPr lang="ru-RU" sz="2400" i="1" dirty="0" smtClean="0">
                <a:solidFill>
                  <a:srgbClr val="660066"/>
                </a:solidFill>
              </a:rPr>
              <a:t> 35 </a:t>
            </a:r>
            <a:r>
              <a:rPr lang="ru-RU" sz="2400" i="1" dirty="0" err="1" smtClean="0">
                <a:solidFill>
                  <a:srgbClr val="660066"/>
                </a:solidFill>
              </a:rPr>
              <a:t>родовищ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залізних</a:t>
            </a:r>
            <a:r>
              <a:rPr lang="ru-RU" sz="2400" i="1" dirty="0" smtClean="0">
                <a:solidFill>
                  <a:srgbClr val="660066"/>
                </a:solidFill>
              </a:rPr>
              <a:t> руд </a:t>
            </a:r>
            <a:r>
              <a:rPr lang="ru-RU" sz="2400" i="1" dirty="0" err="1" smtClean="0">
                <a:solidFill>
                  <a:srgbClr val="660066"/>
                </a:solidFill>
              </a:rPr>
              <a:t>осадового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і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метаморфічного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походження</a:t>
            </a:r>
            <a:r>
              <a:rPr lang="ru-RU" sz="2400" i="1" dirty="0" smtClean="0">
                <a:solidFill>
                  <a:srgbClr val="660066"/>
                </a:solidFill>
              </a:rPr>
              <a:t>. </a:t>
            </a:r>
            <a:r>
              <a:rPr lang="ru-RU" sz="2400" i="1" dirty="0" err="1" smtClean="0">
                <a:solidFill>
                  <a:srgbClr val="660066"/>
                </a:solidFill>
              </a:rPr>
              <a:t>Багаті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залізні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руди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зосереджені</a:t>
            </a:r>
            <a:r>
              <a:rPr lang="ru-RU" sz="2400" i="1" dirty="0" smtClean="0">
                <a:solidFill>
                  <a:srgbClr val="660066"/>
                </a:solidFill>
              </a:rPr>
              <a:t> в </a:t>
            </a:r>
            <a:r>
              <a:rPr lang="ru-RU" sz="2400" i="1" dirty="0" err="1" smtClean="0">
                <a:solidFill>
                  <a:srgbClr val="660066"/>
                </a:solidFill>
              </a:rPr>
              <a:t>Криворізькому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і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Керченському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залізорудних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басейнах</a:t>
            </a:r>
            <a:r>
              <a:rPr lang="ru-RU" sz="2400" i="1" dirty="0" smtClean="0">
                <a:solidFill>
                  <a:srgbClr val="660066"/>
                </a:solidFill>
              </a:rPr>
              <a:t>, </a:t>
            </a:r>
            <a:r>
              <a:rPr lang="ru-RU" sz="2400" i="1" dirty="0" err="1" smtClean="0">
                <a:solidFill>
                  <a:srgbClr val="660066"/>
                </a:solidFill>
              </a:rPr>
              <a:t>Кременчуцькому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і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Білозерському</a:t>
            </a:r>
            <a:r>
              <a:rPr lang="ru-RU" sz="2400" i="1" dirty="0" smtClean="0">
                <a:solidFill>
                  <a:srgbClr val="660066"/>
                </a:solidFill>
              </a:rPr>
              <a:t> </a:t>
            </a:r>
            <a:r>
              <a:rPr lang="ru-RU" sz="2400" i="1" dirty="0" err="1" smtClean="0">
                <a:solidFill>
                  <a:srgbClr val="660066"/>
                </a:solidFill>
              </a:rPr>
              <a:t>залізорудних</a:t>
            </a:r>
            <a:r>
              <a:rPr lang="ru-RU" sz="2400" i="1" dirty="0" smtClean="0">
                <a:solidFill>
                  <a:srgbClr val="660066"/>
                </a:solidFill>
              </a:rPr>
              <a:t> районах.</a:t>
            </a:r>
            <a:br>
              <a:rPr lang="ru-RU" sz="2400" i="1" dirty="0" smtClean="0">
                <a:solidFill>
                  <a:srgbClr val="660066"/>
                </a:solidFill>
              </a:rPr>
            </a:br>
            <a:endParaRPr lang="ru-RU" sz="2400" i="1" dirty="0">
              <a:solidFill>
                <a:srgbClr val="660066"/>
              </a:solidFill>
            </a:endParaRPr>
          </a:p>
        </p:txBody>
      </p:sp>
      <p:pic>
        <p:nvPicPr>
          <p:cNvPr id="4" name="Рисунок 3" descr="42067d204679ae3ef2da80a83f1345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5214950"/>
            <a:ext cx="8072494" cy="164305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err="1" smtClean="0">
                <a:solidFill>
                  <a:srgbClr val="C00000"/>
                </a:solidFill>
              </a:rPr>
              <a:t>Криворізький</a:t>
            </a:r>
            <a:r>
              <a:rPr lang="ru-RU" sz="2400" b="1" i="1" u="sng" dirty="0" smtClean="0">
                <a:solidFill>
                  <a:srgbClr val="C0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</a:rPr>
              <a:t>залізорудний</a:t>
            </a:r>
            <a:r>
              <a:rPr lang="ru-RU" sz="2400" b="1" i="1" u="sng" dirty="0" smtClean="0">
                <a:solidFill>
                  <a:srgbClr val="C0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C00000"/>
                </a:solidFill>
              </a:rPr>
              <a:t>басейн</a:t>
            </a:r>
            <a:r>
              <a:rPr lang="ru-RU" sz="2400" b="1" i="1" u="sng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— один </a:t>
            </a:r>
            <a:r>
              <a:rPr lang="ru-RU" sz="2400" i="1" dirty="0" err="1" smtClean="0">
                <a:solidFill>
                  <a:srgbClr val="C00000"/>
                </a:solidFill>
              </a:rPr>
              <a:t>з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найбільших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залізорудних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басейнів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світу</a:t>
            </a:r>
            <a:r>
              <a:rPr lang="ru-RU" sz="2400" i="1" dirty="0" smtClean="0">
                <a:solidFill>
                  <a:srgbClr val="C00000"/>
                </a:solidFill>
              </a:rPr>
              <a:t>. </a:t>
            </a:r>
            <a:r>
              <a:rPr lang="ru-RU" sz="2400" i="1" dirty="0" err="1" smtClean="0">
                <a:solidFill>
                  <a:srgbClr val="C00000"/>
                </a:solidFill>
              </a:rPr>
              <a:t>Залізні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руди</a:t>
            </a:r>
            <a:r>
              <a:rPr lang="ru-RU" sz="2400" i="1" dirty="0" smtClean="0">
                <a:solidFill>
                  <a:srgbClr val="C00000"/>
                </a:solidFill>
              </a:rPr>
              <a:t> тут </a:t>
            </a:r>
            <a:r>
              <a:rPr lang="ru-RU" sz="2400" i="1" dirty="0" err="1" smtClean="0">
                <a:solidFill>
                  <a:srgbClr val="C00000"/>
                </a:solidFill>
              </a:rPr>
              <a:t>добувалися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ще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скіфами</a:t>
            </a:r>
            <a:r>
              <a:rPr lang="ru-RU" sz="2400" i="1" dirty="0" smtClean="0">
                <a:solidFill>
                  <a:srgbClr val="C00000"/>
                </a:solidFill>
              </a:rPr>
              <a:t> в </a:t>
            </a:r>
            <a:r>
              <a:rPr lang="en-US" sz="2400" i="1" dirty="0" smtClean="0">
                <a:solidFill>
                  <a:srgbClr val="C00000"/>
                </a:solidFill>
              </a:rPr>
              <a:t>V—IV </a:t>
            </a:r>
            <a:r>
              <a:rPr lang="ru-RU" sz="2400" i="1" dirty="0" smtClean="0">
                <a:solidFill>
                  <a:srgbClr val="C00000"/>
                </a:solidFill>
              </a:rPr>
              <a:t>ст. до н. е.</a:t>
            </a:r>
          </a:p>
          <a:p>
            <a:endParaRPr lang="uk-UA" sz="2400" i="1" dirty="0">
              <a:solidFill>
                <a:srgbClr val="C00000"/>
              </a:solidFill>
            </a:endParaRPr>
          </a:p>
          <a:p>
            <a:endParaRPr lang="uk-UA" sz="2400" i="1" dirty="0" smtClean="0">
              <a:solidFill>
                <a:srgbClr val="C00000"/>
              </a:solidFill>
            </a:endParaRPr>
          </a:p>
          <a:p>
            <a:endParaRPr lang="ru-RU" sz="2400" i="1" dirty="0" smtClean="0">
              <a:solidFill>
                <a:srgbClr val="C00000"/>
              </a:solidFill>
            </a:endParaRPr>
          </a:p>
          <a:p>
            <a:r>
              <a:rPr lang="ru-RU" sz="2400" i="1" dirty="0" err="1" smtClean="0">
                <a:solidFill>
                  <a:srgbClr val="C00000"/>
                </a:solidFill>
              </a:rPr>
              <a:t>Основне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промислове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значення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мають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магнетитові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і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залізисті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кварцити</a:t>
            </a:r>
            <a:r>
              <a:rPr lang="ru-RU" sz="2400" i="1" dirty="0" smtClean="0">
                <a:solidFill>
                  <a:srgbClr val="C00000"/>
                </a:solidFill>
              </a:rPr>
              <a:t>, в </a:t>
            </a:r>
            <a:r>
              <a:rPr lang="ru-RU" sz="2400" i="1" dirty="0" err="1" smtClean="0">
                <a:solidFill>
                  <a:srgbClr val="C00000"/>
                </a:solidFill>
              </a:rPr>
              <a:t>результаті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збагачення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яких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дістають</a:t>
            </a:r>
            <a:r>
              <a:rPr lang="ru-RU" sz="2400" i="1" dirty="0" smtClean="0">
                <a:solidFill>
                  <a:srgbClr val="C00000"/>
                </a:solidFill>
              </a:rPr>
              <a:t> концентрат </a:t>
            </a:r>
            <a:r>
              <a:rPr lang="ru-RU" sz="2400" i="1" dirty="0" err="1" smtClean="0">
                <a:solidFill>
                  <a:srgbClr val="C00000"/>
                </a:solidFill>
              </a:rPr>
              <a:t>з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вмістом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заліза</a:t>
            </a:r>
            <a:r>
              <a:rPr lang="ru-RU" sz="2400" i="1" dirty="0" smtClean="0">
                <a:solidFill>
                  <a:srgbClr val="C00000"/>
                </a:solidFill>
              </a:rPr>
              <a:t> до 65%. </a:t>
            </a:r>
            <a:r>
              <a:rPr lang="ru-RU" sz="2400" i="1" dirty="0" err="1" smtClean="0">
                <a:solidFill>
                  <a:srgbClr val="C00000"/>
                </a:solidFill>
              </a:rPr>
              <a:t>Найперспективнішим</a:t>
            </a:r>
            <a:r>
              <a:rPr lang="ru-RU" sz="2400" i="1" dirty="0" smtClean="0">
                <a:solidFill>
                  <a:srgbClr val="C00000"/>
                </a:solidFill>
              </a:rPr>
              <a:t> районом на </a:t>
            </a:r>
            <a:r>
              <a:rPr lang="ru-RU" sz="2400" i="1" dirty="0" err="1" smtClean="0">
                <a:solidFill>
                  <a:srgbClr val="C00000"/>
                </a:solidFill>
              </a:rPr>
              <a:t>багаті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залізні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руди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є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Саксаганське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рудне</a:t>
            </a:r>
            <a:r>
              <a:rPr lang="ru-RU" sz="2400" i="1" dirty="0" smtClean="0">
                <a:solidFill>
                  <a:srgbClr val="C00000"/>
                </a:solidFill>
              </a:rPr>
              <a:t> поле.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49465_1-18_Bolotnyie_rud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err="1" smtClean="0"/>
              <a:t>Кременчуцький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залізорудний</a:t>
            </a:r>
            <a:r>
              <a:rPr lang="ru-RU" sz="2400" b="1" i="1" u="sng" dirty="0" smtClean="0"/>
              <a:t> район </a:t>
            </a:r>
            <a:r>
              <a:rPr lang="ru-RU" sz="2400" i="1" dirty="0" smtClean="0">
                <a:solidFill>
                  <a:srgbClr val="006699"/>
                </a:solidFill>
              </a:rPr>
              <a:t>(</a:t>
            </a:r>
            <a:r>
              <a:rPr lang="ru-RU" sz="2400" i="1" dirty="0" err="1" smtClean="0">
                <a:solidFill>
                  <a:srgbClr val="006699"/>
                </a:solidFill>
              </a:rPr>
              <a:t>Полтавська</a:t>
            </a:r>
            <a:r>
              <a:rPr lang="ru-RU" sz="2400" i="1" dirty="0" smtClean="0">
                <a:solidFill>
                  <a:srgbClr val="006699"/>
                </a:solidFill>
              </a:rPr>
              <a:t> область). </a:t>
            </a:r>
            <a:r>
              <a:rPr lang="ru-RU" sz="2400" i="1" dirty="0" err="1" smtClean="0">
                <a:solidFill>
                  <a:srgbClr val="006699"/>
                </a:solidFill>
              </a:rPr>
              <a:t>Вміст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заліза</a:t>
            </a:r>
            <a:r>
              <a:rPr lang="ru-RU" sz="2400" i="1" dirty="0" smtClean="0">
                <a:solidFill>
                  <a:srgbClr val="006699"/>
                </a:solidFill>
              </a:rPr>
              <a:t> в рудах становить 27—40 %. </a:t>
            </a:r>
            <a:r>
              <a:rPr lang="ru-RU" sz="2400" i="1" dirty="0" err="1" smtClean="0">
                <a:solidFill>
                  <a:srgbClr val="006699"/>
                </a:solidFill>
              </a:rPr>
              <a:t>Розвідані</a:t>
            </a:r>
            <a:r>
              <a:rPr lang="ru-RU" sz="2400" i="1" dirty="0" smtClean="0">
                <a:solidFill>
                  <a:srgbClr val="006699"/>
                </a:solidFill>
              </a:rPr>
              <a:t> запаси </a:t>
            </a:r>
            <a:r>
              <a:rPr lang="ru-RU" sz="2400" i="1" dirty="0" err="1" smtClean="0">
                <a:solidFill>
                  <a:srgbClr val="006699"/>
                </a:solidFill>
              </a:rPr>
              <a:t>магнетитових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кварцитів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Кременчуцької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магнітної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аномалії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оцінюються</a:t>
            </a:r>
            <a:r>
              <a:rPr lang="ru-RU" sz="2400" i="1" dirty="0" smtClean="0">
                <a:solidFill>
                  <a:srgbClr val="006699"/>
                </a:solidFill>
              </a:rPr>
              <a:t> в 4 </a:t>
            </a:r>
            <a:r>
              <a:rPr lang="ru-RU" sz="2400" i="1" dirty="0" err="1" smtClean="0">
                <a:solidFill>
                  <a:srgbClr val="006699"/>
                </a:solidFill>
              </a:rPr>
              <a:t>млрд</a:t>
            </a:r>
            <a:r>
              <a:rPr lang="ru-RU" sz="2400" i="1" dirty="0" smtClean="0">
                <a:solidFill>
                  <a:srgbClr val="006699"/>
                </a:solidFill>
              </a:rPr>
              <a:t> тонн.</a:t>
            </a:r>
          </a:p>
          <a:p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b="1" i="1" u="sng" dirty="0" err="1" smtClean="0"/>
              <a:t>Білозерський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залізорудний</a:t>
            </a:r>
            <a:r>
              <a:rPr lang="ru-RU" sz="2400" b="1" i="1" u="sng" dirty="0" smtClean="0"/>
              <a:t> район </a:t>
            </a:r>
            <a:r>
              <a:rPr lang="ru-RU" sz="2400" i="1" dirty="0" smtClean="0">
                <a:solidFill>
                  <a:srgbClr val="006699"/>
                </a:solidFill>
              </a:rPr>
              <a:t>(</a:t>
            </a:r>
            <a:r>
              <a:rPr lang="ru-RU" sz="2400" i="1" dirty="0" err="1" smtClean="0">
                <a:solidFill>
                  <a:srgbClr val="006699"/>
                </a:solidFill>
              </a:rPr>
              <a:t>Запорізька</a:t>
            </a:r>
            <a:r>
              <a:rPr lang="ru-RU" sz="2400" i="1" dirty="0" smtClean="0">
                <a:solidFill>
                  <a:srgbClr val="006699"/>
                </a:solidFill>
              </a:rPr>
              <a:t> область). Тут </a:t>
            </a:r>
            <a:r>
              <a:rPr lang="ru-RU" sz="2400" i="1" dirty="0" err="1" smtClean="0">
                <a:solidFill>
                  <a:srgbClr val="006699"/>
                </a:solidFill>
              </a:rPr>
              <a:t>зосереджені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родовища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залізистих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і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магнетитових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кварцитів</a:t>
            </a:r>
            <a:r>
              <a:rPr lang="ru-RU" sz="2400" i="1" dirty="0" smtClean="0">
                <a:solidFill>
                  <a:srgbClr val="006699"/>
                </a:solidFill>
              </a:rPr>
              <a:t>. У </a:t>
            </a:r>
            <a:r>
              <a:rPr lang="ru-RU" sz="2400" i="1" dirty="0" err="1" smtClean="0">
                <a:solidFill>
                  <a:srgbClr val="006699"/>
                </a:solidFill>
              </a:rPr>
              <a:t>багатих</a:t>
            </a:r>
            <a:r>
              <a:rPr lang="ru-RU" sz="2400" i="1" dirty="0" smtClean="0">
                <a:solidFill>
                  <a:srgbClr val="006699"/>
                </a:solidFill>
              </a:rPr>
              <a:t> рудах </a:t>
            </a:r>
            <a:r>
              <a:rPr lang="ru-RU" sz="2400" i="1" dirty="0" err="1" smtClean="0">
                <a:solidFill>
                  <a:srgbClr val="006699"/>
                </a:solidFill>
              </a:rPr>
              <a:t>вміст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заліза</a:t>
            </a:r>
            <a:r>
              <a:rPr lang="ru-RU" sz="2400" i="1" dirty="0" smtClean="0">
                <a:solidFill>
                  <a:srgbClr val="006699"/>
                </a:solidFill>
              </a:rPr>
              <a:t> становить 58—61%. </a:t>
            </a:r>
          </a:p>
          <a:p>
            <a:endParaRPr lang="ru-RU" sz="2400" i="1" dirty="0" smtClean="0">
              <a:solidFill>
                <a:srgbClr val="006699"/>
              </a:solidFill>
            </a:endParaRPr>
          </a:p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b="1" i="1" u="sng" dirty="0" smtClean="0"/>
              <a:t>У </a:t>
            </a:r>
            <a:r>
              <a:rPr lang="ru-RU" sz="2400" b="1" i="1" u="sng" dirty="0" err="1" smtClean="0"/>
              <a:t>Керченському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залізорудному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басейні</a:t>
            </a:r>
            <a:r>
              <a:rPr lang="ru-RU" sz="2400" b="1" i="1" u="sng" dirty="0" smtClean="0"/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залягає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бурий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залізняк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із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вмістом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заліза</a:t>
            </a:r>
            <a:r>
              <a:rPr lang="ru-RU" sz="2400" i="1" dirty="0" smtClean="0">
                <a:solidFill>
                  <a:srgbClr val="006699"/>
                </a:solidFill>
              </a:rPr>
              <a:t> до 40%. </a:t>
            </a:r>
            <a:r>
              <a:rPr lang="ru-RU" sz="2400" i="1" dirty="0" err="1" smtClean="0">
                <a:solidFill>
                  <a:srgbClr val="006699"/>
                </a:solidFill>
              </a:rPr>
              <a:t>Його</a:t>
            </a:r>
            <a:r>
              <a:rPr lang="ru-RU" sz="2400" i="1" dirty="0" smtClean="0">
                <a:solidFill>
                  <a:srgbClr val="006699"/>
                </a:solidFill>
              </a:rPr>
              <a:t> запаси </a:t>
            </a:r>
            <a:r>
              <a:rPr lang="ru-RU" sz="2400" i="1" dirty="0" err="1" smtClean="0">
                <a:solidFill>
                  <a:srgbClr val="006699"/>
                </a:solidFill>
              </a:rPr>
              <a:t>становлять</a:t>
            </a:r>
            <a:r>
              <a:rPr lang="ru-RU" sz="2400" i="1" dirty="0" smtClean="0">
                <a:solidFill>
                  <a:srgbClr val="006699"/>
                </a:solidFill>
              </a:rPr>
              <a:t> 1,8 </a:t>
            </a:r>
            <a:r>
              <a:rPr lang="ru-RU" sz="2400" i="1" dirty="0" err="1" smtClean="0">
                <a:solidFill>
                  <a:srgbClr val="006699"/>
                </a:solidFill>
              </a:rPr>
              <a:t>млрд</a:t>
            </a:r>
            <a:r>
              <a:rPr lang="ru-RU" sz="2400" i="1" dirty="0" smtClean="0">
                <a:solidFill>
                  <a:srgbClr val="006699"/>
                </a:solidFill>
              </a:rPr>
              <a:t> тонн. Геологи </a:t>
            </a:r>
            <a:r>
              <a:rPr lang="ru-RU" sz="2400" i="1" dirty="0" err="1" smtClean="0">
                <a:solidFill>
                  <a:srgbClr val="006699"/>
                </a:solidFill>
              </a:rPr>
              <a:t>вважають</a:t>
            </a:r>
            <a:r>
              <a:rPr lang="ru-RU" sz="2400" i="1" dirty="0" smtClean="0">
                <a:solidFill>
                  <a:srgbClr val="006699"/>
                </a:solidFill>
              </a:rPr>
              <a:t>, </a:t>
            </a:r>
            <a:r>
              <a:rPr lang="ru-RU" sz="2400" i="1" dirty="0" err="1" smtClean="0">
                <a:solidFill>
                  <a:srgbClr val="006699"/>
                </a:solidFill>
              </a:rPr>
              <a:t>що</a:t>
            </a:r>
            <a:r>
              <a:rPr lang="ru-RU" sz="2400" i="1" dirty="0" smtClean="0">
                <a:solidFill>
                  <a:srgbClr val="006699"/>
                </a:solidFill>
              </a:rPr>
              <a:t> </a:t>
            </a:r>
            <a:r>
              <a:rPr lang="ru-RU" sz="2400" i="1" dirty="0" err="1" smtClean="0">
                <a:solidFill>
                  <a:srgbClr val="006699"/>
                </a:solidFill>
              </a:rPr>
              <a:t>перспективним</a:t>
            </a:r>
            <a:r>
              <a:rPr lang="ru-RU" sz="2400" i="1" dirty="0" smtClean="0">
                <a:solidFill>
                  <a:srgbClr val="006699"/>
                </a:solidFill>
              </a:rPr>
              <a:t> на </a:t>
            </a:r>
            <a:r>
              <a:rPr lang="ru-RU" sz="2400" i="1" dirty="0" err="1" smtClean="0">
                <a:solidFill>
                  <a:srgbClr val="006699"/>
                </a:solidFill>
              </a:rPr>
              <a:t>залізну</a:t>
            </a:r>
            <a:r>
              <a:rPr lang="ru-RU" sz="2400" i="1" dirty="0" smtClean="0">
                <a:solidFill>
                  <a:srgbClr val="006699"/>
                </a:solidFill>
              </a:rPr>
              <a:t> руду </a:t>
            </a:r>
            <a:r>
              <a:rPr lang="ru-RU" sz="2400" i="1" dirty="0" err="1" smtClean="0">
                <a:solidFill>
                  <a:srgbClr val="006699"/>
                </a:solidFill>
              </a:rPr>
              <a:t>є</a:t>
            </a:r>
            <a:r>
              <a:rPr lang="ru-RU" sz="2400" i="1" dirty="0" smtClean="0">
                <a:solidFill>
                  <a:srgbClr val="006699"/>
                </a:solidFill>
              </a:rPr>
              <a:t> дно </a:t>
            </a:r>
            <a:r>
              <a:rPr lang="ru-RU" sz="2400" i="1" dirty="0" err="1" smtClean="0">
                <a:solidFill>
                  <a:srgbClr val="006699"/>
                </a:solidFill>
              </a:rPr>
              <a:t>Азовського</a:t>
            </a:r>
            <a:r>
              <a:rPr lang="ru-RU" sz="2400" i="1" dirty="0" smtClean="0">
                <a:solidFill>
                  <a:srgbClr val="006699"/>
                </a:solidFill>
              </a:rPr>
              <a:t> моря.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79577"/>
            <a:ext cx="74295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  <a:p>
            <a:endParaRPr lang="ru-RU" sz="2800" i="1" dirty="0" smtClean="0"/>
          </a:p>
          <a:p>
            <a:r>
              <a:rPr lang="ru-RU" sz="2800" b="1" i="1" u="sng" dirty="0" err="1" smtClean="0"/>
              <a:t>Нікопольський</a:t>
            </a:r>
            <a:r>
              <a:rPr lang="ru-RU" sz="2800" b="1" i="1" u="sng" dirty="0" smtClean="0"/>
              <a:t> </a:t>
            </a:r>
            <a:r>
              <a:rPr lang="ru-RU" sz="2800" b="1" i="1" u="sng" dirty="0" err="1" smtClean="0"/>
              <a:t>марганцевий</a:t>
            </a:r>
            <a:r>
              <a:rPr lang="ru-RU" sz="2800" b="1" i="1" u="sng" dirty="0" smtClean="0"/>
              <a:t> </a:t>
            </a:r>
            <a:r>
              <a:rPr lang="ru-RU" sz="2800" b="1" i="1" u="sng" dirty="0" err="1" smtClean="0"/>
              <a:t>басейн</a:t>
            </a:r>
            <a:r>
              <a:rPr lang="ru-RU" sz="2800" b="1" i="1" u="sng" dirty="0" smtClean="0"/>
              <a:t> </a:t>
            </a:r>
            <a:r>
              <a:rPr lang="ru-RU" sz="2800" i="1" dirty="0" smtClean="0"/>
              <a:t>— один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найбільших</a:t>
            </a:r>
            <a:r>
              <a:rPr lang="ru-RU" sz="2800" i="1" dirty="0" smtClean="0"/>
              <a:t> у </a:t>
            </a:r>
            <a:r>
              <a:rPr lang="ru-RU" sz="2800" i="1" dirty="0" err="1" smtClean="0"/>
              <a:t>світі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Складається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Нікопольського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Великотокмацького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родовищ</a:t>
            </a:r>
            <a:r>
              <a:rPr lang="ru-RU" sz="2800" i="1" dirty="0" smtClean="0"/>
              <a:t>.</a:t>
            </a:r>
          </a:p>
          <a:p>
            <a:r>
              <a:rPr lang="ru-RU" sz="2800" i="1" dirty="0" err="1"/>
              <a:t>Р</a:t>
            </a:r>
            <a:r>
              <a:rPr lang="ru-RU" sz="2800" i="1" dirty="0" err="1" smtClean="0"/>
              <a:t>озміщений</a:t>
            </a:r>
            <a:r>
              <a:rPr lang="ru-RU" sz="2800" i="1" dirty="0" smtClean="0"/>
              <a:t> на </a:t>
            </a:r>
            <a:r>
              <a:rPr lang="ru-RU" sz="2800" i="1" dirty="0" err="1" smtClean="0"/>
              <a:t>території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Дніпропетровської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Запорізької</a:t>
            </a:r>
            <a:r>
              <a:rPr lang="ru-RU" sz="2800" i="1" dirty="0" smtClean="0"/>
              <a:t> областей.</a:t>
            </a:r>
          </a:p>
          <a:p>
            <a:r>
              <a:rPr lang="ru-RU" sz="2800" i="1" dirty="0" smtClean="0"/>
              <a:t> </a:t>
            </a:r>
            <a:r>
              <a:rPr lang="ru-RU" sz="2800" i="1" dirty="0" err="1" smtClean="0"/>
              <a:t>Вміст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марганцю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окисних</a:t>
            </a:r>
            <a:r>
              <a:rPr lang="ru-RU" sz="2800" i="1" dirty="0" smtClean="0"/>
              <a:t> рудах в </a:t>
            </a:r>
            <a:r>
              <a:rPr lang="ru-RU" sz="2800" i="1" dirty="0" err="1" smtClean="0"/>
              <a:t>середньому</a:t>
            </a:r>
            <a:r>
              <a:rPr lang="ru-RU" sz="2800" i="1" dirty="0" smtClean="0"/>
              <a:t> 25—30 %, а </a:t>
            </a:r>
            <a:r>
              <a:rPr lang="ru-RU" sz="2800" i="1" dirty="0" err="1" smtClean="0"/>
              <a:t>загальні</a:t>
            </a:r>
            <a:r>
              <a:rPr lang="ru-RU" sz="2800" i="1" dirty="0" smtClean="0"/>
              <a:t> запаси </a:t>
            </a:r>
            <a:r>
              <a:rPr lang="ru-RU" sz="2800" i="1" dirty="0" err="1" smtClean="0"/>
              <a:t>руди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більш</a:t>
            </a:r>
            <a:r>
              <a:rPr lang="ru-RU" sz="2800" i="1" dirty="0" smtClean="0"/>
              <a:t> як 2 </a:t>
            </a:r>
            <a:r>
              <a:rPr lang="ru-RU" sz="2800" i="1" dirty="0" err="1" smtClean="0"/>
              <a:t>млрд</a:t>
            </a:r>
            <a:r>
              <a:rPr lang="ru-RU" sz="2800" i="1" dirty="0" smtClean="0"/>
              <a:t> тонн.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71480"/>
            <a:ext cx="8328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err="1" smtClean="0">
                <a:solidFill>
                  <a:srgbClr val="CC0099"/>
                </a:solidFill>
              </a:rPr>
              <a:t>Україна</a:t>
            </a:r>
            <a:r>
              <a:rPr lang="ru-RU" sz="4000" i="1" dirty="0" smtClean="0">
                <a:solidFill>
                  <a:srgbClr val="CC0099"/>
                </a:solidFill>
              </a:rPr>
              <a:t> </a:t>
            </a:r>
            <a:r>
              <a:rPr lang="ru-RU" sz="4000" i="1" dirty="0" err="1" smtClean="0">
                <a:solidFill>
                  <a:srgbClr val="CC0099"/>
                </a:solidFill>
              </a:rPr>
              <a:t>багата</a:t>
            </a:r>
            <a:r>
              <a:rPr lang="ru-RU" sz="4000" i="1" dirty="0" smtClean="0">
                <a:solidFill>
                  <a:srgbClr val="CC0099"/>
                </a:solidFill>
              </a:rPr>
              <a:t> на </a:t>
            </a:r>
            <a:r>
              <a:rPr lang="ru-RU" sz="4000" i="1" dirty="0" err="1" smtClean="0">
                <a:solidFill>
                  <a:srgbClr val="CC0099"/>
                </a:solidFill>
              </a:rPr>
              <a:t>марганцеві</a:t>
            </a:r>
            <a:r>
              <a:rPr lang="ru-RU" sz="4000" i="1" dirty="0" smtClean="0">
                <a:solidFill>
                  <a:srgbClr val="CC0099"/>
                </a:solidFill>
              </a:rPr>
              <a:t> </a:t>
            </a:r>
            <a:r>
              <a:rPr lang="ru-RU" sz="4000" i="1" dirty="0" err="1" smtClean="0">
                <a:solidFill>
                  <a:srgbClr val="CC0099"/>
                </a:solidFill>
              </a:rPr>
              <a:t>руди</a:t>
            </a:r>
            <a:r>
              <a:rPr lang="ru-RU" i="1" dirty="0" smtClean="0">
                <a:solidFill>
                  <a:srgbClr val="CC0099"/>
                </a:solidFill>
              </a:rPr>
              <a:t>. 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57430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За запасами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нерудних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неметалевих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корисних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копалин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Україна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посідає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одне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з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провідних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місць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у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світі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Так,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родовища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самородної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сірки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і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озокериту в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Передкарпатті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—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найбільші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в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світі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. Озокерит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використовується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в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парфумерії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легкій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промисловості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медицині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b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Родовища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кам'яної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солі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розробляються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в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Донбасі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Артемівське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Слов'янське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і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в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Закарпатті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ru-RU" sz="2400" i="1" dirty="0" err="1" smtClean="0">
                <a:solidFill>
                  <a:srgbClr val="002060"/>
                </a:solidFill>
                <a:latin typeface="Calibri" pitchFamily="34" charset="0"/>
              </a:rPr>
              <a:t>Солотвинське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</a:rPr>
              <a:t>). </a:t>
            </a:r>
            <a:endParaRPr lang="ru-RU" sz="2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Рисунок 2" descr="Ozokerite_natural_Paraffin_wax_Soldier_Summit_Minnind_District_-_Colton_-_Wasatch_County_Utah_196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583124">
            <a:off x="5613158" y="3398587"/>
            <a:ext cx="3882084" cy="3882084"/>
          </a:xfrm>
          <a:prstGeom prst="rect">
            <a:avLst/>
          </a:prstGeom>
        </p:spPr>
      </p:pic>
      <p:pic>
        <p:nvPicPr>
          <p:cNvPr id="4" name="Рисунок 3" descr="Salt_-_close-u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8606" y="0"/>
            <a:ext cx="2635394" cy="250033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42984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В </a:t>
            </a:r>
            <a:r>
              <a:rPr lang="ru-RU" sz="2400" i="1" dirty="0" err="1" smtClean="0">
                <a:solidFill>
                  <a:srgbClr val="002060"/>
                </a:solidFill>
              </a:rPr>
              <a:t>Україні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є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родовища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дорогоцінного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напівдорогоцінного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каміння</a:t>
            </a:r>
            <a:r>
              <a:rPr lang="ru-RU" sz="2400" i="1" dirty="0" smtClean="0">
                <a:solidFill>
                  <a:srgbClr val="002060"/>
                </a:solidFill>
              </a:rPr>
              <a:t> (</a:t>
            </a:r>
            <a:r>
              <a:rPr lang="ru-RU" sz="2400" i="1" dirty="0" err="1" smtClean="0">
                <a:solidFill>
                  <a:srgbClr val="002060"/>
                </a:solidFill>
              </a:rPr>
              <a:t>берил</a:t>
            </a:r>
            <a:r>
              <a:rPr lang="ru-RU" sz="2400" i="1" dirty="0" smtClean="0">
                <a:solidFill>
                  <a:srgbClr val="002060"/>
                </a:solidFill>
              </a:rPr>
              <a:t>, аметист, </a:t>
            </a:r>
            <a:r>
              <a:rPr lang="ru-RU" sz="2400" i="1" dirty="0" err="1" smtClean="0">
                <a:solidFill>
                  <a:srgbClr val="002060"/>
                </a:solidFill>
              </a:rPr>
              <a:t>бурштин</a:t>
            </a:r>
            <a:r>
              <a:rPr lang="ru-RU" sz="2400" i="1" dirty="0" smtClean="0">
                <a:solidFill>
                  <a:srgbClr val="002060"/>
                </a:solidFill>
              </a:rPr>
              <a:t>, яшма, </a:t>
            </a:r>
            <a:r>
              <a:rPr lang="ru-RU" sz="2400" i="1" dirty="0" err="1" smtClean="0">
                <a:solidFill>
                  <a:srgbClr val="002060"/>
                </a:solidFill>
              </a:rPr>
              <a:t>гірський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кришталь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</a:rPr>
              <a:t>моріон</a:t>
            </a:r>
            <a:r>
              <a:rPr lang="ru-RU" sz="2400" i="1" dirty="0" smtClean="0">
                <a:solidFill>
                  <a:srgbClr val="002060"/>
                </a:solidFill>
              </a:rPr>
              <a:t>). </a:t>
            </a:r>
            <a:r>
              <a:rPr lang="ru-RU" sz="2400" i="1" dirty="0" err="1" smtClean="0">
                <a:solidFill>
                  <a:srgbClr val="002060"/>
                </a:solidFill>
              </a:rPr>
              <a:t>Поклади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його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відомі</a:t>
            </a:r>
            <a:r>
              <a:rPr lang="ru-RU" sz="2400" i="1" dirty="0" smtClean="0">
                <a:solidFill>
                  <a:srgbClr val="002060"/>
                </a:solidFill>
              </a:rPr>
              <a:t> в </a:t>
            </a:r>
            <a:r>
              <a:rPr lang="ru-RU" sz="2400" i="1" dirty="0" err="1" smtClean="0">
                <a:solidFill>
                  <a:srgbClr val="002060"/>
                </a:solidFill>
              </a:rPr>
              <a:t>Криворіжжі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</a:rPr>
              <a:t>Приазов'ї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</a:rPr>
              <a:t>Криму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</a:rPr>
              <a:t>Закарпатті</a:t>
            </a:r>
            <a:r>
              <a:rPr lang="ru-RU" sz="2400" i="1" dirty="0" smtClean="0">
                <a:solidFill>
                  <a:srgbClr val="002060"/>
                </a:solidFill>
              </a:rPr>
              <a:t>. </a:t>
            </a:r>
            <a:r>
              <a:rPr lang="ru-RU" sz="2400" i="1" dirty="0" err="1" smtClean="0">
                <a:solidFill>
                  <a:srgbClr val="002060"/>
                </a:solidFill>
              </a:rPr>
              <a:t>Перспективними</a:t>
            </a:r>
            <a:r>
              <a:rPr lang="ru-RU" sz="2400" i="1" dirty="0" smtClean="0">
                <a:solidFill>
                  <a:srgbClr val="002060"/>
                </a:solidFill>
              </a:rPr>
              <a:t> для </a:t>
            </a:r>
            <a:r>
              <a:rPr lang="ru-RU" sz="2400" i="1" dirty="0" err="1" smtClean="0">
                <a:solidFill>
                  <a:srgbClr val="002060"/>
                </a:solidFill>
              </a:rPr>
              <a:t>видобутку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бурштину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є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Житомирська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</a:rPr>
              <a:t>Рівненська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Волинська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області</a:t>
            </a:r>
            <a:r>
              <a:rPr lang="ru-RU" sz="2400" i="1" dirty="0" smtClean="0">
                <a:solidFill>
                  <a:srgbClr val="002060"/>
                </a:solidFill>
              </a:rPr>
              <a:t>. В </a:t>
            </a:r>
            <a:r>
              <a:rPr lang="ru-RU" sz="2400" i="1" dirty="0" err="1" smtClean="0">
                <a:solidFill>
                  <a:srgbClr val="002060"/>
                </a:solidFill>
              </a:rPr>
              <a:t>Україні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є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перспективи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відкриття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видобутку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родовищ</a:t>
            </a:r>
            <a:r>
              <a:rPr lang="ru-RU" sz="2400" i="1" dirty="0" smtClean="0">
                <a:solidFill>
                  <a:srgbClr val="002060"/>
                </a:solidFill>
              </a:rPr>
              <a:t> такого </a:t>
            </a:r>
            <a:r>
              <a:rPr lang="ru-RU" sz="2400" i="1" dirty="0" err="1" smtClean="0">
                <a:solidFill>
                  <a:srgbClr val="002060"/>
                </a:solidFill>
              </a:rPr>
              <a:t>дорогоцінного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напівдорогоцінного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каміння</a:t>
            </a:r>
            <a:r>
              <a:rPr lang="ru-RU" sz="2400" i="1" dirty="0" smtClean="0">
                <a:solidFill>
                  <a:srgbClr val="002060"/>
                </a:solidFill>
              </a:rPr>
              <a:t>, як опал, топаз, гранат, </a:t>
            </a:r>
            <a:r>
              <a:rPr lang="ru-RU" sz="2400" i="1" dirty="0" err="1" smtClean="0">
                <a:solidFill>
                  <a:srgbClr val="002060"/>
                </a:solidFill>
              </a:rPr>
              <a:t>родоніт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</a:rPr>
              <a:t>онікс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08efbda572e2663b4bc96654896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857628"/>
            <a:ext cx="2960893" cy="3000372"/>
          </a:xfrm>
          <a:prstGeom prst="rect">
            <a:avLst/>
          </a:prstGeom>
        </p:spPr>
      </p:pic>
      <p:pic>
        <p:nvPicPr>
          <p:cNvPr id="5" name="Рисунок 4" descr="tp2.jpg"/>
          <p:cNvPicPr>
            <a:picLocks noChangeAspect="1"/>
          </p:cNvPicPr>
          <p:nvPr/>
        </p:nvPicPr>
        <p:blipFill>
          <a:blip r:embed="rId3" cstate="print"/>
          <a:srcRect r="1780"/>
          <a:stretch>
            <a:fillRect/>
          </a:stretch>
        </p:blipFill>
        <p:spPr>
          <a:xfrm>
            <a:off x="5929322" y="0"/>
            <a:ext cx="2890420" cy="4314840"/>
          </a:xfrm>
          <a:prstGeom prst="rect">
            <a:avLst/>
          </a:prstGeom>
        </p:spPr>
      </p:pic>
      <p:pic>
        <p:nvPicPr>
          <p:cNvPr id="2" name="Рисунок 1" descr="2799430_80be12cb578845e26221ff76d1a1dcb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3936188" cy="3186122"/>
          </a:xfrm>
          <a:prstGeom prst="rect">
            <a:avLst/>
          </a:prstGeom>
        </p:spPr>
      </p:pic>
      <p:pic>
        <p:nvPicPr>
          <p:cNvPr id="6" name="Рисунок 5" descr="47735_73_1143695232_1993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4210987"/>
            <a:ext cx="2629483" cy="264701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49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214546" y="3071810"/>
            <a:ext cx="6391656" cy="4389120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07249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Україна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багата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різноманітні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корисні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копалини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ній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розвідано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близько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90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видів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розробляється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8 000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родовищ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. За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розвіданими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запасами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корисних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копалин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частка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в державах СНД становить: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марганцевої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руди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— до 75%,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залізних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руд — 31,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титанових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руд — 40,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кам'яного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вугілля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— 28,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самородної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сірки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— 80,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каоліну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— 60,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графіту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— 50,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вогнетривких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глин — 35 %.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rgbClr val="00FF00"/>
                </a:solidFill>
              </a:rPr>
              <a:t/>
            </a:r>
            <a:br>
              <a:rPr lang="ru-RU" i="1" dirty="0" smtClean="0">
                <a:solidFill>
                  <a:srgbClr val="00FF00"/>
                </a:solidFill>
              </a:rPr>
            </a:br>
            <a:endParaRPr lang="ru-RU" i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928670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В </a:t>
            </a:r>
            <a:r>
              <a:rPr lang="ru-RU" sz="2800" i="1" dirty="0" err="1" smtClean="0">
                <a:solidFill>
                  <a:srgbClr val="FF0000"/>
                </a:solidFill>
              </a:rPr>
              <a:t>Україні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вдало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поєднуються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основні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групи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корисних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копалин</a:t>
            </a:r>
            <a:r>
              <a:rPr lang="ru-RU" sz="2800" i="1" dirty="0" smtClean="0">
                <a:solidFill>
                  <a:srgbClr val="FF0000"/>
                </a:solidFill>
              </a:rPr>
              <a:t>. </a:t>
            </a:r>
            <a:r>
              <a:rPr lang="ru-RU" sz="2800" i="1" dirty="0" err="1" smtClean="0">
                <a:solidFill>
                  <a:srgbClr val="FF0000"/>
                </a:solidFill>
              </a:rPr>
              <a:t>Це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насамперед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паливні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корисні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копалини</a:t>
            </a:r>
            <a:r>
              <a:rPr lang="ru-RU" sz="2800" i="1" dirty="0" smtClean="0">
                <a:solidFill>
                  <a:srgbClr val="FF0000"/>
                </a:solidFill>
              </a:rPr>
              <a:t>, до </a:t>
            </a:r>
            <a:r>
              <a:rPr lang="ru-RU" sz="2800" i="1" dirty="0" err="1" smtClean="0">
                <a:solidFill>
                  <a:srgbClr val="FF0000"/>
                </a:solidFill>
              </a:rPr>
              <a:t>яких</a:t>
            </a:r>
            <a:r>
              <a:rPr lang="ru-RU" sz="2800" i="1" dirty="0" smtClean="0">
                <a:solidFill>
                  <a:srgbClr val="FF0000"/>
                </a:solidFill>
              </a:rPr>
              <a:t> належать </a:t>
            </a:r>
            <a:r>
              <a:rPr lang="ru-RU" sz="2800" i="1" dirty="0" err="1" smtClean="0">
                <a:solidFill>
                  <a:srgbClr val="FF0000"/>
                </a:solidFill>
              </a:rPr>
              <a:t>вугілля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</a:rPr>
              <a:t>нафта</a:t>
            </a:r>
            <a:r>
              <a:rPr lang="ru-RU" sz="2800" i="1" dirty="0" smtClean="0">
                <a:solidFill>
                  <a:srgbClr val="FF0000"/>
                </a:solidFill>
              </a:rPr>
              <a:t>, газ, </a:t>
            </a:r>
            <a:r>
              <a:rPr lang="ru-RU" sz="2800" i="1" dirty="0" err="1" smtClean="0">
                <a:solidFill>
                  <a:srgbClr val="FF0000"/>
                </a:solidFill>
              </a:rPr>
              <a:t>горючі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сланці</a:t>
            </a:r>
            <a:r>
              <a:rPr lang="ru-RU" sz="2800" i="1" dirty="0" smtClean="0">
                <a:solidFill>
                  <a:srgbClr val="FF0000"/>
                </a:solidFill>
              </a:rPr>
              <a:t>, торф.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Друга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</a:rPr>
              <a:t>група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— </a:t>
            </a:r>
            <a:r>
              <a:rPr lang="ru-RU" sz="2800" i="1" dirty="0" err="1" smtClean="0">
                <a:solidFill>
                  <a:srgbClr val="FF0000"/>
                </a:solidFill>
              </a:rPr>
              <a:t>рудні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</a:rPr>
              <a:t>що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охоплюють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родовища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заліза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</a:rPr>
              <a:t>марганцю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</a:rPr>
              <a:t>нікелю</a:t>
            </a:r>
            <a:r>
              <a:rPr lang="ru-RU" sz="2800" i="1" dirty="0" smtClean="0">
                <a:solidFill>
                  <a:srgbClr val="FF0000"/>
                </a:solidFill>
              </a:rPr>
              <a:t>, титану, урану, хрому, золота. 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sz="28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третьої</a:t>
            </a: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групи</a:t>
            </a: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— </a:t>
            </a:r>
            <a:r>
              <a:rPr lang="ru-RU" sz="2800" i="1" dirty="0" err="1" smtClean="0">
                <a:solidFill>
                  <a:srgbClr val="FF0000"/>
                </a:solidFill>
              </a:rPr>
              <a:t>нерудних</a:t>
            </a:r>
            <a:r>
              <a:rPr lang="ru-RU" sz="2800" i="1" dirty="0" smtClean="0">
                <a:solidFill>
                  <a:srgbClr val="FF0000"/>
                </a:solidFill>
              </a:rPr>
              <a:t> — належать </a:t>
            </a:r>
            <a:r>
              <a:rPr lang="ru-RU" sz="2800" i="1" dirty="0" err="1" smtClean="0">
                <a:solidFill>
                  <a:srgbClr val="FF0000"/>
                </a:solidFill>
              </a:rPr>
              <a:t>кам'яна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сіль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</a:rPr>
              <a:t>каолін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</a:rPr>
              <a:t>вогнетривкі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глини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</a:rPr>
              <a:t>цементна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сировина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</a:rPr>
              <a:t>флюсові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вапняки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тощо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omepag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029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Паливні</a:t>
            </a:r>
            <a:r>
              <a:rPr lang="ru-RU" sz="4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44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горючі</a:t>
            </a:r>
            <a:r>
              <a:rPr lang="ru-RU" sz="4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 </a:t>
            </a:r>
            <a:r>
              <a:rPr lang="ru-RU" sz="44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корисні</a:t>
            </a:r>
            <a:r>
              <a:rPr lang="ru-RU" sz="4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4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копалини</a:t>
            </a:r>
            <a:r>
              <a:rPr lang="ru-RU" sz="4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4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660066"/>
                </a:solidFill>
              </a:rPr>
              <a:t>На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території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України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знаходяться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Донецький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і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Львівсько-Волинський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кам'яновугільні</a:t>
            </a:r>
            <a:r>
              <a:rPr lang="ru-RU" sz="2400" b="1" i="1" dirty="0" smtClean="0">
                <a:solidFill>
                  <a:srgbClr val="660066"/>
                </a:solidFill>
              </a:rPr>
              <a:t> та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Дніпровський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буровугільний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басейни</a:t>
            </a:r>
            <a:r>
              <a:rPr lang="ru-RU" sz="2400" b="1" i="1" dirty="0" smtClean="0">
                <a:solidFill>
                  <a:srgbClr val="660066"/>
                </a:solidFill>
              </a:rPr>
              <a:t>.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Донецький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басейн</a:t>
            </a:r>
            <a:r>
              <a:rPr lang="ru-RU" sz="2400" b="1" i="1" dirty="0" smtClean="0">
                <a:solidFill>
                  <a:srgbClr val="660066"/>
                </a:solidFill>
              </a:rPr>
              <a:t> у межах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України</a:t>
            </a:r>
            <a:r>
              <a:rPr lang="ru-RU" sz="2400" b="1" i="1" dirty="0" smtClean="0">
                <a:solidFill>
                  <a:srgbClr val="660066"/>
                </a:solidFill>
              </a:rPr>
              <a:t> (Великий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Донбас</a:t>
            </a:r>
            <a:r>
              <a:rPr lang="ru-RU" sz="2400" b="1" i="1" dirty="0" smtClean="0">
                <a:solidFill>
                  <a:srgbClr val="660066"/>
                </a:solidFill>
              </a:rPr>
              <a:t>)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займає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площу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понад</a:t>
            </a:r>
            <a:r>
              <a:rPr lang="ru-RU" sz="2400" b="1" i="1" dirty="0" smtClean="0">
                <a:solidFill>
                  <a:srgbClr val="660066"/>
                </a:solidFill>
              </a:rPr>
              <a:t> 50 тис.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квадратних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кілометрів</a:t>
            </a:r>
            <a:r>
              <a:rPr lang="ru-RU" sz="2400" b="1" i="1" dirty="0" smtClean="0">
                <a:solidFill>
                  <a:srgbClr val="660066"/>
                </a:solidFill>
              </a:rPr>
              <a:t>. Тут 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добувається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коксівне</a:t>
            </a:r>
            <a:r>
              <a:rPr lang="ru-RU" sz="2400" b="1" i="1" dirty="0" smtClean="0">
                <a:solidFill>
                  <a:srgbClr val="660066"/>
                </a:solidFill>
              </a:rPr>
              <a:t>,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газове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вугілля</a:t>
            </a:r>
            <a:r>
              <a:rPr lang="ru-RU" sz="2400" b="1" i="1" dirty="0" smtClean="0">
                <a:solidFill>
                  <a:srgbClr val="660066"/>
                </a:solidFill>
              </a:rPr>
              <a:t>, антрацит.</a:t>
            </a:r>
          </a:p>
          <a:p>
            <a:endParaRPr lang="ru-RU" sz="2400" b="1" i="1" dirty="0" smtClean="0">
              <a:solidFill>
                <a:srgbClr val="660066"/>
              </a:solidFill>
            </a:endParaRPr>
          </a:p>
          <a:p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660066"/>
                </a:solidFill>
              </a:rPr>
              <a:t>Донецький</a:t>
            </a:r>
            <a:r>
              <a:rPr lang="ru-RU" sz="2400" b="1" i="1" u="sng" dirty="0" smtClean="0">
                <a:solidFill>
                  <a:srgbClr val="660066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660066"/>
                </a:solidFill>
              </a:rPr>
              <a:t>басейн</a:t>
            </a:r>
            <a:r>
              <a:rPr lang="ru-RU" sz="2400" b="1" i="1" u="sng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залишається</a:t>
            </a:r>
            <a:r>
              <a:rPr lang="ru-RU" sz="2400" b="1" i="1" dirty="0" smtClean="0">
                <a:solidFill>
                  <a:srgbClr val="660066"/>
                </a:solidFill>
              </a:rPr>
              <a:t> одним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з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основних</a:t>
            </a:r>
            <a:r>
              <a:rPr lang="ru-RU" sz="2400" b="1" i="1" dirty="0" smtClean="0">
                <a:solidFill>
                  <a:srgbClr val="660066"/>
                </a:solidFill>
              </a:rPr>
              <a:t>  у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вугільній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промисловості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країни</a:t>
            </a:r>
            <a:r>
              <a:rPr lang="ru-RU" sz="2400" b="1" i="1" dirty="0" smtClean="0">
                <a:solidFill>
                  <a:srgbClr val="660066"/>
                </a:solidFill>
              </a:rPr>
              <a:t>. Запаси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вугілля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оцінюються</a:t>
            </a:r>
            <a:r>
              <a:rPr lang="ru-RU" sz="2400" b="1" i="1" dirty="0" smtClean="0">
                <a:solidFill>
                  <a:srgbClr val="660066"/>
                </a:solidFill>
              </a:rPr>
              <a:t> в 109,0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млрд</a:t>
            </a:r>
            <a:r>
              <a:rPr lang="ru-RU" sz="2400" b="1" i="1" dirty="0" smtClean="0">
                <a:solidFill>
                  <a:srgbClr val="660066"/>
                </a:solidFill>
              </a:rPr>
              <a:t> тонн в шарах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потужністю</a:t>
            </a:r>
            <a:r>
              <a:rPr lang="ru-RU" sz="2400" b="1" i="1" dirty="0" smtClean="0">
                <a:solidFill>
                  <a:srgbClr val="660066"/>
                </a:solidFill>
              </a:rPr>
              <a:t> 0,6—1,2 м.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Нині</a:t>
            </a:r>
            <a:r>
              <a:rPr lang="ru-RU" sz="2400" b="1" i="1" dirty="0" smtClean="0">
                <a:solidFill>
                  <a:srgbClr val="660066"/>
                </a:solidFill>
              </a:rPr>
              <a:t> в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Донбасі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розвідано</a:t>
            </a:r>
            <a:r>
              <a:rPr lang="ru-RU" sz="2400" b="1" i="1" dirty="0" smtClean="0">
                <a:solidFill>
                  <a:srgbClr val="660066"/>
                </a:solidFill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більш</a:t>
            </a:r>
            <a:r>
              <a:rPr lang="ru-RU" sz="2400" b="1" i="1" dirty="0" smtClean="0">
                <a:solidFill>
                  <a:srgbClr val="660066"/>
                </a:solidFill>
              </a:rPr>
              <a:t> як сто </a:t>
            </a:r>
            <a:r>
              <a:rPr lang="ru-RU" sz="2400" b="1" i="1" dirty="0" err="1" smtClean="0">
                <a:solidFill>
                  <a:srgbClr val="660066"/>
                </a:solidFill>
              </a:rPr>
              <a:t>ділянок</a:t>
            </a:r>
            <a:r>
              <a:rPr lang="ru-RU" sz="2400" b="1" i="1" dirty="0" smtClean="0">
                <a:solidFill>
                  <a:srgbClr val="660066"/>
                </a:solidFill>
              </a:rPr>
              <a:t>.</a:t>
            </a:r>
            <a:r>
              <a:rPr lang="ru-RU" b="1" dirty="0" smtClean="0">
                <a:solidFill>
                  <a:srgbClr val="660066"/>
                </a:solidFill>
              </a:rPr>
              <a:t/>
            </a:r>
            <a:br>
              <a:rPr lang="ru-RU" b="1" dirty="0" smtClean="0">
                <a:solidFill>
                  <a:srgbClr val="660066"/>
                </a:solidFill>
              </a:rPr>
            </a:br>
            <a:endParaRPr lang="ru-RU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Львівсько-Волинський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басейн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знаходиться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Заході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України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має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площу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близько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10 тис.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квадратних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кілометрів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. Максимальна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потужність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кам'яновугільних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шарів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— 2,8 м,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вугілля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сірчисте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використовується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як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енергетична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сировина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для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коксування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Дніпровський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буровугільний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басейн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займає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площу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близько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150 тис.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квадратних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кілометрів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Його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родовища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знаходяться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Кіровоградській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Дніпропетровській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Житомирській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областях.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Загальні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розвідані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запаси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становлять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6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млрд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тонн.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Родовища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бурого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вугілля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відомі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також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Полтавській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Харківській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областях, в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Придністров'ї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Передкарпатті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Закарпатті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64396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solidFill>
                  <a:srgbClr val="800000"/>
                </a:solidFill>
              </a:rPr>
              <a:t>Родовища</a:t>
            </a:r>
            <a:r>
              <a:rPr lang="ru-RU" sz="2800" i="1" dirty="0" smtClean="0">
                <a:solidFill>
                  <a:srgbClr val="800000"/>
                </a:solidFill>
              </a:rPr>
              <a:t> горючих </a:t>
            </a:r>
            <a:r>
              <a:rPr lang="ru-RU" sz="2800" i="1" dirty="0" err="1" smtClean="0">
                <a:solidFill>
                  <a:srgbClr val="800000"/>
                </a:solidFill>
              </a:rPr>
              <a:t>сланців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є</a:t>
            </a:r>
            <a:r>
              <a:rPr lang="ru-RU" sz="2800" i="1" dirty="0" smtClean="0">
                <a:solidFill>
                  <a:srgbClr val="800000"/>
                </a:solidFill>
              </a:rPr>
              <a:t> в Карпатах, на </a:t>
            </a:r>
            <a:r>
              <a:rPr lang="ru-RU" sz="2800" i="1" dirty="0" err="1" smtClean="0">
                <a:solidFill>
                  <a:srgbClr val="800000"/>
                </a:solidFill>
              </a:rPr>
              <a:t>Поділлі</a:t>
            </a:r>
            <a:r>
              <a:rPr lang="ru-RU" sz="2800" i="1" dirty="0" smtClean="0">
                <a:solidFill>
                  <a:srgbClr val="800000"/>
                </a:solidFill>
              </a:rPr>
              <a:t>, в </a:t>
            </a:r>
            <a:r>
              <a:rPr lang="ru-RU" sz="2800" i="1" dirty="0" err="1" smtClean="0">
                <a:solidFill>
                  <a:srgbClr val="800000"/>
                </a:solidFill>
              </a:rPr>
              <a:t>Кіровоградській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області</a:t>
            </a:r>
            <a:r>
              <a:rPr lang="ru-RU" sz="2800" i="1" dirty="0" smtClean="0">
                <a:solidFill>
                  <a:srgbClr val="800000"/>
                </a:solidFill>
              </a:rPr>
              <a:t> (</a:t>
            </a:r>
            <a:r>
              <a:rPr lang="ru-RU" sz="2800" i="1" dirty="0" err="1" smtClean="0">
                <a:solidFill>
                  <a:srgbClr val="800000"/>
                </a:solidFill>
              </a:rPr>
              <a:t>найбільше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Бовтишське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родовище</a:t>
            </a:r>
            <a:r>
              <a:rPr lang="ru-RU" sz="2800" i="1" dirty="0" smtClean="0">
                <a:solidFill>
                  <a:srgbClr val="800000"/>
                </a:solidFill>
              </a:rPr>
              <a:t>).</a:t>
            </a:r>
          </a:p>
          <a:p>
            <a:endParaRPr lang="ru-RU" sz="2800" i="1" dirty="0" smtClean="0">
              <a:solidFill>
                <a:srgbClr val="800000"/>
              </a:solidFill>
            </a:endParaRPr>
          </a:p>
          <a:p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Торфові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родовища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знаходяться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переважно</a:t>
            </a:r>
            <a:r>
              <a:rPr lang="ru-RU" sz="2800" i="1" dirty="0" smtClean="0">
                <a:solidFill>
                  <a:srgbClr val="800000"/>
                </a:solidFill>
              </a:rPr>
              <a:t> на </a:t>
            </a:r>
            <a:r>
              <a:rPr lang="ru-RU" sz="2800" i="1" dirty="0" err="1" smtClean="0">
                <a:solidFill>
                  <a:srgbClr val="800000"/>
                </a:solidFill>
              </a:rPr>
              <a:t>Поліській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низовині</a:t>
            </a:r>
            <a:r>
              <a:rPr lang="ru-RU" sz="2800" i="1" dirty="0" smtClean="0">
                <a:solidFill>
                  <a:srgbClr val="800000"/>
                </a:solidFill>
              </a:rPr>
              <a:t>, в </a:t>
            </a:r>
            <a:r>
              <a:rPr lang="ru-RU" sz="2800" i="1" dirty="0" err="1" smtClean="0">
                <a:solidFill>
                  <a:srgbClr val="800000"/>
                </a:solidFill>
              </a:rPr>
              <a:t>річкових</a:t>
            </a:r>
            <a:r>
              <a:rPr lang="ru-RU" sz="2800" i="1" dirty="0" smtClean="0">
                <a:solidFill>
                  <a:srgbClr val="800000"/>
                </a:solidFill>
              </a:rPr>
              <a:t> долинах.</a:t>
            </a:r>
            <a:br>
              <a:rPr lang="ru-RU" sz="2800" i="1" dirty="0" smtClean="0">
                <a:solidFill>
                  <a:srgbClr val="800000"/>
                </a:solidFill>
              </a:rPr>
            </a:br>
            <a:r>
              <a:rPr lang="ru-RU" sz="2800" i="1" dirty="0" smtClean="0">
                <a:solidFill>
                  <a:srgbClr val="800000"/>
                </a:solidFill>
              </a:rPr>
              <a:t>В </a:t>
            </a:r>
            <a:r>
              <a:rPr lang="ru-RU" sz="2800" i="1" dirty="0" err="1" smtClean="0">
                <a:solidFill>
                  <a:srgbClr val="800000"/>
                </a:solidFill>
              </a:rPr>
              <a:t>Україні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виявлено</a:t>
            </a:r>
            <a:r>
              <a:rPr lang="ru-RU" sz="2800" i="1" dirty="0" smtClean="0">
                <a:solidFill>
                  <a:srgbClr val="800000"/>
                </a:solidFill>
              </a:rPr>
              <a:t> за </a:t>
            </a:r>
            <a:r>
              <a:rPr lang="ru-RU" sz="2800" i="1" dirty="0" err="1" smtClean="0">
                <a:solidFill>
                  <a:srgbClr val="800000"/>
                </a:solidFill>
              </a:rPr>
              <a:t>останні</a:t>
            </a:r>
            <a:r>
              <a:rPr lang="ru-RU" sz="2800" i="1" dirty="0" smtClean="0">
                <a:solidFill>
                  <a:srgbClr val="800000"/>
                </a:solidFill>
              </a:rPr>
              <a:t> роки до 150 </a:t>
            </a:r>
            <a:r>
              <a:rPr lang="ru-RU" sz="2800" i="1" dirty="0" err="1" smtClean="0">
                <a:solidFill>
                  <a:srgbClr val="800000"/>
                </a:solidFill>
              </a:rPr>
              <a:t>нових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нафтових</a:t>
            </a:r>
            <a:r>
              <a:rPr lang="ru-RU" sz="2800" i="1" dirty="0" smtClean="0">
                <a:solidFill>
                  <a:srgbClr val="800000"/>
                </a:solidFill>
              </a:rPr>
              <a:t>, </a:t>
            </a:r>
            <a:r>
              <a:rPr lang="ru-RU" sz="2800" i="1" dirty="0" err="1" smtClean="0">
                <a:solidFill>
                  <a:srgbClr val="800000"/>
                </a:solidFill>
              </a:rPr>
              <a:t>нафтогазових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і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газових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родовищ</a:t>
            </a:r>
            <a:r>
              <a:rPr lang="ru-RU" sz="2800" i="1" dirty="0" smtClean="0">
                <a:solidFill>
                  <a:srgbClr val="800000"/>
                </a:solidFill>
              </a:rPr>
              <a:t>. </a:t>
            </a:r>
            <a:r>
              <a:rPr lang="ru-RU" sz="2800" i="1" dirty="0" err="1" smtClean="0">
                <a:solidFill>
                  <a:srgbClr val="800000"/>
                </a:solidFill>
              </a:rPr>
              <a:t>Родовища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нафти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і</a:t>
            </a:r>
            <a:r>
              <a:rPr lang="ru-RU" sz="2800" i="1" dirty="0" smtClean="0">
                <a:solidFill>
                  <a:srgbClr val="800000"/>
                </a:solidFill>
              </a:rPr>
              <a:t> газу </a:t>
            </a:r>
            <a:r>
              <a:rPr lang="ru-RU" sz="2800" i="1" dirty="0" err="1" smtClean="0">
                <a:solidFill>
                  <a:srgbClr val="800000"/>
                </a:solidFill>
              </a:rPr>
              <a:t>зосереджено</a:t>
            </a:r>
            <a:r>
              <a:rPr lang="ru-RU" sz="2800" i="1" dirty="0" smtClean="0">
                <a:solidFill>
                  <a:srgbClr val="800000"/>
                </a:solidFill>
              </a:rPr>
              <a:t> в </a:t>
            </a:r>
            <a:r>
              <a:rPr lang="ru-RU" sz="2800" i="1" dirty="0" err="1" smtClean="0">
                <a:solidFill>
                  <a:srgbClr val="800000"/>
                </a:solidFill>
              </a:rPr>
              <a:t>трьох</a:t>
            </a:r>
            <a:r>
              <a:rPr lang="ru-RU" sz="2800" i="1" dirty="0" smtClean="0">
                <a:solidFill>
                  <a:srgbClr val="800000"/>
                </a:solidFill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</a:rPr>
              <a:t>регіонах</a:t>
            </a:r>
            <a:r>
              <a:rPr lang="ru-RU" sz="2800" i="1" dirty="0" smtClean="0">
                <a:solidFill>
                  <a:srgbClr val="800000"/>
                </a:solidFill>
              </a:rPr>
              <a:t>: </a:t>
            </a:r>
            <a:r>
              <a:rPr lang="ru-RU" sz="2800" i="1" dirty="0" err="1" smtClean="0">
                <a:solidFill>
                  <a:srgbClr val="800000"/>
                </a:solidFill>
              </a:rPr>
              <a:t>Карпатському</a:t>
            </a:r>
            <a:r>
              <a:rPr lang="ru-RU" sz="2800" i="1" dirty="0" smtClean="0">
                <a:solidFill>
                  <a:srgbClr val="800000"/>
                </a:solidFill>
              </a:rPr>
              <a:t>, </a:t>
            </a:r>
            <a:r>
              <a:rPr lang="ru-RU" sz="2800" i="1" dirty="0" err="1" smtClean="0">
                <a:solidFill>
                  <a:srgbClr val="800000"/>
                </a:solidFill>
              </a:rPr>
              <a:t>Дніпровсько-Донецькому</a:t>
            </a:r>
            <a:r>
              <a:rPr lang="ru-RU" sz="2800" i="1" dirty="0" smtClean="0">
                <a:solidFill>
                  <a:srgbClr val="800000"/>
                </a:solidFill>
              </a:rPr>
              <a:t>, </a:t>
            </a:r>
            <a:r>
              <a:rPr lang="ru-RU" sz="2800" i="1" dirty="0" err="1" smtClean="0">
                <a:solidFill>
                  <a:srgbClr val="800000"/>
                </a:solidFill>
              </a:rPr>
              <a:t>Причорноморсько-Кримському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canny_factoid_harleyville_640_02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err="1" smtClean="0">
                <a:solidFill>
                  <a:srgbClr val="7030A0"/>
                </a:solidFill>
              </a:rPr>
              <a:t>Карпатський</a:t>
            </a:r>
            <a:r>
              <a:rPr lang="ru-RU" sz="2400" b="1" i="1" u="sng" dirty="0" smtClean="0">
                <a:solidFill>
                  <a:srgbClr val="7030A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7030A0"/>
                </a:solidFill>
              </a:rPr>
              <a:t>нафтогазоносний</a:t>
            </a:r>
            <a:r>
              <a:rPr lang="ru-RU" sz="2400" b="1" i="1" u="sng" dirty="0" smtClean="0">
                <a:solidFill>
                  <a:srgbClr val="7030A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7030A0"/>
                </a:solidFill>
              </a:rPr>
              <a:t>регіон</a:t>
            </a:r>
            <a:r>
              <a:rPr lang="ru-RU" sz="2400" b="1" i="1" u="sng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охоплює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родовища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Передкарпаття</a:t>
            </a:r>
            <a:r>
              <a:rPr lang="ru-RU" sz="2400" i="1" dirty="0" smtClean="0">
                <a:solidFill>
                  <a:srgbClr val="7030A0"/>
                </a:solidFill>
              </a:rPr>
              <a:t>, </a:t>
            </a:r>
            <a:r>
              <a:rPr lang="ru-RU" sz="2400" i="1" dirty="0" err="1" smtClean="0">
                <a:solidFill>
                  <a:srgbClr val="7030A0"/>
                </a:solidFill>
              </a:rPr>
              <a:t>Українських</a:t>
            </a:r>
            <a:r>
              <a:rPr lang="ru-RU" sz="2400" i="1" dirty="0" smtClean="0">
                <a:solidFill>
                  <a:srgbClr val="7030A0"/>
                </a:solidFill>
              </a:rPr>
              <a:t> Карпат </a:t>
            </a:r>
            <a:r>
              <a:rPr lang="ru-RU" sz="2400" i="1" dirty="0" err="1" smtClean="0">
                <a:solidFill>
                  <a:srgbClr val="7030A0"/>
                </a:solidFill>
              </a:rPr>
              <a:t>і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Закарпаття</a:t>
            </a:r>
            <a:r>
              <a:rPr lang="ru-RU" sz="2400" i="1" dirty="0" smtClean="0">
                <a:solidFill>
                  <a:srgbClr val="7030A0"/>
                </a:solidFill>
              </a:rPr>
              <a:t>. </a:t>
            </a:r>
            <a:r>
              <a:rPr lang="ru-RU" sz="2400" i="1" dirty="0" err="1" smtClean="0">
                <a:solidFill>
                  <a:srgbClr val="7030A0"/>
                </a:solidFill>
              </a:rPr>
              <a:t>Більшість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нафтових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і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газових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родовищ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знаходиться</a:t>
            </a:r>
            <a:r>
              <a:rPr lang="ru-RU" sz="2400" i="1" dirty="0" smtClean="0">
                <a:solidFill>
                  <a:srgbClr val="7030A0"/>
                </a:solidFill>
              </a:rPr>
              <a:t> у </a:t>
            </a:r>
            <a:r>
              <a:rPr lang="ru-RU" sz="2400" i="1" dirty="0" err="1" smtClean="0">
                <a:solidFill>
                  <a:srgbClr val="7030A0"/>
                </a:solidFill>
              </a:rPr>
              <a:t>Львівській</a:t>
            </a:r>
            <a:r>
              <a:rPr lang="ru-RU" sz="2400" i="1" dirty="0" smtClean="0">
                <a:solidFill>
                  <a:srgbClr val="7030A0"/>
                </a:solidFill>
              </a:rPr>
              <a:t> та </a:t>
            </a:r>
            <a:r>
              <a:rPr lang="ru-RU" sz="2400" i="1" dirty="0" err="1" smtClean="0">
                <a:solidFill>
                  <a:srgbClr val="7030A0"/>
                </a:solidFill>
              </a:rPr>
              <a:t>Івано-Франківській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uk-UA" sz="2400" i="1" dirty="0" smtClean="0">
                <a:solidFill>
                  <a:srgbClr val="7030A0"/>
                </a:solidFill>
              </a:rPr>
              <a:t>областях</a:t>
            </a:r>
            <a:r>
              <a:rPr lang="ru-RU" sz="2400" i="1" dirty="0" smtClean="0">
                <a:solidFill>
                  <a:srgbClr val="7030A0"/>
                </a:solidFill>
              </a:rPr>
              <a:t> .</a:t>
            </a:r>
          </a:p>
          <a:p>
            <a:endParaRPr lang="uk-UA" sz="2400" i="1" dirty="0">
              <a:solidFill>
                <a:srgbClr val="7030A0"/>
              </a:solidFill>
            </a:endParaRPr>
          </a:p>
          <a:p>
            <a:endParaRPr lang="ru-RU" sz="2400" i="1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Тут </a:t>
            </a:r>
            <a:r>
              <a:rPr lang="ru-RU" sz="2400" i="1" dirty="0" err="1" smtClean="0">
                <a:solidFill>
                  <a:srgbClr val="7030A0"/>
                </a:solidFill>
              </a:rPr>
              <a:t>виявлено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більш</a:t>
            </a:r>
            <a:r>
              <a:rPr lang="ru-RU" sz="2400" i="1" dirty="0" smtClean="0">
                <a:solidFill>
                  <a:srgbClr val="7030A0"/>
                </a:solidFill>
              </a:rPr>
              <a:t> як ЗО </a:t>
            </a:r>
            <a:r>
              <a:rPr lang="ru-RU" sz="2400" i="1" dirty="0" err="1" smtClean="0">
                <a:solidFill>
                  <a:srgbClr val="7030A0"/>
                </a:solidFill>
              </a:rPr>
              <a:t>родовищ</a:t>
            </a:r>
            <a:r>
              <a:rPr lang="ru-RU" sz="2400" i="1" dirty="0" smtClean="0">
                <a:solidFill>
                  <a:srgbClr val="7030A0"/>
                </a:solidFill>
              </a:rPr>
              <a:t> газу, </a:t>
            </a:r>
            <a:r>
              <a:rPr lang="ru-RU" sz="2400" i="1" dirty="0" err="1" smtClean="0">
                <a:solidFill>
                  <a:srgbClr val="7030A0"/>
                </a:solidFill>
              </a:rPr>
              <a:t>багато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з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яких</a:t>
            </a:r>
            <a:r>
              <a:rPr lang="ru-RU" sz="2400" i="1" dirty="0" smtClean="0">
                <a:solidFill>
                  <a:srgbClr val="7030A0"/>
                </a:solidFill>
              </a:rPr>
              <a:t> в </a:t>
            </a:r>
            <a:r>
              <a:rPr lang="ru-RU" sz="2400" i="1" dirty="0" err="1" smtClean="0">
                <a:solidFill>
                  <a:srgbClr val="7030A0"/>
                </a:solidFill>
              </a:rPr>
              <a:t>результаті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тривалої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експлуатації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майже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повністю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вичерпано</a:t>
            </a:r>
            <a:r>
              <a:rPr lang="ru-RU" sz="2400" i="1" dirty="0" smtClean="0">
                <a:solidFill>
                  <a:srgbClr val="7030A0"/>
                </a:solidFill>
              </a:rPr>
              <a:t>.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6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143248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439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rgbClr val="008000"/>
                </a:solidFill>
              </a:rPr>
              <a:t>Більш</a:t>
            </a:r>
            <a:r>
              <a:rPr lang="ru-RU" sz="2400" i="1" dirty="0" smtClean="0">
                <a:solidFill>
                  <a:srgbClr val="008000"/>
                </a:solidFill>
              </a:rPr>
              <a:t> як 80% </a:t>
            </a:r>
            <a:r>
              <a:rPr lang="ru-RU" sz="2400" i="1" dirty="0" err="1" smtClean="0">
                <a:solidFill>
                  <a:srgbClr val="008000"/>
                </a:solidFill>
              </a:rPr>
              <a:t>добутих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нафти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і</a:t>
            </a:r>
            <a:r>
              <a:rPr lang="ru-RU" sz="2400" i="1" dirty="0" smtClean="0">
                <a:solidFill>
                  <a:srgbClr val="008000"/>
                </a:solidFill>
              </a:rPr>
              <a:t> газу </a:t>
            </a:r>
            <a:r>
              <a:rPr lang="ru-RU" sz="2400" i="1" dirty="0" err="1" smtClean="0">
                <a:solidFill>
                  <a:srgbClr val="008000"/>
                </a:solidFill>
              </a:rPr>
              <a:t>припадає</a:t>
            </a:r>
            <a:r>
              <a:rPr lang="ru-RU" sz="2400" i="1" dirty="0" smtClean="0">
                <a:solidFill>
                  <a:srgbClr val="008000"/>
                </a:solidFill>
              </a:rPr>
              <a:t> на </a:t>
            </a:r>
            <a:r>
              <a:rPr lang="ru-RU" sz="2400" b="1" i="1" u="sng" dirty="0" err="1" smtClean="0">
                <a:solidFill>
                  <a:srgbClr val="008000"/>
                </a:solidFill>
              </a:rPr>
              <a:t>Дніпровсько-Донецький</a:t>
            </a:r>
            <a:r>
              <a:rPr lang="ru-RU" sz="2400" b="1" i="1" u="sng" dirty="0" smtClean="0">
                <a:solidFill>
                  <a:srgbClr val="008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8000"/>
                </a:solidFill>
              </a:rPr>
              <a:t>нафтогазоносний</a:t>
            </a:r>
            <a:r>
              <a:rPr lang="ru-RU" sz="2400" b="1" i="1" u="sng" dirty="0" smtClean="0">
                <a:solidFill>
                  <a:srgbClr val="008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8000"/>
                </a:solidFill>
              </a:rPr>
              <a:t>регіон</a:t>
            </a:r>
            <a:r>
              <a:rPr lang="ru-RU" sz="2400" b="1" i="1" u="sng" dirty="0" smtClean="0">
                <a:solidFill>
                  <a:srgbClr val="008000"/>
                </a:solidFill>
              </a:rPr>
              <a:t>.</a:t>
            </a:r>
          </a:p>
          <a:p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Найбільшими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газовими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родовищами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є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Шебелинське</a:t>
            </a:r>
            <a:r>
              <a:rPr lang="ru-RU" sz="2400" i="1" dirty="0" smtClean="0">
                <a:solidFill>
                  <a:srgbClr val="008000"/>
                </a:solidFill>
              </a:rPr>
              <a:t>, </a:t>
            </a:r>
            <a:r>
              <a:rPr lang="ru-RU" sz="2400" i="1" dirty="0" err="1" smtClean="0">
                <a:solidFill>
                  <a:srgbClr val="008000"/>
                </a:solidFill>
              </a:rPr>
              <a:t>Західнохрестищенське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і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Єфремівське</a:t>
            </a:r>
            <a:r>
              <a:rPr lang="ru-RU" sz="2400" i="1" dirty="0" smtClean="0">
                <a:solidFill>
                  <a:srgbClr val="008000"/>
                </a:solidFill>
              </a:rPr>
              <a:t> (</a:t>
            </a:r>
            <a:r>
              <a:rPr lang="ru-RU" sz="2400" i="1" dirty="0" err="1" smtClean="0">
                <a:solidFill>
                  <a:srgbClr val="008000"/>
                </a:solidFill>
              </a:rPr>
              <a:t>сумарні</a:t>
            </a:r>
            <a:r>
              <a:rPr lang="ru-RU" sz="2400" i="1" dirty="0" smtClean="0">
                <a:solidFill>
                  <a:srgbClr val="008000"/>
                </a:solidFill>
              </a:rPr>
              <a:t> запаси </a:t>
            </a:r>
            <a:r>
              <a:rPr lang="ru-RU" sz="2400" i="1" dirty="0" err="1" smtClean="0">
                <a:solidFill>
                  <a:srgbClr val="008000"/>
                </a:solidFill>
              </a:rPr>
              <a:t>більше</a:t>
            </a:r>
            <a:r>
              <a:rPr lang="ru-RU" sz="2400" i="1" dirty="0" smtClean="0">
                <a:solidFill>
                  <a:srgbClr val="008000"/>
                </a:solidFill>
              </a:rPr>
              <a:t> 970 </a:t>
            </a:r>
            <a:r>
              <a:rPr lang="ru-RU" sz="2400" i="1" dirty="0" err="1" smtClean="0">
                <a:solidFill>
                  <a:srgbClr val="008000"/>
                </a:solidFill>
              </a:rPr>
              <a:t>млрд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кубічних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метрів</a:t>
            </a:r>
            <a:r>
              <a:rPr lang="ru-RU" sz="2400" i="1" dirty="0" smtClean="0">
                <a:solidFill>
                  <a:srgbClr val="008000"/>
                </a:solidFill>
              </a:rPr>
              <a:t>), </a:t>
            </a:r>
            <a:r>
              <a:rPr lang="ru-RU" sz="2400" i="1" dirty="0" err="1" smtClean="0">
                <a:solidFill>
                  <a:srgbClr val="008000"/>
                </a:solidFill>
              </a:rPr>
              <a:t>нафтовими</a:t>
            </a:r>
            <a:r>
              <a:rPr lang="ru-RU" sz="2400" i="1" dirty="0" smtClean="0">
                <a:solidFill>
                  <a:srgbClr val="008000"/>
                </a:solidFill>
              </a:rPr>
              <a:t> — </a:t>
            </a:r>
            <a:r>
              <a:rPr lang="ru-RU" sz="2400" i="1" dirty="0" err="1" smtClean="0">
                <a:solidFill>
                  <a:srgbClr val="008000"/>
                </a:solidFill>
              </a:rPr>
              <a:t>Леляківське</a:t>
            </a:r>
            <a:r>
              <a:rPr lang="ru-RU" sz="2400" i="1" dirty="0" smtClean="0">
                <a:solidFill>
                  <a:srgbClr val="008000"/>
                </a:solidFill>
              </a:rPr>
              <a:t>, </a:t>
            </a:r>
            <a:r>
              <a:rPr lang="ru-RU" sz="2400" i="1" dirty="0" err="1" smtClean="0">
                <a:solidFill>
                  <a:srgbClr val="008000"/>
                </a:solidFill>
              </a:rPr>
              <a:t>Глинсько-Розбишівське</a:t>
            </a:r>
            <a:r>
              <a:rPr lang="ru-RU" sz="2400" i="1" dirty="0" smtClean="0">
                <a:solidFill>
                  <a:srgbClr val="008000"/>
                </a:solidFill>
              </a:rPr>
              <a:t>, </a:t>
            </a:r>
            <a:r>
              <a:rPr lang="ru-RU" sz="2400" i="1" dirty="0" err="1" smtClean="0">
                <a:solidFill>
                  <a:srgbClr val="008000"/>
                </a:solidFill>
              </a:rPr>
              <a:t>нафтогазовими</a:t>
            </a:r>
            <a:r>
              <a:rPr lang="ru-RU" sz="2400" i="1" dirty="0" smtClean="0">
                <a:solidFill>
                  <a:srgbClr val="008000"/>
                </a:solidFill>
              </a:rPr>
              <a:t> — </a:t>
            </a:r>
            <a:r>
              <a:rPr lang="ru-RU" sz="2400" i="1" dirty="0" err="1" smtClean="0">
                <a:solidFill>
                  <a:srgbClr val="008000"/>
                </a:solidFill>
              </a:rPr>
              <a:t>Гнідинцівське</a:t>
            </a:r>
            <a:r>
              <a:rPr lang="ru-RU" sz="2400" i="1" dirty="0" smtClean="0">
                <a:solidFill>
                  <a:srgbClr val="008000"/>
                </a:solidFill>
              </a:rPr>
              <a:t>, </a:t>
            </a:r>
            <a:r>
              <a:rPr lang="ru-RU" sz="2400" i="1" dirty="0" err="1" smtClean="0">
                <a:solidFill>
                  <a:srgbClr val="008000"/>
                </a:solidFill>
              </a:rPr>
              <a:t>Качанівське</a:t>
            </a:r>
            <a:r>
              <a:rPr lang="ru-RU" sz="2400" i="1" dirty="0" smtClean="0">
                <a:solidFill>
                  <a:srgbClr val="008000"/>
                </a:solidFill>
              </a:rPr>
              <a:t>, </a:t>
            </a:r>
            <a:r>
              <a:rPr lang="ru-RU" sz="2400" i="1" dirty="0" err="1" smtClean="0">
                <a:solidFill>
                  <a:srgbClr val="008000"/>
                </a:solidFill>
              </a:rPr>
              <a:t>Яблунівське</a:t>
            </a:r>
            <a:r>
              <a:rPr lang="ru-RU" sz="2400" i="1" dirty="0" smtClean="0">
                <a:solidFill>
                  <a:srgbClr val="008000"/>
                </a:solidFill>
              </a:rPr>
              <a:t>.</a:t>
            </a:r>
          </a:p>
          <a:p>
            <a:r>
              <a:rPr lang="ru-RU" sz="2400" i="1" dirty="0" smtClean="0">
                <a:solidFill>
                  <a:srgbClr val="008000"/>
                </a:solidFill>
              </a:rPr>
              <a:t/>
            </a:r>
            <a:br>
              <a:rPr lang="ru-RU" sz="2400" i="1" dirty="0" smtClean="0">
                <a:solidFill>
                  <a:srgbClr val="008000"/>
                </a:solidFill>
              </a:rPr>
            </a:br>
            <a:r>
              <a:rPr lang="ru-RU" sz="2400" b="1" i="1" u="sng" dirty="0" err="1" smtClean="0">
                <a:solidFill>
                  <a:srgbClr val="008000"/>
                </a:solidFill>
              </a:rPr>
              <a:t>Причорноморсько-Кримський</a:t>
            </a:r>
            <a:r>
              <a:rPr lang="ru-RU" sz="2400" b="1" i="1" u="sng" dirty="0" smtClean="0">
                <a:solidFill>
                  <a:srgbClr val="008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8000"/>
                </a:solidFill>
              </a:rPr>
              <a:t>нафтогазоносний</a:t>
            </a:r>
            <a:r>
              <a:rPr lang="ru-RU" sz="2400" b="1" i="1" u="sng" dirty="0" smtClean="0">
                <a:solidFill>
                  <a:srgbClr val="008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8000"/>
                </a:solidFill>
              </a:rPr>
              <a:t>регіон</a:t>
            </a:r>
            <a:r>
              <a:rPr lang="ru-RU" sz="2400" b="1" i="1" u="sng" dirty="0" smtClean="0">
                <a:solidFill>
                  <a:srgbClr val="008000"/>
                </a:solidFill>
              </a:rPr>
              <a:t> </a:t>
            </a:r>
          </a:p>
          <a:p>
            <a:r>
              <a:rPr lang="ru-RU" sz="2400" i="1" dirty="0" smtClean="0">
                <a:solidFill>
                  <a:srgbClr val="008000"/>
                </a:solidFill>
              </a:rPr>
              <a:t>На </a:t>
            </a:r>
            <a:r>
              <a:rPr lang="ru-RU" sz="2400" i="1" dirty="0" err="1" smtClean="0">
                <a:solidFill>
                  <a:srgbClr val="008000"/>
                </a:solidFill>
              </a:rPr>
              <a:t>території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регіону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розвідано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більш</a:t>
            </a:r>
            <a:r>
              <a:rPr lang="ru-RU" sz="2400" i="1" dirty="0" smtClean="0">
                <a:solidFill>
                  <a:srgbClr val="008000"/>
                </a:solidFill>
              </a:rPr>
              <a:t> як 60 </a:t>
            </a:r>
            <a:r>
              <a:rPr lang="ru-RU" sz="2400" i="1" dirty="0" err="1" smtClean="0">
                <a:solidFill>
                  <a:srgbClr val="008000"/>
                </a:solidFill>
              </a:rPr>
              <a:t>родовищ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нафти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і</a:t>
            </a:r>
            <a:r>
              <a:rPr lang="ru-RU" sz="2400" i="1" dirty="0" smtClean="0">
                <a:solidFill>
                  <a:srgbClr val="008000"/>
                </a:solidFill>
              </a:rPr>
              <a:t> газу. </a:t>
            </a:r>
            <a:r>
              <a:rPr lang="ru-RU" sz="2400" i="1" dirty="0" err="1" smtClean="0">
                <a:solidFill>
                  <a:srgbClr val="008000"/>
                </a:solidFill>
              </a:rPr>
              <a:t>Вважаються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перспективними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щодо</a:t>
            </a:r>
            <a:r>
              <a:rPr lang="ru-RU" sz="2400" i="1" dirty="0" smtClean="0">
                <a:solidFill>
                  <a:srgbClr val="008000"/>
                </a:solidFill>
              </a:rPr>
              <a:t> газу </a:t>
            </a:r>
            <a:r>
              <a:rPr lang="ru-RU" sz="2400" i="1" dirty="0" err="1" smtClean="0">
                <a:solidFill>
                  <a:srgbClr val="008000"/>
                </a:solidFill>
              </a:rPr>
              <a:t>і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нафти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глибинні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ділянки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земної</a:t>
            </a:r>
            <a:r>
              <a:rPr lang="ru-RU" sz="2400" i="1" dirty="0" smtClean="0">
                <a:solidFill>
                  <a:srgbClr val="008000"/>
                </a:solidFill>
              </a:rPr>
              <a:t> кори та </a:t>
            </a:r>
            <a:r>
              <a:rPr lang="ru-RU" sz="2400" i="1" dirty="0" err="1" smtClean="0">
                <a:solidFill>
                  <a:srgbClr val="008000"/>
                </a:solidFill>
              </a:rPr>
              <a:t>підводні</a:t>
            </a:r>
            <a:r>
              <a:rPr lang="ru-RU" sz="2400" i="1" dirty="0" smtClean="0">
                <a:solidFill>
                  <a:srgbClr val="008000"/>
                </a:solidFill>
              </a:rPr>
              <a:t> </a:t>
            </a:r>
            <a:r>
              <a:rPr lang="ru-RU" sz="2400" i="1" dirty="0" err="1" smtClean="0">
                <a:solidFill>
                  <a:srgbClr val="008000"/>
                </a:solidFill>
              </a:rPr>
              <a:t>надра</a:t>
            </a:r>
            <a:r>
              <a:rPr lang="ru-RU" sz="2400" i="1" dirty="0" smtClean="0">
                <a:solidFill>
                  <a:srgbClr val="008000"/>
                </a:solidFill>
              </a:rPr>
              <a:t> Чорного моря.</a:t>
            </a:r>
            <a:br>
              <a:rPr lang="ru-RU" sz="2400" i="1" dirty="0" smtClean="0">
                <a:solidFill>
                  <a:srgbClr val="008000"/>
                </a:solidFill>
              </a:rPr>
            </a:br>
            <a:endParaRPr lang="ru-RU" sz="24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126</TotalTime>
  <Words>693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Welcome</vt:lpstr>
      <vt:lpstr>Корисні копалини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32</cp:revision>
  <dcterms:created xsi:type="dcterms:W3CDTF">2012-01-29T14:51:58Z</dcterms:created>
  <dcterms:modified xsi:type="dcterms:W3CDTF">2014-06-02T13:25:33Z</dcterms:modified>
</cp:coreProperties>
</file>