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52" r:id="rId2"/>
    <p:sldMasterId id="2147483876" r:id="rId3"/>
    <p:sldMasterId id="2147483912" r:id="rId4"/>
    <p:sldMasterId id="2147483936" r:id="rId5"/>
    <p:sldMasterId id="2147483948" r:id="rId6"/>
    <p:sldMasterId id="2147483984" r:id="rId7"/>
    <p:sldMasterId id="2147483996" r:id="rId8"/>
    <p:sldMasterId id="2147484008" r:id="rId9"/>
    <p:sldMasterId id="2147484020" r:id="rId10"/>
    <p:sldMasterId id="2147484032" r:id="rId11"/>
    <p:sldMasterId id="2147484044" r:id="rId12"/>
    <p:sldMasterId id="2147484056" r:id="rId13"/>
    <p:sldMasterId id="2147484080" r:id="rId14"/>
    <p:sldMasterId id="2147484092" r:id="rId15"/>
  </p:sldMasterIdLst>
  <p:notesMasterIdLst>
    <p:notesMasterId r:id="rId42"/>
  </p:notesMasterIdLst>
  <p:sldIdLst>
    <p:sldId id="256" r:id="rId16"/>
    <p:sldId id="257" r:id="rId17"/>
    <p:sldId id="259" r:id="rId18"/>
    <p:sldId id="265" r:id="rId19"/>
    <p:sldId id="262" r:id="rId20"/>
    <p:sldId id="261" r:id="rId21"/>
    <p:sldId id="260"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3C1DC5E-884D-49FE-8CC6-D721FAD1E190}">
          <p14:sldIdLst>
            <p14:sldId id="256"/>
            <p14:sldId id="257"/>
            <p14:sldId id="259"/>
            <p14:sldId id="265"/>
            <p14:sldId id="262"/>
          </p14:sldIdLst>
        </p14:section>
        <p14:section name="Раздел без заголовка" id="{BA26CFFB-E7B0-49CB-9433-ADF423693F81}">
          <p14:sldIdLst>
            <p14:sldId id="261"/>
            <p14:sldId id="260"/>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p:cViewPr varScale="1">
        <p:scale>
          <a:sx n="74" d="100"/>
          <a:sy n="74" d="100"/>
        </p:scale>
        <p:origin x="-133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5DF49-C736-4ECA-B3F6-D81613FB93B2}" type="datetimeFigureOut">
              <a:rPr lang="ru-RU" smtClean="0"/>
              <a:t>19.05.2014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F2530-32B3-4DED-B251-4780C5548314}" type="slidenum">
              <a:rPr lang="ru-RU" smtClean="0"/>
              <a:t>‹#›</a:t>
            </a:fld>
            <a:endParaRPr lang="ru-RU" dirty="0"/>
          </a:p>
        </p:txBody>
      </p:sp>
    </p:spTree>
    <p:extLst>
      <p:ext uri="{BB962C8B-B14F-4D97-AF65-F5344CB8AC3E}">
        <p14:creationId xmlns:p14="http://schemas.microsoft.com/office/powerpoint/2010/main" val="318644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90353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631014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3CEE0E3-C4F7-4DDC-8253-4F9E6A2AB7C9}" type="slidenum">
              <a:rPr lang="ru-RU" smtClean="0"/>
              <a:t>‹#›</a:t>
            </a:fld>
            <a:endParaRPr lang="ru-RU"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ru-RU"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29971306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1200254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31260998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21917337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8939266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42199683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340256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2515503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367790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309973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CEE0E3-C4F7-4DDC-8253-4F9E6A2AB7C9}" type="slidenum">
              <a:rPr lang="ru-RU" smtClean="0"/>
              <a:t>‹#›</a:t>
            </a:fld>
            <a:endParaRPr lang="ru-RU"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4012829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2026454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33699B3-1806-4B3D-8CE2-B8C1EEF2CEEE}" type="datetimeFigureOut">
              <a:rPr lang="ru-RU" smtClean="0"/>
              <a:t>19.05.2014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CEE0E3-C4F7-4DDC-8253-4F9E6A2AB7C9}" type="slidenum">
              <a:rPr lang="ru-RU" smtClean="0"/>
              <a:t>‹#›</a:t>
            </a:fld>
            <a:endParaRPr lang="ru-RU"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F3CEE0E3-C4F7-4DDC-8253-4F9E6A2AB7C9}"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F3CEE0E3-C4F7-4DDC-8253-4F9E6A2AB7C9}" type="slidenum">
              <a:rPr lang="ru-RU" smtClean="0"/>
              <a:t>‹#›</a:t>
            </a:fld>
            <a:endParaRPr lang="ru-RU"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33699B3-1806-4B3D-8CE2-B8C1EEF2CEEE}" type="datetimeFigureOut">
              <a:rPr lang="ru-RU" smtClean="0"/>
              <a:t>19.05.2014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F3CEE0E3-C4F7-4DDC-8253-4F9E6A2AB7C9}"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F3CEE0E3-C4F7-4DDC-8253-4F9E6A2AB7C9}" type="slidenum">
              <a:rPr lang="ru-RU" smtClean="0"/>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F3CEE0E3-C4F7-4DDC-8253-4F9E6A2AB7C9}"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F3CEE0E3-C4F7-4DDC-8253-4F9E6A2AB7C9}"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Slide Number Placeholder 7"/>
          <p:cNvSpPr>
            <a:spLocks noGrp="1"/>
          </p:cNvSpPr>
          <p:nvPr>
            <p:ph type="sldNum" sz="quarter" idx="11"/>
          </p:nvPr>
        </p:nvSpPr>
        <p:spPr/>
        <p:txBody>
          <a:bodyPr/>
          <a:lstStyle/>
          <a:p>
            <a:fld id="{F3CEE0E3-C4F7-4DDC-8253-4F9E6A2AB7C9}"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CEE0E3-C4F7-4DDC-8253-4F9E6A2AB7C9}" type="slidenum">
              <a:rPr lang="ru-RU" smtClean="0"/>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F3CEE0E3-C4F7-4DDC-8253-4F9E6A2AB7C9}"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CEE0E3-C4F7-4DDC-8253-4F9E6A2AB7C9}" type="slidenum">
              <a:rPr lang="ru-RU" smtClean="0"/>
              <a:t>‹#›</a:t>
            </a:fld>
            <a:endParaRPr lang="ru-RU"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a:xfrm>
            <a:off x="8077200" y="6356350"/>
            <a:ext cx="609600" cy="365125"/>
          </a:xfrm>
        </p:spPr>
        <p:txBody>
          <a:bodyPr/>
          <a:lstStyle/>
          <a:p>
            <a:fld id="{F3CEE0E3-C4F7-4DDC-8253-4F9E6A2AB7C9}" type="slidenum">
              <a:rPr lang="ru-RU" smtClean="0"/>
              <a:t>‹#›</a:t>
            </a:fld>
            <a:endParaRPr lang="ru-R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CEE0E3-C4F7-4DDC-8253-4F9E6A2AB7C9}" type="slidenum">
              <a:rPr lang="ru-RU" smtClean="0"/>
              <a:t>‹#›</a:t>
            </a:fld>
            <a:endParaRPr lang="ru-RU"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88551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F3CEE0E3-C4F7-4DDC-8253-4F9E6A2AB7C9}" type="slidenum">
              <a:rPr lang="ru-RU" smtClean="0"/>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F3CEE0E3-C4F7-4DDC-8253-4F9E6A2AB7C9}" type="slidenum">
              <a:rPr lang="ru-RU" smtClean="0"/>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F3CEE0E3-C4F7-4DDC-8253-4F9E6A2AB7C9}" type="slidenum">
              <a:rPr lang="ru-RU" smtClean="0"/>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F3CEE0E3-C4F7-4DDC-8253-4F9E6A2AB7C9}" type="slidenum">
              <a:rPr lang="ru-RU" smtClean="0"/>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190534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3CEE0E3-C4F7-4DDC-8253-4F9E6A2AB7C9}" type="slidenum">
              <a:rPr lang="ru-RU" smtClean="0"/>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33699B3-1806-4B3D-8CE2-B8C1EEF2CEEE}" type="datetimeFigureOut">
              <a:rPr lang="ru-RU" smtClean="0"/>
              <a:t>19.05.2014</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3CEE0E3-C4F7-4DDC-8253-4F9E6A2AB7C9}"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F3CEE0E3-C4F7-4DDC-8253-4F9E6A2AB7C9}" type="slidenum">
              <a:rPr lang="ru-RU" smtClean="0"/>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F3CEE0E3-C4F7-4DDC-8253-4F9E6A2AB7C9}"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F3CEE0E3-C4F7-4DDC-8253-4F9E6A2AB7C9}" type="slidenum">
              <a:rPr lang="ru-RU" smtClean="0"/>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33699B3-1806-4B3D-8CE2-B8C1EEF2CEEE}" type="datetimeFigureOut">
              <a:rPr lang="ru-RU" smtClean="0"/>
              <a:t>19.05.2014</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F3CEE0E3-C4F7-4DDC-8253-4F9E6A2AB7C9}" type="slidenum">
              <a:rPr lang="ru-RU" smtClean="0"/>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33699B3-1806-4B3D-8CE2-B8C1EEF2CEEE}" type="datetimeFigureOut">
              <a:rPr lang="ru-RU" smtClean="0"/>
              <a:t>19.05.2014</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F3CEE0E3-C4F7-4DDC-8253-4F9E6A2AB7C9}"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2715107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F3CEE0E3-C4F7-4DDC-8253-4F9E6A2AB7C9}" type="slidenum">
              <a:rPr lang="ru-RU" smtClean="0"/>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F3CEE0E3-C4F7-4DDC-8253-4F9E6A2AB7C9}" type="slidenum">
              <a:rPr lang="ru-RU" smtClean="0"/>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F3CEE0E3-C4F7-4DDC-8253-4F9E6A2AB7C9}" type="slidenum">
              <a:rPr lang="ru-RU" smtClean="0"/>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F3CEE0E3-C4F7-4DDC-8253-4F9E6A2AB7C9}" type="slidenum">
              <a:rPr lang="ru-RU" smtClean="0"/>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3CEE0E3-C4F7-4DDC-8253-4F9E6A2AB7C9}" type="slidenum">
              <a:rPr lang="ru-RU" smtClean="0"/>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778887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F3CEE0E3-C4F7-4DDC-8253-4F9E6A2AB7C9}" type="slidenum">
              <a:rPr lang="ru-RU" smtClean="0"/>
              <a:t>‹#›</a:t>
            </a:fld>
            <a:endParaRPr lang="ru-RU" dirty="0"/>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dirty="0"/>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146304" y="6208776"/>
            <a:ext cx="457200" cy="457200"/>
          </a:xfrm>
        </p:spPr>
        <p:txBody>
          <a:bodyPr/>
          <a:lstStyle/>
          <a:p>
            <a:fld id="{F3CEE0E3-C4F7-4DDC-8253-4F9E6A2AB7C9}"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926787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CEE0E3-C4F7-4DDC-8253-4F9E6A2AB7C9}" type="slidenum">
              <a:rPr lang="ru-RU" smtClean="0"/>
              <a:t>‹#›</a:t>
            </a:fld>
            <a:endParaRPr lang="ru-RU" dirty="0"/>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dirty="0"/>
          </a:p>
        </p:txBody>
      </p:sp>
      <p:sp>
        <p:nvSpPr>
          <p:cNvPr id="7" name="Номер слайда 6"/>
          <p:cNvSpPr>
            <a:spLocks noGrp="1"/>
          </p:cNvSpPr>
          <p:nvPr>
            <p:ph type="sldNum" sz="quarter" idx="12"/>
          </p:nvPr>
        </p:nvSpPr>
        <p:spPr>
          <a:xfrm>
            <a:off x="146304" y="6208776"/>
            <a:ext cx="457200" cy="457200"/>
          </a:xfrm>
        </p:spPr>
        <p:txBody>
          <a:bodyPr/>
          <a:lstStyle/>
          <a:p>
            <a:fld id="{F3CEE0E3-C4F7-4DDC-8253-4F9E6A2AB7C9}" type="slidenum">
              <a:rPr lang="ru-RU" smtClean="0"/>
              <a:t>‹#›</a:t>
            </a:fld>
            <a:endParaRPr lang="ru-RU" dirty="0"/>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dirty="0" smtClean="0"/>
              <a:t>Вставка рисунка</a:t>
            </a:r>
            <a:endParaRPr kumimoji="0"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085428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Номер слайда 7"/>
          <p:cNvSpPr>
            <a:spLocks noGrp="1"/>
          </p:cNvSpPr>
          <p:nvPr>
            <p:ph type="sldNum" sz="quarter" idx="11"/>
          </p:nvPr>
        </p:nvSpPr>
        <p:spPr/>
        <p:txBody>
          <a:bodyPr/>
          <a:lstStyle/>
          <a:p>
            <a:fld id="{F3CEE0E3-C4F7-4DDC-8253-4F9E6A2AB7C9}" type="slidenum">
              <a:rPr lang="ru-RU" smtClean="0"/>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F3CEE0E3-C4F7-4DDC-8253-4F9E6A2AB7C9}" type="slidenum">
              <a:rPr lang="ru-RU" smtClean="0"/>
              <a:t>‹#›</a:t>
            </a:fld>
            <a:endParaRPr lang="ru-RU"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75743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301664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39997171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6876961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700669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2361721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1172176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40878845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25389893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550045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8500457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283638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CEE0E3-C4F7-4DDC-8253-4F9E6A2AB7C9}" type="slidenum">
              <a:rPr lang="ru-RU" smtClean="0"/>
              <a:t>‹#›</a:t>
            </a:fld>
            <a:endParaRPr lang="ru-RU" dirty="0"/>
          </a:p>
        </p:txBody>
      </p:sp>
    </p:spTree>
    <p:extLst>
      <p:ext uri="{BB962C8B-B14F-4D97-AF65-F5344CB8AC3E}">
        <p14:creationId xmlns:p14="http://schemas.microsoft.com/office/powerpoint/2010/main" val="3414010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3CEE0E3-C4F7-4DDC-8253-4F9E6A2AB7C9}"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3CEE0E3-C4F7-4DDC-8253-4F9E6A2AB7C9}"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3699B3-1806-4B3D-8CE2-B8C1EEF2CEEE}" type="datetimeFigureOut">
              <a:rPr lang="ru-RU" smtClean="0"/>
              <a:t>19.05.2014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CEE0E3-C4F7-4DDC-8253-4F9E6A2AB7C9}" type="slidenum">
              <a:rPr lang="ru-RU" smtClean="0"/>
              <a:t>‹#›</a:t>
            </a:fld>
            <a:endParaRPr lang="ru-RU"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0.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EE0E3-C4F7-4DDC-8253-4F9E6A2AB7C9}" type="slidenum">
              <a:rPr lang="ru-RU" smtClean="0"/>
              <a:t>‹#›</a:t>
            </a:fld>
            <a:endParaRPr lang="ru-RU" dirty="0"/>
          </a:p>
        </p:txBody>
      </p:sp>
    </p:spTree>
    <p:extLst>
      <p:ext uri="{BB962C8B-B14F-4D97-AF65-F5344CB8AC3E}">
        <p14:creationId xmlns:p14="http://schemas.microsoft.com/office/powerpoint/2010/main" val="25293119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33699B3-1806-4B3D-8CE2-B8C1EEF2CEEE}" type="datetimeFigureOut">
              <a:rPr lang="ru-RU" smtClean="0"/>
              <a:t>19.05.2014</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3CEE0E3-C4F7-4DDC-8253-4F9E6A2AB7C9}" type="slidenum">
              <a:rPr lang="ru-RU" smtClean="0"/>
              <a:t>‹#›</a:t>
            </a:fld>
            <a:endParaRPr lang="ru-RU"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EE0E3-C4F7-4DDC-8253-4F9E6A2AB7C9}" type="slidenum">
              <a:rPr lang="ru-RU" smtClean="0"/>
              <a:t>‹#›</a:t>
            </a:fld>
            <a:endParaRPr lang="ru-RU" dirty="0"/>
          </a:p>
        </p:txBody>
      </p:sp>
    </p:spTree>
    <p:extLst>
      <p:ext uri="{BB962C8B-B14F-4D97-AF65-F5344CB8AC3E}">
        <p14:creationId xmlns:p14="http://schemas.microsoft.com/office/powerpoint/2010/main" val="3361836669"/>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33699B3-1806-4B3D-8CE2-B8C1EEF2CEEE}" type="datetimeFigureOut">
              <a:rPr lang="ru-RU" smtClean="0"/>
              <a:t>19.05.2014</a:t>
            </a:fld>
            <a:endParaRPr lang="ru-RU"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3CEE0E3-C4F7-4DDC-8253-4F9E6A2AB7C9}"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CEE0E3-C4F7-4DDC-8253-4F9E6A2AB7C9}"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33699B3-1806-4B3D-8CE2-B8C1EEF2CEEE}" type="datetimeFigureOut">
              <a:rPr lang="ru-RU" smtClean="0"/>
              <a:t>19.05.2014</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CEE0E3-C4F7-4DDC-8253-4F9E6A2AB7C9}" type="slidenum">
              <a:rPr lang="ru-RU" smtClean="0"/>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3699B3-1806-4B3D-8CE2-B8C1EEF2CEEE}" type="datetimeFigureOut">
              <a:rPr lang="ru-RU" smtClean="0"/>
              <a:t>19.05.2014</a:t>
            </a:fld>
            <a:endParaRPr lang="ru-R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CEE0E3-C4F7-4DDC-8253-4F9E6A2AB7C9}" type="slidenum">
              <a:rPr lang="ru-RU" smtClean="0"/>
              <a:t>‹#›</a:t>
            </a:fld>
            <a:endParaRPr lang="ru-R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33699B3-1806-4B3D-8CE2-B8C1EEF2CEEE}" type="datetimeFigureOut">
              <a:rPr lang="ru-RU" smtClean="0"/>
              <a:t>19.05.2014</a:t>
            </a:fld>
            <a:endParaRPr lang="ru-R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CEE0E3-C4F7-4DDC-8253-4F9E6A2AB7C9}"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33699B3-1806-4B3D-8CE2-B8C1EEF2CEEE}" type="datetimeFigureOut">
              <a:rPr lang="ru-RU" smtClean="0"/>
              <a:t>19.05.2014</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CEE0E3-C4F7-4DDC-8253-4F9E6A2AB7C9}" type="slidenum">
              <a:rPr lang="ru-RU" smtClean="0"/>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33699B3-1806-4B3D-8CE2-B8C1EEF2CEEE}" type="datetimeFigureOut">
              <a:rPr lang="ru-RU" smtClean="0"/>
              <a:t>19.05.2014</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CEE0E3-C4F7-4DDC-8253-4F9E6A2AB7C9}"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33699B3-1806-4B3D-8CE2-B8C1EEF2CEEE}" type="datetimeFigureOut">
              <a:rPr lang="ru-RU" smtClean="0"/>
              <a:t>19.05.2014</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CEE0E3-C4F7-4DDC-8253-4F9E6A2AB7C9}" type="slidenum">
              <a:rPr lang="ru-RU" smtClean="0"/>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33699B3-1806-4B3D-8CE2-B8C1EEF2CEEE}" type="datetimeFigureOut">
              <a:rPr lang="ru-RU" smtClean="0"/>
              <a:t>19.05.2014</a:t>
            </a:fld>
            <a:endParaRPr lang="ru-RU" dirty="0"/>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dirty="0"/>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CEE0E3-C4F7-4DDC-8253-4F9E6A2AB7C9}"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33699B3-1806-4B3D-8CE2-B8C1EEF2CEEE}" type="datetimeFigureOut">
              <a:rPr lang="ru-RU" smtClean="0"/>
              <a:t>19.05.2014</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3CEE0E3-C4F7-4DDC-8253-4F9E6A2AB7C9}"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699B3-1806-4B3D-8CE2-B8C1EEF2CEEE}" type="datetimeFigureOut">
              <a:rPr lang="ru-RU" smtClean="0"/>
              <a:t>19.05.2014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EE0E3-C4F7-4DDC-8253-4F9E6A2AB7C9}" type="slidenum">
              <a:rPr lang="ru-RU" smtClean="0"/>
              <a:t>‹#›</a:t>
            </a:fld>
            <a:endParaRPr lang="ru-RU" dirty="0"/>
          </a:p>
        </p:txBody>
      </p:sp>
    </p:spTree>
    <p:extLst>
      <p:ext uri="{BB962C8B-B14F-4D97-AF65-F5344CB8AC3E}">
        <p14:creationId xmlns:p14="http://schemas.microsoft.com/office/powerpoint/2010/main" val="62657394"/>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33699B3-1806-4B3D-8CE2-B8C1EEF2CEEE}" type="datetimeFigureOut">
              <a:rPr lang="ru-RU" smtClean="0"/>
              <a:t>19.05.2014</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CEE0E3-C4F7-4DDC-8253-4F9E6A2AB7C9}"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2.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17.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8.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49.xml"/><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46.xml"/><Relationship Id="rId1" Type="http://schemas.openxmlformats.org/officeDocument/2006/relationships/themeOverride" Target="../theme/themeOverride2.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3717032"/>
            <a:ext cx="4392489" cy="2562672"/>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13500000" algn="br" rotWithShape="0">
                    <a:prstClr val="black">
                      <a:alpha val="40000"/>
                    </a:prstClr>
                  </a:outerShdw>
                </a:effectLst>
              </a:rPr>
              <a:t/>
            </a:r>
            <a:br>
              <a:rPr lang="uk-UA" sz="32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13500000" algn="br" rotWithShape="0">
                    <a:prstClr val="black">
                      <a:alpha val="40000"/>
                    </a:prstClr>
                  </a:outerShdw>
                </a:effectLst>
              </a:rPr>
            </a:br>
            <a:r>
              <a:rPr lang="uk-UA" sz="32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13500000" algn="br" rotWithShape="0">
                    <a:prstClr val="black">
                      <a:alpha val="40000"/>
                    </a:prstClr>
                  </a:outerShdw>
                </a:effectLst>
              </a:rPr>
              <a:t>Виконала:</a:t>
            </a:r>
            <a:r>
              <a:rPr lang="uk-UA"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13500000" algn="br" rotWithShape="0">
                    <a:prstClr val="black">
                      <a:alpha val="40000"/>
                    </a:prstClr>
                  </a:outerShdw>
                </a:effectLst>
              </a:rPr>
              <a:t/>
            </a:r>
            <a:br>
              <a:rPr lang="uk-UA"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13500000" algn="br" rotWithShape="0">
                    <a:prstClr val="black">
                      <a:alpha val="40000"/>
                    </a:prstClr>
                  </a:outerShdw>
                </a:effectLst>
              </a:rPr>
            </a:br>
            <a:r>
              <a:rPr lang="uk-UA"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учениця 10-А класу</a:t>
            </a:r>
            <a:br>
              <a:rPr lang="uk-UA"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uk-UA"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Болозовська Катя</a:t>
            </a:r>
            <a:endParaRPr lang="ru-RU"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одзаголовок 2"/>
          <p:cNvSpPr>
            <a:spLocks noGrp="1"/>
          </p:cNvSpPr>
          <p:nvPr>
            <p:ph type="subTitle" idx="1"/>
          </p:nvPr>
        </p:nvSpPr>
        <p:spPr>
          <a:xfrm>
            <a:off x="395536" y="836712"/>
            <a:ext cx="8458200" cy="1656184"/>
          </a:xfrm>
        </p:spPr>
        <p:txBody>
          <a:bodyPr>
            <a:normAutofit fontScale="4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7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Тема презентації</a:t>
            </a:r>
            <a:r>
              <a:rPr lang="uk-UA" sz="7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algn="ctr"/>
            <a:r>
              <a:rPr lang="uk-UA" sz="8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«Глобальні проблеми людства»</a:t>
            </a:r>
            <a:endParaRPr lang="ru-RU" sz="8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угольник 4"/>
          <p:cNvSpPr/>
          <p:nvPr/>
        </p:nvSpPr>
        <p:spPr>
          <a:xfrm>
            <a:off x="4479633" y="2967335"/>
            <a:ext cx="1532527" cy="923330"/>
          </a:xfrm>
          <a:prstGeom prst="rect">
            <a:avLst/>
          </a:prstGeom>
          <a:noFill/>
        </p:spPr>
        <p:txBody>
          <a:bodyPr wrap="square" lIns="91440" tIns="45720" rIns="91440" bIns="45720">
            <a:spAutoFit/>
          </a:bodyPr>
          <a:lstStyle/>
          <a:p>
            <a:pPr algn="ct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063646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44" cy="6858000"/>
          </a:xfrm>
          <a:prstGeom prst="rect">
            <a:avLst/>
          </a:prstGeom>
        </p:spPr>
      </p:pic>
      <p:sp>
        <p:nvSpPr>
          <p:cNvPr id="3" name="Заголовок 2"/>
          <p:cNvSpPr>
            <a:spLocks noGrp="1"/>
          </p:cNvSpPr>
          <p:nvPr>
            <p:ph type="title"/>
          </p:nvPr>
        </p:nvSpPr>
        <p:spPr>
          <a:xfrm>
            <a:off x="455172" y="15949"/>
            <a:ext cx="8229600" cy="1143000"/>
          </a:xfrm>
        </p:spPr>
        <p:txBody>
          <a:bodyPr>
            <a:normAutofit/>
          </a:bodyPr>
          <a:lstStyle/>
          <a:p>
            <a:r>
              <a:rPr lang="uk-UA"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Екологічна проблема</a:t>
            </a:r>
            <a:endPar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Объект 4"/>
          <p:cNvSpPr>
            <a:spLocks noGrp="1"/>
          </p:cNvSpPr>
          <p:nvPr>
            <p:ph idx="1"/>
          </p:nvPr>
        </p:nvSpPr>
        <p:spPr>
          <a:xfrm>
            <a:off x="455172" y="1166019"/>
            <a:ext cx="8229600" cy="197495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0" indent="0">
              <a:buNone/>
            </a:pPr>
            <a:r>
              <a:rPr lang="uk-UA" sz="2400" b="1" i="1" dirty="0" smtClean="0">
                <a:ln w="50800"/>
                <a:solidFill>
                  <a:schemeClr val="bg1"/>
                </a:solidFill>
              </a:rPr>
              <a:t>    З різким погіршенням стану навколишнього середовища у </a:t>
            </a:r>
            <a:r>
              <a:rPr lang="en-US" sz="2400" b="1" i="1" dirty="0" smtClean="0">
                <a:ln w="50800"/>
                <a:solidFill>
                  <a:schemeClr val="bg1"/>
                </a:solidFill>
              </a:rPr>
              <a:t>xx </a:t>
            </a:r>
            <a:r>
              <a:rPr lang="uk-UA" sz="2400" b="1" i="1" dirty="0" smtClean="0">
                <a:ln w="50800"/>
                <a:solidFill>
                  <a:schemeClr val="bg1"/>
                </a:solidFill>
              </a:rPr>
              <a:t>ст. постало питання про глобальне виживання людства. Накопичення в оболонках Землі отруйних речовин – відходів госп. діяльності відбувається поступово.</a:t>
            </a:r>
            <a:endParaRPr lang="ru-RU" sz="2400" b="1" i="1" dirty="0">
              <a:ln w="50800"/>
              <a:solidFill>
                <a:schemeClr val="bg1"/>
              </a:solidFill>
            </a:endParaRPr>
          </a:p>
        </p:txBody>
      </p:sp>
      <p:sp>
        <p:nvSpPr>
          <p:cNvPr id="6" name="TextBox 5"/>
          <p:cNvSpPr txBox="1"/>
          <p:nvPr/>
        </p:nvSpPr>
        <p:spPr>
          <a:xfrm>
            <a:off x="285496" y="3472458"/>
            <a:ext cx="8534976" cy="3385542"/>
          </a:xfrm>
          <a:prstGeom prst="rect">
            <a:avLst/>
          </a:prstGeom>
          <a:noFill/>
        </p:spPr>
        <p:txBody>
          <a:bodyPr wrap="square" rtlCol="0">
            <a:spAutoFit/>
          </a:bodyPr>
          <a:lstStyle/>
          <a:p>
            <a:r>
              <a:rPr lang="uk-UA" dirty="0" smtClean="0"/>
              <a:t>      </a:t>
            </a:r>
            <a:r>
              <a:rPr lang="uk-UA" sz="2000" b="1" u="sng" dirty="0" smtClean="0">
                <a:effectLst>
                  <a:outerShdw blurRad="38100" dist="38100" dir="2700000" algn="tl">
                    <a:srgbClr val="000000">
                      <a:alpha val="43137"/>
                    </a:srgbClr>
                  </a:outerShdw>
                </a:effectLst>
              </a:rPr>
              <a:t>Класифікація глобальних екологічних проблем:</a:t>
            </a:r>
          </a:p>
          <a:p>
            <a:pPr marL="285750" indent="-285750">
              <a:buFont typeface="Arial" pitchFamily="34" charset="0"/>
              <a:buChar char="•"/>
            </a:pPr>
            <a:r>
              <a:rPr lang="ru-RU" sz="1600" u="sng" dirty="0" smtClean="0">
                <a:effectLst>
                  <a:outerShdw blurRad="38100" dist="38100" dir="2700000" algn="tl">
                    <a:srgbClr val="000000">
                      <a:alpha val="43137"/>
                    </a:srgbClr>
                  </a:outerShdw>
                </a:effectLst>
              </a:rPr>
              <a:t>атмосферні</a:t>
            </a:r>
            <a:r>
              <a:rPr lang="ru-RU" sz="1600" dirty="0" smtClean="0"/>
              <a:t> </a:t>
            </a:r>
            <a:r>
              <a:rPr lang="ru-RU" sz="1600" dirty="0"/>
              <a:t>(забруднення атмосфери: радіологічне, хімічне, механічне, теплове);</a:t>
            </a:r>
          </a:p>
          <a:p>
            <a:pPr marL="285750" indent="-285750">
              <a:buFont typeface="Arial" pitchFamily="34" charset="0"/>
              <a:buChar char="•"/>
            </a:pPr>
            <a:r>
              <a:rPr lang="ru-RU" sz="1600" u="sng" dirty="0">
                <a:effectLst>
                  <a:outerShdw blurRad="38100" dist="38100" dir="2700000" algn="tl">
                    <a:srgbClr val="000000">
                      <a:alpha val="43137"/>
                    </a:srgbClr>
                  </a:outerShdw>
                </a:effectLst>
              </a:rPr>
              <a:t>водн</a:t>
            </a:r>
            <a:r>
              <a:rPr lang="ru-RU" sz="1600" dirty="0"/>
              <a:t>і (виснаження і забруднення поверхневих і підземних вод, забруднення морів і океанів);</a:t>
            </a:r>
          </a:p>
          <a:p>
            <a:pPr marL="285750" indent="-285750">
              <a:buFont typeface="Arial" pitchFamily="34" charset="0"/>
              <a:buChar char="•"/>
            </a:pPr>
            <a:r>
              <a:rPr lang="ru-RU" sz="1600" u="sng" dirty="0">
                <a:effectLst>
                  <a:outerShdw blurRad="38100" dist="38100" dir="2700000" algn="tl">
                    <a:srgbClr val="000000">
                      <a:alpha val="43137"/>
                    </a:srgbClr>
                  </a:outerShdw>
                </a:effectLst>
              </a:rPr>
              <a:t>геолого-геоморфологічні </a:t>
            </a:r>
            <a:r>
              <a:rPr lang="ru-RU" sz="1600" dirty="0" smtClean="0"/>
              <a:t>(порушення </a:t>
            </a:r>
            <a:r>
              <a:rPr lang="ru-RU" sz="1600" dirty="0"/>
              <a:t>рельєфу і геологічної будови);</a:t>
            </a:r>
          </a:p>
          <a:p>
            <a:pPr marL="285750" indent="-285750">
              <a:buFont typeface="Arial" pitchFamily="34" charset="0"/>
              <a:buChar char="•"/>
            </a:pPr>
            <a:r>
              <a:rPr lang="ru-RU" sz="1600" u="sng" dirty="0">
                <a:effectLst>
                  <a:outerShdw blurRad="38100" dist="38100" dir="2700000" algn="tl">
                    <a:srgbClr val="000000">
                      <a:alpha val="43137"/>
                    </a:srgbClr>
                  </a:outerShdw>
                </a:effectLst>
              </a:rPr>
              <a:t>ґрунтові</a:t>
            </a:r>
            <a:r>
              <a:rPr lang="ru-RU" sz="1600" dirty="0"/>
              <a:t> (забруднення ґрунтів, ерозія, дефляція, вторинне засолення, заболочування </a:t>
            </a:r>
            <a:r>
              <a:rPr lang="ru-RU" sz="1600" dirty="0" smtClean="0"/>
              <a:t>та </a:t>
            </a:r>
            <a:r>
              <a:rPr lang="ru-RU" sz="1600" dirty="0"/>
              <a:t>ін.);</a:t>
            </a:r>
          </a:p>
          <a:p>
            <a:pPr marL="285750" indent="-285750">
              <a:buFont typeface="Arial" pitchFamily="34" charset="0"/>
              <a:buChar char="•"/>
            </a:pPr>
            <a:r>
              <a:rPr lang="ru-RU" sz="1600" u="sng" dirty="0">
                <a:effectLst>
                  <a:outerShdw blurRad="38100" dist="38100" dir="2700000" algn="tl">
                    <a:srgbClr val="000000">
                      <a:alpha val="43137"/>
                    </a:srgbClr>
                  </a:outerShdw>
                </a:effectLst>
              </a:rPr>
              <a:t>біотичні</a:t>
            </a:r>
            <a:r>
              <a:rPr lang="ru-RU" sz="1600" dirty="0"/>
              <a:t> (зменшення рослинності, деградація </a:t>
            </a:r>
            <a:r>
              <a:rPr lang="ru-RU" sz="1600" dirty="0">
                <a:solidFill>
                  <a:schemeClr val="bg1"/>
                </a:solidFill>
              </a:rPr>
              <a:t>лісів</a:t>
            </a:r>
            <a:r>
              <a:rPr lang="ru-RU" sz="1600" dirty="0">
                <a:solidFill>
                  <a:schemeClr val="bg2">
                    <a:lumMod val="75000"/>
                  </a:schemeClr>
                </a:solidFill>
              </a:rPr>
              <a:t>, </a:t>
            </a:r>
            <a:r>
              <a:rPr lang="ru-RU" sz="1600" dirty="0">
                <a:solidFill>
                  <a:schemeClr val="bg1"/>
                </a:solidFill>
              </a:rPr>
              <a:t>пасовищна </a:t>
            </a:r>
            <a:r>
              <a:rPr lang="ru-RU" sz="1600" dirty="0" smtClean="0">
                <a:solidFill>
                  <a:schemeClr val="bg1"/>
                </a:solidFill>
              </a:rPr>
              <a:t>дигресія , </a:t>
            </a:r>
            <a:r>
              <a:rPr lang="ru-RU" sz="1600" dirty="0" smtClean="0"/>
              <a:t>скорочення </a:t>
            </a:r>
            <a:r>
              <a:rPr lang="ru-RU" sz="1600" dirty="0"/>
              <a:t>видової різноманітності </a:t>
            </a:r>
            <a:r>
              <a:rPr lang="ru-RU" sz="1600" dirty="0" smtClean="0"/>
              <a:t>та </a:t>
            </a:r>
            <a:r>
              <a:rPr lang="ru-RU" sz="1600" dirty="0"/>
              <a:t>ін.);</a:t>
            </a:r>
          </a:p>
          <a:p>
            <a:pPr marL="285750" indent="-285750">
              <a:buFont typeface="Arial" pitchFamily="34" charset="0"/>
              <a:buChar char="•"/>
            </a:pPr>
            <a:r>
              <a:rPr lang="ru-RU" sz="1600" u="sng" dirty="0">
                <a:effectLst>
                  <a:outerShdw blurRad="38100" dist="38100" dir="2700000" algn="tl">
                    <a:srgbClr val="000000">
                      <a:alpha val="43137"/>
                    </a:srgbClr>
                  </a:outerShdw>
                </a:effectLst>
              </a:rPr>
              <a:t>комплексні (ландшафтні)</a:t>
            </a:r>
            <a:r>
              <a:rPr lang="ru-RU" sz="1600" dirty="0">
                <a:effectLst>
                  <a:outerShdw blurRad="38100" dist="38100" dir="2700000" algn="tl">
                    <a:srgbClr val="000000">
                      <a:alpha val="43137"/>
                    </a:srgbClr>
                  </a:outerShdw>
                </a:effectLst>
              </a:rPr>
              <a:t> </a:t>
            </a:r>
            <a:r>
              <a:rPr lang="ru-RU" sz="1600" dirty="0"/>
              <a:t>— запустинювання, </a:t>
            </a:r>
            <a:r>
              <a:rPr lang="ru-RU" sz="1600" dirty="0">
                <a:solidFill>
                  <a:schemeClr val="bg1"/>
                </a:solidFill>
              </a:rPr>
              <a:t>зниження біорізноманітності, </a:t>
            </a:r>
            <a:r>
              <a:rPr lang="ru-RU" sz="1600" dirty="0"/>
              <a:t>порушення режиму природоохоронних </a:t>
            </a:r>
            <a:r>
              <a:rPr lang="ru-RU" sz="1600" dirty="0">
                <a:solidFill>
                  <a:schemeClr val="bg1"/>
                </a:solidFill>
              </a:rPr>
              <a:t>територій.</a:t>
            </a:r>
          </a:p>
          <a:p>
            <a:pPr marL="342900" indent="-342900">
              <a:buFont typeface="Arial" pitchFamily="34" charset="0"/>
              <a:buChar char="•"/>
            </a:pPr>
            <a:endParaRPr lang="ru-RU" b="1" dirty="0"/>
          </a:p>
        </p:txBody>
      </p:sp>
    </p:spTree>
    <p:extLst>
      <p:ext uri="{BB962C8B-B14F-4D97-AF65-F5344CB8AC3E}">
        <p14:creationId xmlns:p14="http://schemas.microsoft.com/office/powerpoint/2010/main" val="784537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805922"/>
            <a:ext cx="4355976" cy="4355976"/>
          </a:xfr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816"/>
            <a:ext cx="4788024" cy="4392488"/>
          </a:xfrm>
          <a:prstGeom prst="rect">
            <a:avLst/>
          </a:prstGeom>
        </p:spPr>
      </p:pic>
      <p:sp>
        <p:nvSpPr>
          <p:cNvPr id="2" name="Заголовок 1"/>
          <p:cNvSpPr>
            <a:spLocks noGrp="1"/>
          </p:cNvSpPr>
          <p:nvPr>
            <p:ph type="title"/>
          </p:nvPr>
        </p:nvSpPr>
        <p:spPr>
          <a:xfrm>
            <a:off x="467544" y="-9808"/>
            <a:ext cx="8229600" cy="1143000"/>
          </a:xfrm>
        </p:spPr>
        <p:txBody>
          <a:bodyPr>
            <a:normAutofit/>
          </a:bodyPr>
          <a:lstStyle/>
          <a:p>
            <a:r>
              <a:rPr lang="uk-UA" sz="3200" dirty="0" smtClean="0"/>
              <a:t>Найголовніша екологічна проблема – </a:t>
            </a:r>
            <a:r>
              <a:rPr lang="uk-UA" sz="3200" b="1" dirty="0" smtClean="0">
                <a:ln w="10541" cmpd="sng">
                  <a:solidFill>
                    <a:srgbClr val="7D7D7D">
                      <a:tint val="100000"/>
                      <a:shade val="100000"/>
                      <a:satMod val="110000"/>
                    </a:srgbClr>
                  </a:solidFill>
                  <a:prstDash val="solid"/>
                </a:ln>
                <a:solidFill>
                  <a:schemeClr val="accent3">
                    <a:lumMod val="75000"/>
                  </a:schemeClr>
                </a:solidFill>
              </a:rPr>
              <a:t>забруднення атмосфери</a:t>
            </a:r>
            <a:endParaRPr lang="ru-RU" sz="3200" b="1" dirty="0">
              <a:ln w="10541" cmpd="sng">
                <a:solidFill>
                  <a:srgbClr val="7D7D7D">
                    <a:tint val="100000"/>
                    <a:shade val="100000"/>
                    <a:satMod val="110000"/>
                  </a:srgbClr>
                </a:solidFill>
                <a:prstDash val="solid"/>
              </a:ln>
              <a:solidFill>
                <a:schemeClr val="accent3">
                  <a:lumMod val="75000"/>
                </a:schemeClr>
              </a:solidFill>
            </a:endParaRPr>
          </a:p>
        </p:txBody>
      </p:sp>
      <p:pic>
        <p:nvPicPr>
          <p:cNvPr id="7" name="Объект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0" y="1052736"/>
            <a:ext cx="9144000" cy="5544616"/>
          </a:xfrm>
        </p:spPr>
      </p:pic>
    </p:spTree>
    <p:extLst>
      <p:ext uri="{BB962C8B-B14F-4D97-AF65-F5344CB8AC3E}">
        <p14:creationId xmlns:p14="http://schemas.microsoft.com/office/powerpoint/2010/main" val="3089878910"/>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171400"/>
            <a:ext cx="7470648" cy="1143000"/>
          </a:xfrm>
        </p:spPr>
        <p:txBody>
          <a:bodyPr/>
          <a:lstStyle/>
          <a:p>
            <a:pPr algn="ctr"/>
            <a:r>
              <a:rPr lang="uk-UA"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Забрудники повітря</a:t>
            </a:r>
            <a:endParaRPr lang="ru-RU"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052736"/>
            <a:ext cx="3767354" cy="512295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2522"/>
            <a:ext cx="5243234" cy="4000500"/>
          </a:xfrm>
          <a:prstGeom prst="rect">
            <a:avLst/>
          </a:prstGeom>
        </p:spPr>
      </p:pic>
    </p:spTree>
    <p:extLst>
      <p:ext uri="{BB962C8B-B14F-4D97-AF65-F5344CB8AC3E}">
        <p14:creationId xmlns:p14="http://schemas.microsoft.com/office/powerpoint/2010/main" val="4015893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79512"/>
            <a:ext cx="9144000" cy="7605464"/>
          </a:xfrm>
        </p:spPr>
        <p:txBody>
          <a:bodyPr>
            <a:normAutofit/>
          </a:bodyPr>
          <a:lstStyle/>
          <a:p>
            <a:pPr algn="l"/>
            <a:r>
              <a:rPr lang="uk-UA" sz="2400" dirty="0" smtClean="0"/>
              <a:t>   </a:t>
            </a:r>
            <a:r>
              <a:rPr lang="uk-UA" sz="2000" dirty="0" smtClean="0"/>
              <a:t>Основними джерелами забруднення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атмосфери</a:t>
            </a:r>
            <a:r>
              <a:rPr lang="uk-UA" sz="2400" dirty="0" smtClean="0"/>
              <a:t> </a:t>
            </a:r>
            <a:r>
              <a:rPr lang="uk-UA" sz="2000" dirty="0" smtClean="0"/>
              <a:t>є автомоб. </a:t>
            </a:r>
            <a:r>
              <a:rPr lang="uk-UA" sz="2000" dirty="0"/>
              <a:t>т</a:t>
            </a:r>
            <a:r>
              <a:rPr lang="uk-UA" sz="2000" dirty="0" smtClean="0"/>
              <a:t>ранспорт і ТЕС. При спалюванні вугілля у повітрі зменшується концентрація кисню, а вугл. </a:t>
            </a:r>
            <a:r>
              <a:rPr lang="uk-UA" sz="2000" dirty="0"/>
              <a:t>г</a:t>
            </a:r>
            <a:r>
              <a:rPr lang="uk-UA" sz="2000" dirty="0" smtClean="0"/>
              <a:t>азу – зростає. Наслідком цього є </a:t>
            </a:r>
            <a:r>
              <a:rPr lang="uk-UA" sz="2000" i="1" u="sng" dirty="0" smtClean="0"/>
              <a:t>парниковий ефект</a:t>
            </a:r>
            <a:r>
              <a:rPr lang="uk-UA" sz="2000" dirty="0" smtClean="0"/>
              <a:t>.</a:t>
            </a:r>
            <a:r>
              <a:rPr lang="uk-UA" sz="2400" dirty="0" smtClean="0"/>
              <a:t/>
            </a:r>
            <a:br>
              <a:rPr lang="uk-UA" sz="2400" dirty="0" smtClean="0"/>
            </a:br>
            <a:r>
              <a:rPr lang="uk-UA" sz="2400" dirty="0" smtClean="0"/>
              <a:t>                                                           </a:t>
            </a:r>
            <a:br>
              <a:rPr lang="uk-UA" sz="2400" dirty="0" smtClean="0"/>
            </a:br>
            <a:r>
              <a:rPr lang="uk-UA" sz="2400" dirty="0"/>
              <a:t/>
            </a:r>
            <a:br>
              <a:rPr lang="uk-UA" sz="2400" dirty="0"/>
            </a:br>
            <a:r>
              <a:rPr lang="uk-UA" sz="2400" dirty="0" smtClean="0"/>
              <a:t/>
            </a:r>
            <a:br>
              <a:rPr lang="uk-UA" sz="2400" dirty="0" smtClean="0"/>
            </a:br>
            <a:r>
              <a:rPr lang="uk-UA" sz="2400" dirty="0"/>
              <a:t/>
            </a:r>
            <a:br>
              <a:rPr lang="uk-UA" sz="2400" dirty="0"/>
            </a:br>
            <a:r>
              <a:rPr lang="uk-UA" sz="2400" dirty="0" smtClean="0"/>
              <a:t/>
            </a:r>
            <a:br>
              <a:rPr lang="uk-UA" sz="2400" dirty="0" smtClean="0"/>
            </a:br>
            <a:r>
              <a:rPr lang="uk-UA" sz="2400" dirty="0" smtClean="0"/>
              <a:t> </a:t>
            </a:r>
            <a:br>
              <a:rPr lang="uk-UA" sz="2400" dirty="0" smtClean="0"/>
            </a:br>
            <a:r>
              <a:rPr lang="uk-UA" sz="2400" dirty="0" smtClean="0"/>
              <a:t>   </a:t>
            </a:r>
            <a:r>
              <a:rPr lang="uk-U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Гідросферу</a:t>
            </a:r>
            <a:r>
              <a:rPr lang="uk-UA" sz="2000" dirty="0" smtClean="0"/>
              <a:t> забруднюють стічні води, що потрапляють до водойм із полів, промисл. </a:t>
            </a:r>
            <a:r>
              <a:rPr lang="uk-UA" sz="2000" dirty="0"/>
              <a:t>т</a:t>
            </a:r>
            <a:r>
              <a:rPr lang="uk-UA" sz="2000" dirty="0" smtClean="0"/>
              <a:t>а побут. об</a:t>
            </a:r>
            <a:r>
              <a:rPr lang="en-US" sz="2000" dirty="0" smtClean="0"/>
              <a:t>’</a:t>
            </a:r>
            <a:r>
              <a:rPr lang="uk-UA" sz="2000" dirty="0" smtClean="0"/>
              <a:t>єктів. Найбільш забрудненими вважаються Перська та Мексиканська затоки, Північне, Середземне, Балтійське та Японське моря.</a:t>
            </a:r>
            <a:br>
              <a:rPr lang="uk-UA" sz="2000" dirty="0" smtClean="0"/>
            </a:br>
            <a:r>
              <a:rPr lang="uk-UA" sz="2000" dirty="0" smtClean="0"/>
              <a:t/>
            </a:r>
            <a:br>
              <a:rPr lang="uk-UA" sz="2000" dirty="0" smtClean="0"/>
            </a:br>
            <a:r>
              <a:rPr lang="uk-UA" sz="2400" dirty="0"/>
              <a:t/>
            </a:r>
            <a:br>
              <a:rPr lang="uk-UA" sz="2400" dirty="0"/>
            </a:b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97320"/>
            <a:ext cx="6192688" cy="223224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051" y="4227299"/>
            <a:ext cx="5112568" cy="2636912"/>
          </a:xfrm>
          <a:prstGeom prst="rect">
            <a:avLst/>
          </a:prstGeom>
        </p:spPr>
      </p:pic>
    </p:spTree>
    <p:extLst>
      <p:ext uri="{BB962C8B-B14F-4D97-AF65-F5344CB8AC3E}">
        <p14:creationId xmlns:p14="http://schemas.microsoft.com/office/powerpoint/2010/main" val="6302117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16182" cy="6858000"/>
          </a:xfrm>
          <a:prstGeom prst="rect">
            <a:avLst/>
          </a:prstGeom>
        </p:spPr>
      </p:pic>
      <p:sp>
        <p:nvSpPr>
          <p:cNvPr id="2" name="Заголовок 1"/>
          <p:cNvSpPr>
            <a:spLocks noGrp="1"/>
          </p:cNvSpPr>
          <p:nvPr>
            <p:ph type="title"/>
          </p:nvPr>
        </p:nvSpPr>
        <p:spPr>
          <a:xfrm>
            <a:off x="443291" y="0"/>
            <a:ext cx="8229600" cy="1143000"/>
          </a:xfrm>
        </p:spPr>
        <p:style>
          <a:lnRef idx="1">
            <a:schemeClr val="accent1"/>
          </a:lnRef>
          <a:fillRef idx="2">
            <a:schemeClr val="accent1"/>
          </a:fillRef>
          <a:effectRef idx="1">
            <a:schemeClr val="accent1"/>
          </a:effectRef>
          <a:fontRef idx="minor">
            <a:schemeClr val="dk1"/>
          </a:fontRef>
        </p:style>
        <p:txBody>
          <a:bodyPr>
            <a:prstTxWarp prst="textChevronInverted">
              <a:avLst/>
            </a:prstTxWarp>
            <a:normAutofit fontScale="90000"/>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Сировинна та енергетична проблеми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Объект 3"/>
          <p:cNvSpPr>
            <a:spLocks noGrp="1"/>
          </p:cNvSpPr>
          <p:nvPr>
            <p:ph idx="1"/>
          </p:nvPr>
        </p:nvSpPr>
        <p:spPr>
          <a:xfrm>
            <a:off x="93595" y="1412776"/>
            <a:ext cx="8928992" cy="5445224"/>
          </a:xfrm>
        </p:spPr>
        <p:txBody>
          <a:bodyPr>
            <a:noAutofit/>
          </a:bodyPr>
          <a:lstStyle/>
          <a:p>
            <a:pPr marL="0" indent="0">
              <a:buNone/>
            </a:pPr>
            <a:r>
              <a:rPr lang="uk-UA" sz="2800" dirty="0" smtClean="0"/>
              <a:t>   </a:t>
            </a:r>
            <a:r>
              <a:rPr lang="uk-UA" sz="2800" b="1" i="1" dirty="0" smtClean="0"/>
              <a:t>Проблеми виникли як глобальні у 70х рока</a:t>
            </a:r>
            <a:r>
              <a:rPr lang="uk-UA" sz="2800" b="1" i="1" dirty="0"/>
              <a:t>х</a:t>
            </a:r>
            <a:r>
              <a:rPr lang="uk-UA" sz="2800" b="1" i="1" dirty="0" smtClean="0"/>
              <a:t> </a:t>
            </a:r>
            <a:r>
              <a:rPr lang="en-US" sz="2800" b="1" i="1" dirty="0" smtClean="0"/>
              <a:t>XX</a:t>
            </a:r>
            <a:r>
              <a:rPr lang="uk-UA" sz="2800" b="1" i="1" dirty="0" smtClean="0"/>
              <a:t>ст. Тоді за прогнозами</a:t>
            </a:r>
            <a:r>
              <a:rPr lang="en-US" sz="2800" b="1" i="1" dirty="0" smtClean="0"/>
              <a:t> </a:t>
            </a:r>
            <a:r>
              <a:rPr lang="uk-UA" sz="2800" b="1" i="1" dirty="0" smtClean="0"/>
              <a:t>до поч. </a:t>
            </a:r>
            <a:r>
              <a:rPr lang="en-US" sz="2800" b="1" i="1" dirty="0" smtClean="0"/>
              <a:t>XXI</a:t>
            </a:r>
            <a:r>
              <a:rPr lang="uk-UA" sz="2800" b="1" i="1" dirty="0" smtClean="0"/>
              <a:t>ст. людство мало б вичерпати більшість кольор. руд, а до 1925р. -  майже всі види мін. </a:t>
            </a:r>
            <a:r>
              <a:rPr lang="uk-UA" sz="2800" b="1" i="1" dirty="0"/>
              <a:t>с</a:t>
            </a:r>
            <a:r>
              <a:rPr lang="uk-UA" sz="2800" b="1" i="1" dirty="0" smtClean="0"/>
              <a:t>ировини взагалі. Проте за ост. </a:t>
            </a:r>
            <a:r>
              <a:rPr lang="uk-UA" sz="2800" b="1" i="1" dirty="0"/>
              <a:t>ч</a:t>
            </a:r>
            <a:r>
              <a:rPr lang="uk-UA" sz="2800" b="1" i="1" dirty="0" smtClean="0"/>
              <a:t>ас було відкрито багато навих родовищ в т.ч. і з дна океану. Однак це тільки відстрочення. Адже запаси мін. ресурсів не відновлюються. У цьому і полягає суть </a:t>
            </a:r>
            <a:r>
              <a:rPr lang="uk-UA" sz="2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сировинної проблеми.</a:t>
            </a:r>
          </a:p>
          <a:p>
            <a:pPr marL="0" indent="0">
              <a:buNone/>
            </a:pPr>
            <a:r>
              <a:rPr lang="uk-UA"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   </a:t>
            </a:r>
            <a:r>
              <a:rPr lang="uk-UA" sz="2800" b="1" i="1" dirty="0" smtClean="0">
                <a:ln w="1905"/>
                <a:solidFill>
                  <a:schemeClr val="bg1"/>
                </a:solidFill>
              </a:rPr>
              <a:t>Оскільки нині переважну частину електроенергії людство одержує на ТЕС, що працюють на паливних корисних копалинах, очевидно існує й </a:t>
            </a:r>
            <a:r>
              <a:rPr lang="uk-UA" sz="2800" b="1" u="sng" dirty="0" smtClean="0">
                <a:ln w="17780" cmpd="sng">
                  <a:solidFill>
                    <a:srgbClr val="FFFFFF"/>
                  </a:solidFill>
                  <a:prstDash val="solid"/>
                  <a:miter lim="800000"/>
                </a:ln>
                <a:effectLst>
                  <a:outerShdw blurRad="50800" algn="tl" rotWithShape="0">
                    <a:srgbClr val="000000"/>
                  </a:outerShdw>
                </a:effectLst>
              </a:rPr>
              <a:t>енергетична проблема.</a:t>
            </a:r>
            <a:endParaRPr lang="ru-RU" sz="2800" b="1" u="sng"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3550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373216"/>
            <a:ext cx="8456727" cy="1143000"/>
          </a:xfrm>
        </p:spPr>
        <p:txBody>
          <a:bodyPr/>
          <a:lstStyle/>
          <a:p>
            <a:pPr marL="0" indent="0">
              <a:buNone/>
            </a:pPr>
            <a:r>
              <a:rPr lang="uk-UA" dirty="0" smtClean="0"/>
              <a:t>Забезпеченість корисними копалинами світу</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5569732" cy="5229200"/>
          </a:xfrm>
        </p:spPr>
      </p:pic>
      <p:sp>
        <p:nvSpPr>
          <p:cNvPr id="5" name="TextBox 4"/>
          <p:cNvSpPr txBox="1"/>
          <p:nvPr/>
        </p:nvSpPr>
        <p:spPr>
          <a:xfrm>
            <a:off x="5669276" y="188639"/>
            <a:ext cx="3491880" cy="5324535"/>
          </a:xfrm>
          <a:prstGeom prst="rect">
            <a:avLst/>
          </a:prstGeom>
          <a:noFill/>
        </p:spPr>
        <p:txBody>
          <a:bodyPr wrap="square" rtlCol="0">
            <a:spAutoFit/>
          </a:bodyPr>
          <a:lstStyle/>
          <a:p>
            <a:r>
              <a:rPr lang="ru-RU" sz="1700" dirty="0">
                <a:solidFill>
                  <a:schemeClr val="accent3">
                    <a:lumMod val="75000"/>
                  </a:schemeClr>
                </a:solidFill>
              </a:rPr>
              <a:t> </a:t>
            </a:r>
            <a:r>
              <a:rPr lang="ru-RU" sz="1700" dirty="0" smtClean="0">
                <a:solidFill>
                  <a:schemeClr val="accent3">
                    <a:lumMod val="75000"/>
                  </a:schemeClr>
                </a:solidFill>
              </a:rPr>
              <a:t>   </a:t>
            </a:r>
            <a:r>
              <a:rPr lang="ru-RU" sz="1700" b="1" i="1" u="sng" dirty="0" smtClean="0">
                <a:solidFill>
                  <a:schemeClr val="accent3">
                    <a:lumMod val="75000"/>
                  </a:schemeClr>
                </a:solidFill>
              </a:rPr>
              <a:t>Ресурсозабезпеченість</a:t>
            </a:r>
            <a:r>
              <a:rPr lang="ru-RU" sz="1700" dirty="0">
                <a:solidFill>
                  <a:schemeClr val="accent3">
                    <a:lumMod val="75000"/>
                  </a:schemeClr>
                </a:solidFill>
              </a:rPr>
              <a:t> </a:t>
            </a:r>
            <a:r>
              <a:rPr lang="ru-RU" sz="1700" dirty="0"/>
              <a:t>– це співвідношення між величиною ресурсу та розмірами його використання. Для вичерпних ресурсів показник </a:t>
            </a:r>
            <a:r>
              <a:rPr lang="ru-RU" sz="1700" dirty="0" smtClean="0"/>
              <a:t>ресурсозаб. вимірюється </a:t>
            </a:r>
            <a:r>
              <a:rPr lang="ru-RU" sz="1700" dirty="0"/>
              <a:t>у </a:t>
            </a:r>
            <a:r>
              <a:rPr lang="ru-RU" sz="1700" dirty="0" smtClean="0"/>
              <a:t>роках. Для </a:t>
            </a:r>
            <a:r>
              <a:rPr lang="ru-RU" sz="1700" dirty="0"/>
              <a:t>відновних ресурсів – показник розраховується на душу населення</a:t>
            </a:r>
            <a:r>
              <a:rPr lang="ru-RU" sz="1700" dirty="0" smtClean="0"/>
              <a:t>.</a:t>
            </a:r>
          </a:p>
          <a:p>
            <a:r>
              <a:rPr lang="ru-RU" sz="1700" dirty="0" smtClean="0"/>
              <a:t>    Звичайно</a:t>
            </a:r>
            <a:r>
              <a:rPr lang="ru-RU" sz="1700" dirty="0"/>
              <a:t>, на показники </a:t>
            </a:r>
            <a:r>
              <a:rPr lang="ru-RU" sz="1700" dirty="0" smtClean="0"/>
              <a:t>ресурсозабезп. у </a:t>
            </a:r>
            <a:r>
              <a:rPr lang="ru-RU" sz="1700" dirty="0"/>
              <a:t>першу чергу впливають багатство або бідність території природними ресурсами. Але оскільки </a:t>
            </a:r>
            <a:r>
              <a:rPr lang="ru-RU" sz="1700" dirty="0" smtClean="0"/>
              <a:t>ресурсозабезп. залежить </a:t>
            </a:r>
            <a:r>
              <a:rPr lang="ru-RU" sz="1700" dirty="0"/>
              <a:t>також і від масштабів вилучення природних ресурсів, то це поняття стає не стільки природним, скільки соціально-економічним.</a:t>
            </a:r>
          </a:p>
        </p:txBody>
      </p:sp>
    </p:spTree>
    <p:extLst>
      <p:ext uri="{BB962C8B-B14F-4D97-AF65-F5344CB8AC3E}">
        <p14:creationId xmlns:p14="http://schemas.microsoft.com/office/powerpoint/2010/main" val="2325639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86800" cy="838200"/>
          </a:xfrm>
        </p:spPr>
        <p:txBody>
          <a:bodyPr>
            <a:prstTxWarp prst="textFadeRight">
              <a:avLst/>
            </a:prstTxWarp>
            <a:normAutofit fontScale="90000"/>
          </a:bodyPr>
          <a:lstStyle/>
          <a:p>
            <a:r>
              <a:rPr lang="uk-UA" dirty="0" smtClean="0">
                <a:effectLst/>
              </a:rPr>
              <a:t>Динаміка виробництва </a:t>
            </a:r>
            <a:r>
              <a:rPr lang="uk-UA" b="1" dirty="0" smtClean="0">
                <a:effectLst/>
              </a:rPr>
              <a:t>елекроенергії</a:t>
            </a:r>
            <a:endParaRPr lang="ru-RU" b="1" dirty="0">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000469"/>
            <a:ext cx="6408712" cy="33577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04248" y="1329254"/>
            <a:ext cx="2123728"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uk-UA" sz="2400" dirty="0" smtClean="0">
                <a:solidFill>
                  <a:srgbClr val="002060"/>
                </a:solidFill>
              </a:rPr>
              <a:t>  На діаграмі чітко видно спадання виробництва електроенерг. впродовж років.</a:t>
            </a:r>
            <a:endParaRPr lang="ru-RU" sz="2400" dirty="0">
              <a:solidFill>
                <a:srgbClr val="002060"/>
              </a:solidFill>
            </a:endParaRPr>
          </a:p>
        </p:txBody>
      </p:sp>
      <p:sp>
        <p:nvSpPr>
          <p:cNvPr id="6" name="TextBox 5"/>
          <p:cNvSpPr txBox="1"/>
          <p:nvPr/>
        </p:nvSpPr>
        <p:spPr>
          <a:xfrm>
            <a:off x="4772" y="4407160"/>
            <a:ext cx="9167903" cy="2446824"/>
          </a:xfrm>
          <a:prstGeom prst="rect">
            <a:avLst/>
          </a:prstGeom>
          <a:noFill/>
        </p:spPr>
        <p:txBody>
          <a:bodyPr wrap="square" rtlCol="0">
            <a:spAutoFit/>
          </a:bodyPr>
          <a:lstStyle/>
          <a:p>
            <a:r>
              <a:rPr lang="ru-RU" sz="1700" dirty="0" smtClean="0"/>
              <a:t>    Єдиним відновлюв. </a:t>
            </a:r>
            <a:r>
              <a:rPr lang="ru-RU" sz="1700" dirty="0"/>
              <a:t>джерелом енергії є гідроенергетика. Потенційні запаси </a:t>
            </a:r>
            <a:r>
              <a:rPr lang="ru-RU" sz="1700" dirty="0" smtClean="0"/>
              <a:t>гідроресурсів визначаються </a:t>
            </a:r>
            <a:r>
              <a:rPr lang="ru-RU" sz="1700" dirty="0"/>
              <a:t>в 3750 млн.кВт. Щоправда, </a:t>
            </a:r>
            <a:r>
              <a:rPr lang="ru-RU" sz="1700" dirty="0" smtClean="0"/>
              <a:t>екон. </a:t>
            </a:r>
            <a:r>
              <a:rPr lang="ru-RU" sz="1700" dirty="0"/>
              <a:t>гідропотенціал планети </a:t>
            </a:r>
            <a:r>
              <a:rPr lang="ru-RU" sz="1700" dirty="0" smtClean="0"/>
              <a:t>використ. лише </a:t>
            </a:r>
            <a:r>
              <a:rPr lang="ru-RU" sz="1700" dirty="0"/>
              <a:t>на 17%. Особливо великі </a:t>
            </a:r>
            <a:r>
              <a:rPr lang="ru-RU" sz="1700" dirty="0" smtClean="0"/>
              <a:t>гідроенергетичні </a:t>
            </a:r>
            <a:r>
              <a:rPr lang="ru-RU" sz="1700" dirty="0"/>
              <a:t>ресурси зосереджені у </a:t>
            </a:r>
            <a:r>
              <a:rPr lang="ru-RU" sz="1700" dirty="0" smtClean="0"/>
              <a:t>Пд. </a:t>
            </a:r>
            <a:r>
              <a:rPr lang="ru-RU" sz="1700" dirty="0"/>
              <a:t>Америці, </a:t>
            </a:r>
            <a:r>
              <a:rPr lang="ru-RU" sz="1700" dirty="0" smtClean="0"/>
              <a:t>Пд.-Сх. </a:t>
            </a:r>
            <a:r>
              <a:rPr lang="ru-RU" sz="1700" dirty="0"/>
              <a:t>Азії, </a:t>
            </a:r>
            <a:r>
              <a:rPr lang="ru-RU" sz="1700" dirty="0" smtClean="0"/>
              <a:t>Африці. </a:t>
            </a:r>
          </a:p>
          <a:p>
            <a:r>
              <a:rPr lang="ru-RU" sz="1700" dirty="0" smtClean="0"/>
              <a:t>    У 1990р. виробн. </a:t>
            </a:r>
            <a:r>
              <a:rPr lang="ru-RU" sz="1700" dirty="0"/>
              <a:t>електроенергії в світі становило 11550 </a:t>
            </a:r>
            <a:r>
              <a:rPr lang="ru-RU" sz="1700" dirty="0" smtClean="0"/>
              <a:t>трлн.кВт./год</a:t>
            </a:r>
            <a:r>
              <a:rPr lang="ru-RU" sz="1700" dirty="0"/>
              <a:t>, що </a:t>
            </a:r>
            <a:r>
              <a:rPr lang="ru-RU" sz="1700" dirty="0" smtClean="0"/>
              <a:t>на </a:t>
            </a:r>
            <a:r>
              <a:rPr lang="ru-RU" sz="1700" dirty="0"/>
              <a:t>душу </a:t>
            </a:r>
            <a:r>
              <a:rPr lang="ru-RU" sz="1700" dirty="0" smtClean="0"/>
              <a:t>насел. </a:t>
            </a:r>
            <a:r>
              <a:rPr lang="ru-RU" sz="1700" dirty="0"/>
              <a:t>складає 2140 кВт</a:t>
            </a:r>
            <a:r>
              <a:rPr lang="ru-RU" sz="1700" dirty="0" smtClean="0"/>
              <a:t>./год</a:t>
            </a:r>
            <a:r>
              <a:rPr lang="ru-RU" sz="1700" dirty="0"/>
              <a:t>. </a:t>
            </a:r>
            <a:r>
              <a:rPr lang="ru-RU" sz="1700" dirty="0" smtClean="0"/>
              <a:t>На розвинуті </a:t>
            </a:r>
            <a:r>
              <a:rPr lang="ru-RU" sz="1700" dirty="0"/>
              <a:t>країни припадає понад 80% світового </a:t>
            </a:r>
            <a:r>
              <a:rPr lang="ru-RU" sz="1700" dirty="0" smtClean="0"/>
              <a:t>виробництва, </a:t>
            </a:r>
            <a:r>
              <a:rPr lang="ru-RU" sz="1700" dirty="0"/>
              <a:t>на країни, що </a:t>
            </a:r>
            <a:r>
              <a:rPr lang="ru-RU" sz="1700" dirty="0" smtClean="0"/>
              <a:t>розвив., </a:t>
            </a:r>
            <a:r>
              <a:rPr lang="ru-RU" sz="1700" dirty="0"/>
              <a:t>- до 20</a:t>
            </a:r>
            <a:r>
              <a:rPr lang="ru-RU" sz="1700" dirty="0" smtClean="0"/>
              <a:t>%. В </a:t>
            </a:r>
            <a:r>
              <a:rPr lang="ru-RU" sz="1700" dirty="0"/>
              <a:t>"першу десятку" країн входять </a:t>
            </a:r>
            <a:r>
              <a:rPr lang="ru-RU" sz="1700" dirty="0" smtClean="0"/>
              <a:t>США, Росія, Японія, Китай, ФРН, Канадада, Франція, ВБ, Україна, Індія. </a:t>
            </a:r>
            <a:r>
              <a:rPr lang="ru-RU" sz="1700" dirty="0"/>
              <a:t>На </a:t>
            </a:r>
            <a:r>
              <a:rPr lang="ru-RU" sz="1700" dirty="0" smtClean="0"/>
              <a:t>ТЕС </a:t>
            </a:r>
            <a:r>
              <a:rPr lang="ru-RU" sz="1700" dirty="0"/>
              <a:t>виробляється 63% електроенергії, на ГЕС - 20% і на АЕС - 17</a:t>
            </a:r>
            <a:r>
              <a:rPr lang="ru-RU" sz="1700" dirty="0" smtClean="0"/>
              <a:t>%. Загальна </a:t>
            </a:r>
            <a:r>
              <a:rPr lang="ru-RU" sz="1700" dirty="0"/>
              <a:t>потужність ГЕС у світі становить 300 тис. МВт. За </a:t>
            </a:r>
            <a:r>
              <a:rPr lang="ru-RU" sz="1700" dirty="0" smtClean="0"/>
              <a:t>потужністю </a:t>
            </a:r>
            <a:r>
              <a:rPr lang="ru-RU" sz="1700" dirty="0"/>
              <a:t>і кількістю </a:t>
            </a:r>
            <a:r>
              <a:rPr lang="ru-RU" sz="1700" dirty="0" smtClean="0"/>
              <a:t> таких електростанцій </a:t>
            </a:r>
            <a:r>
              <a:rPr lang="ru-RU" sz="1700" dirty="0"/>
              <a:t>на першому місці Бразилія, США та Венесуела.</a:t>
            </a:r>
            <a:endParaRPr lang="ru-RU" sz="1700" dirty="0" smtClean="0"/>
          </a:p>
        </p:txBody>
      </p:sp>
    </p:spTree>
    <p:extLst>
      <p:ext uri="{BB962C8B-B14F-4D97-AF65-F5344CB8AC3E}">
        <p14:creationId xmlns:p14="http://schemas.microsoft.com/office/powerpoint/2010/main" val="37226632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60672" cy="1039427"/>
          </a:xfrm>
        </p:spPr>
        <p:txBody>
          <a:bodyPr>
            <a:normAutofit/>
          </a:bodyPr>
          <a:lstStyle/>
          <a:p>
            <a:r>
              <a:rPr lang="uk-UA" sz="4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Шляхи подолання проблем</a:t>
            </a:r>
            <a:endParaRPr lang="ru-RU" sz="4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a:xfrm>
            <a:off x="81178" y="1684751"/>
            <a:ext cx="9036496" cy="5184576"/>
          </a:xfrm>
        </p:spPr>
        <p:txBody>
          <a:bodyPr>
            <a:noAutofit/>
          </a:bodyPr>
          <a:lstStyle/>
          <a:p>
            <a:pPr>
              <a:buClr>
                <a:srgbClr val="FF0000"/>
              </a:buClr>
            </a:pPr>
            <a:r>
              <a:rPr lang="uk-UA" sz="3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Есктенсивний</a:t>
            </a:r>
            <a:r>
              <a:rPr lang="uk-UA"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передбачає пошук та освоєння нових басейнів та родовищ кор. </a:t>
            </a:r>
            <a:r>
              <a:rPr lang="uk-UA" sz="21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a:t>
            </a:r>
            <a:r>
              <a:rPr lang="uk-UA"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опалин. Уже розпочато видобуток нафти, газу, вугілля на </a:t>
            </a:r>
            <a:r>
              <a:rPr lang="uk-UA" sz="21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шельфі</a:t>
            </a:r>
            <a:r>
              <a:rPr lang="uk-UA" sz="21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майбутньому за допом. підводн. телебачення доведеться освоювати й ложе Океану. На далеку перспективу, за умов певного рівня розвитку техніки освоюватимуться мін. рес. Місяця та ін. планет Сон. </a:t>
            </a:r>
            <a:r>
              <a:rPr lang="uk-UA" sz="21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a:t>
            </a:r>
            <a:r>
              <a:rPr lang="uk-UA"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истеми.</a:t>
            </a:r>
          </a:p>
          <a:p>
            <a:pPr>
              <a:buClr>
                <a:srgbClr val="FF0000"/>
              </a:buClr>
            </a:pPr>
            <a:r>
              <a:rPr lang="uk-UA" sz="3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Інтенсивний</a:t>
            </a:r>
            <a:r>
              <a:rPr lang="uk-UA" sz="2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1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полягає у переході до якісно нових енергозберігаючих технологій виробництва, зменш. матеріаломісткості продукції. Також необхідне комплексне використ. сировини, тобто вилучення з неї всіх корисних реч. Можна також здійснити пошук матеріалів-замінників, які б не поступалися прир. сировині. А в електроенергетиці – перехід до ширшого використання гідроенергетики та альтернативних джерел енергії.</a:t>
            </a:r>
            <a:endParaRPr lang="ru-RU"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50771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4" y="0"/>
            <a:ext cx="9167738" cy="6858000"/>
          </a:xfrm>
        </p:spPr>
      </p:pic>
      <p:sp>
        <p:nvSpPr>
          <p:cNvPr id="2" name="Заголовок 1"/>
          <p:cNvSpPr>
            <a:spLocks noGrp="1"/>
          </p:cNvSpPr>
          <p:nvPr>
            <p:ph type="title"/>
          </p:nvPr>
        </p:nvSpPr>
        <p:spPr>
          <a:xfrm>
            <a:off x="467544" y="-2195"/>
            <a:ext cx="8229600" cy="1252728"/>
          </a:xfrm>
        </p:spPr>
        <p:txBody>
          <a:bodyPr>
            <a:prstTxWarp prst="textCanUp">
              <a:avLst/>
            </a:prstTxWarp>
            <a:normAutofit fontScale="90000"/>
          </a:bodyPr>
          <a:lstStyle/>
          <a:p>
            <a:r>
              <a:rPr lang="uk-UA" b="1" dirty="0" smtClean="0">
                <a:ln w="10160">
                  <a:solidFill>
                    <a:schemeClr val="accent1"/>
                  </a:solidFill>
                  <a:prstDash val="solid"/>
                </a:ln>
                <a:effectLst>
                  <a:outerShdw blurRad="38100" dist="32000" dir="5400000" algn="tl">
                    <a:srgbClr val="000000">
                      <a:alpha val="30000"/>
                    </a:srgbClr>
                  </a:outerShdw>
                  <a:reflection blurRad="6350" stA="55000" endA="300" endPos="45500" dir="5400000" sy="-100000" algn="bl" rotWithShape="0"/>
                </a:effectLst>
              </a:rPr>
              <a:t>Демографічна та продовольча </a:t>
            </a:r>
            <a:r>
              <a:rPr lang="uk-UA" b="1" dirty="0" smtClean="0">
                <a:ln w="10160">
                  <a:solidFill>
                    <a:schemeClr val="accent1"/>
                  </a:solidFill>
                  <a:prstDash val="solid"/>
                </a:ln>
                <a:effectLst>
                  <a:outerShdw blurRad="38100" dist="32000" dir="5400000" algn="tl">
                    <a:srgbClr val="000000">
                      <a:alpha val="30000"/>
                    </a:srgbClr>
                  </a:outerShdw>
                </a:effectLst>
              </a:rPr>
              <a:t>проблеми</a:t>
            </a:r>
            <a:endParaRPr lang="ru-RU" b="1" dirty="0">
              <a:ln w="10160">
                <a:solidFill>
                  <a:schemeClr val="accent1"/>
                </a:solidFill>
                <a:prstDash val="solid"/>
              </a:ln>
              <a:effectLst>
                <a:outerShdw blurRad="38100" dist="32000" dir="5400000" algn="tl">
                  <a:srgbClr val="000000">
                    <a:alpha val="30000"/>
                  </a:srgbClr>
                </a:outerShdw>
              </a:effectLst>
            </a:endParaRPr>
          </a:p>
        </p:txBody>
      </p:sp>
      <p:sp>
        <p:nvSpPr>
          <p:cNvPr id="6" name="TextBox 5"/>
          <p:cNvSpPr txBox="1"/>
          <p:nvPr/>
        </p:nvSpPr>
        <p:spPr>
          <a:xfrm>
            <a:off x="107504" y="1268760"/>
            <a:ext cx="8928992" cy="5693866"/>
          </a:xfrm>
          <a:prstGeom prst="rect">
            <a:avLst/>
          </a:prstGeom>
          <a:noFill/>
        </p:spPr>
        <p:txBody>
          <a:bodyPr wrap="square" rtlCol="0">
            <a:spAutoFit/>
          </a:bodyPr>
          <a:lstStyle/>
          <a:p>
            <a:pPr marL="457200" indent="-457200">
              <a:buFont typeface="Arial" pitchFamily="34" charset="0"/>
              <a:buChar char="•"/>
            </a:pPr>
            <a:r>
              <a:rPr lang="ru-RU" sz="2800" dirty="0">
                <a:ln w="1905"/>
                <a:solidFill>
                  <a:schemeClr val="bg1"/>
                </a:solidFill>
                <a:effectLst>
                  <a:innerShdw blurRad="69850" dist="43180" dir="5400000">
                    <a:srgbClr val="000000">
                      <a:alpha val="65000"/>
                    </a:srgbClr>
                  </a:innerShdw>
                </a:effectLst>
              </a:rPr>
              <a:t>Зв'язок цих двох проблем очевидний, </a:t>
            </a:r>
            <a:r>
              <a:rPr lang="ru-RU" sz="2800" dirty="0" smtClean="0">
                <a:ln w="1905"/>
                <a:solidFill>
                  <a:schemeClr val="bg1"/>
                </a:solidFill>
                <a:effectLst>
                  <a:innerShdw blurRad="69850" dist="43180" dir="5400000">
                    <a:srgbClr val="000000">
                      <a:alpha val="65000"/>
                    </a:srgbClr>
                  </a:innerShdw>
                </a:effectLst>
              </a:rPr>
              <a:t>адже</a:t>
            </a:r>
          </a:p>
          <a:p>
            <a:r>
              <a:rPr lang="ru-RU" sz="2800" dirty="0" smtClean="0">
                <a:ln w="1905"/>
                <a:solidFill>
                  <a:schemeClr val="bg1"/>
                </a:solidFill>
                <a:effectLst>
                  <a:innerShdw blurRad="69850" dist="43180" dir="5400000">
                    <a:srgbClr val="000000">
                      <a:alpha val="65000"/>
                    </a:srgbClr>
                  </a:innerShdw>
                </a:effectLst>
              </a:rPr>
              <a:t>найбільш </a:t>
            </a:r>
            <a:r>
              <a:rPr lang="ru-RU" sz="2800" dirty="0">
                <a:ln w="1905"/>
                <a:solidFill>
                  <a:schemeClr val="bg1"/>
                </a:solidFill>
                <a:effectLst>
                  <a:innerShdw blurRad="69850" dist="43180" dir="5400000">
                    <a:srgbClr val="000000">
                      <a:alpha val="65000"/>
                    </a:srgbClr>
                  </a:innerShdw>
                </a:effectLst>
              </a:rPr>
              <a:t>яскраво вони проявляються в країнах, що </a:t>
            </a:r>
            <a:r>
              <a:rPr lang="ru-RU" sz="2800" dirty="0" smtClean="0">
                <a:ln w="1905"/>
                <a:solidFill>
                  <a:schemeClr val="bg1"/>
                </a:solidFill>
                <a:effectLst>
                  <a:innerShdw blurRad="69850" dist="43180" dir="5400000">
                    <a:srgbClr val="000000">
                      <a:alpha val="65000"/>
                    </a:srgbClr>
                  </a:innerShdw>
                </a:effectLst>
              </a:rPr>
              <a:t>розвиваються, де </a:t>
            </a:r>
            <a:r>
              <a:rPr lang="ru-RU" sz="2800" dirty="0">
                <a:ln w="1905"/>
                <a:solidFill>
                  <a:schemeClr val="bg1"/>
                </a:solidFill>
                <a:effectLst>
                  <a:innerShdw blurRad="69850" dist="43180" dir="5400000">
                    <a:srgbClr val="000000">
                      <a:alpha val="65000"/>
                    </a:srgbClr>
                  </a:innerShdw>
                </a:effectLst>
              </a:rPr>
              <a:t>низький рівень </a:t>
            </a:r>
            <a:r>
              <a:rPr lang="ru-RU" sz="2800" dirty="0" smtClean="0">
                <a:ln w="1905"/>
                <a:solidFill>
                  <a:schemeClr val="bg1"/>
                </a:solidFill>
                <a:effectLst>
                  <a:innerShdw blurRad="69850" dist="43180" dir="5400000">
                    <a:srgbClr val="000000">
                      <a:alpha val="65000"/>
                    </a:srgbClr>
                  </a:innerShdw>
                </a:effectLst>
              </a:rPr>
              <a:t>економ. розвитку </a:t>
            </a:r>
            <a:r>
              <a:rPr lang="ru-RU" sz="2800" dirty="0">
                <a:ln w="1905"/>
                <a:solidFill>
                  <a:schemeClr val="bg1"/>
                </a:solidFill>
                <a:effectLst>
                  <a:innerShdw blurRad="69850" dist="43180" dir="5400000">
                    <a:srgbClr val="000000">
                      <a:alpha val="65000"/>
                    </a:srgbClr>
                  </a:innerShdw>
                </a:effectLst>
              </a:rPr>
              <a:t>помножений на високий природний приріст</a:t>
            </a:r>
            <a:r>
              <a:rPr lang="ru-RU" sz="2800" dirty="0" smtClean="0">
                <a:ln w="1905"/>
                <a:solidFill>
                  <a:schemeClr val="bg1"/>
                </a:solidFill>
                <a:effectLst>
                  <a:innerShdw blurRad="69850" dist="43180" dir="5400000">
                    <a:srgbClr val="000000">
                      <a:alpha val="65000"/>
                    </a:srgbClr>
                  </a:innerShdw>
                </a:effectLst>
              </a:rPr>
              <a:t>.</a:t>
            </a:r>
          </a:p>
          <a:p>
            <a:pPr marL="457200" indent="-457200">
              <a:buFont typeface="Arial" pitchFamily="34" charset="0"/>
              <a:buChar char="•"/>
            </a:pP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 даними ООН, у бідності проживають 1 </a:t>
            </a: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млрд</a:t>
            </a:r>
          </a:p>
          <a:p>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людей</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недоїдає більше ніж 500 мільйонів, а від голоду вмирають близько 35 тис. осіб на день. 36 країн світу не в змозі повністю забезпечити своє населення харчуванням. Найбільш гостро продовольча проблема стоїть у Тропічній Африці</a:t>
            </a: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marL="457200" indent="-457200">
              <a:buFont typeface="Arial" pitchFamily="34" charset="0"/>
              <a:buChar char="•"/>
            </a:pPr>
            <a:r>
              <a:rPr lang="ru-RU" sz="2800" dirty="0" smtClean="0"/>
              <a:t>Зовсім </a:t>
            </a:r>
            <a:r>
              <a:rPr lang="ru-RU" sz="2800" dirty="0"/>
              <a:t>іншого змісту </a:t>
            </a:r>
            <a:r>
              <a:rPr lang="ru-RU" sz="2800" dirty="0" smtClean="0"/>
              <a:t>демограф. </a:t>
            </a:r>
            <a:r>
              <a:rPr lang="ru-RU" sz="2800" dirty="0"/>
              <a:t>проблема </a:t>
            </a:r>
            <a:r>
              <a:rPr lang="ru-RU" sz="2800" dirty="0" smtClean="0"/>
              <a:t>набула в</a:t>
            </a:r>
          </a:p>
          <a:p>
            <a:r>
              <a:rPr lang="ru-RU" sz="2800" dirty="0" smtClean="0"/>
              <a:t>розвинених </a:t>
            </a:r>
            <a:r>
              <a:rPr lang="ru-RU" sz="2800" dirty="0"/>
              <a:t>країнах. Тут населення «старіє», а природний приріст незначний або взагалі </a:t>
            </a:r>
            <a:r>
              <a:rPr lang="ru-RU" sz="2800" dirty="0" smtClean="0"/>
              <a:t>від'ємний.</a:t>
            </a: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345486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79372" y="2348880"/>
            <a:ext cx="6569092" cy="3051795"/>
          </a:xfrm>
        </p:spPr>
      </p:pic>
      <p:sp>
        <p:nvSpPr>
          <p:cNvPr id="5" name="TextBox 4"/>
          <p:cNvSpPr txBox="1"/>
          <p:nvPr/>
        </p:nvSpPr>
        <p:spPr>
          <a:xfrm>
            <a:off x="-47881" y="-1"/>
            <a:ext cx="9172032" cy="4431983"/>
          </a:xfrm>
          <a:prstGeom prst="rect">
            <a:avLst/>
          </a:prstGeom>
          <a:noFill/>
        </p:spPr>
        <p:txBody>
          <a:bodyPr wrap="square" rtlCol="0">
            <a:spAutoFit/>
          </a:bodyPr>
          <a:lstStyle/>
          <a:p>
            <a:r>
              <a:rPr lang="uk-UA" dirty="0" smtClean="0"/>
              <a:t>   </a:t>
            </a:r>
            <a:r>
              <a:rPr lang="uk-UA" sz="2400" dirty="0" smtClean="0"/>
              <a:t>Зміна кількості населення в результаті біологічних процесів народжуваності та смертності називається </a:t>
            </a:r>
            <a:r>
              <a:rPr lang="uk-UA" sz="2400" b="1" i="1" dirty="0" smtClean="0">
                <a:solidFill>
                  <a:schemeClr val="bg1"/>
                </a:solidFill>
              </a:rPr>
              <a:t>ПРИРОДНИМ РУХОМ НАСЕЛЕННЯ</a:t>
            </a:r>
          </a:p>
          <a:p>
            <a:r>
              <a:rPr lang="uk-UA" sz="2400" dirty="0"/>
              <a:t> </a:t>
            </a:r>
            <a:r>
              <a:rPr lang="uk-UA" sz="2400" dirty="0" smtClean="0"/>
              <a:t>  </a:t>
            </a:r>
            <a:r>
              <a:rPr lang="uk-UA" sz="2400" b="1" i="1" dirty="0" smtClean="0">
                <a:solidFill>
                  <a:schemeClr val="bg1"/>
                </a:solidFill>
              </a:rPr>
              <a:t>ПРИРОДНИЙ ПРИРІСТ НАСЕЛЕННЯ</a:t>
            </a:r>
            <a:r>
              <a:rPr lang="uk-UA" sz="2400" b="1" i="1" dirty="0" smtClean="0"/>
              <a:t> </a:t>
            </a:r>
            <a:r>
              <a:rPr lang="uk-UA" sz="2400" dirty="0" smtClean="0"/>
              <a:t>– різниця кількості народжених і кількості померлих за певний період.</a:t>
            </a:r>
          </a:p>
          <a:p>
            <a:r>
              <a:rPr lang="uk-UA" sz="2400" dirty="0" smtClean="0"/>
              <a:t>     </a:t>
            </a:r>
            <a:r>
              <a:rPr lang="uk-UA" sz="2400" b="1" u="sng" dirty="0" smtClean="0"/>
              <a:t>На показники природного руху впливають три основні </a:t>
            </a:r>
            <a:r>
              <a:rPr lang="uk-UA" sz="2400" b="1" u="sng" dirty="0"/>
              <a:t>ч</a:t>
            </a:r>
            <a:r>
              <a:rPr lang="uk-UA" sz="2400" b="1" u="sng" dirty="0" smtClean="0"/>
              <a:t>инники: </a:t>
            </a:r>
          </a:p>
          <a:p>
            <a:pPr marL="285750" indent="-285750">
              <a:buFont typeface="Arial" pitchFamily="34" charset="0"/>
              <a:buChar char="•"/>
            </a:pPr>
            <a:r>
              <a:rPr lang="uk-UA" sz="2400" b="1" dirty="0" smtClean="0"/>
              <a:t>Біологічні</a:t>
            </a:r>
          </a:p>
          <a:p>
            <a:pPr marL="285750" indent="-285750">
              <a:buFont typeface="Arial" pitchFamily="34" charset="0"/>
              <a:buChar char="•"/>
            </a:pPr>
            <a:endParaRPr lang="uk-UA" sz="2400" b="1" dirty="0" smtClean="0"/>
          </a:p>
          <a:p>
            <a:pPr marL="285750" indent="-285750">
              <a:buFont typeface="Arial" pitchFamily="34" charset="0"/>
              <a:buChar char="•"/>
            </a:pPr>
            <a:r>
              <a:rPr lang="uk-UA" sz="2400" b="1" dirty="0" smtClean="0"/>
              <a:t>Соціальні</a:t>
            </a:r>
          </a:p>
          <a:p>
            <a:pPr marL="285750" indent="-285750">
              <a:buFont typeface="Arial" pitchFamily="34" charset="0"/>
              <a:buChar char="•"/>
            </a:pPr>
            <a:endParaRPr lang="uk-UA" sz="2400" b="1" dirty="0" smtClean="0"/>
          </a:p>
          <a:p>
            <a:pPr marL="285750" indent="-285750">
              <a:buFont typeface="Arial" pitchFamily="34" charset="0"/>
              <a:buChar char="•"/>
            </a:pPr>
            <a:r>
              <a:rPr lang="uk-UA" sz="2400" b="1" dirty="0" smtClean="0"/>
              <a:t>Історичні</a:t>
            </a:r>
          </a:p>
          <a:p>
            <a:endParaRPr lang="ru-RU" b="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424331"/>
            <a:ext cx="5328592" cy="145732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755" y="5400675"/>
            <a:ext cx="2664295" cy="1480981"/>
          </a:xfrm>
          <a:prstGeom prst="rect">
            <a:avLst/>
          </a:prstGeom>
        </p:spPr>
      </p:pic>
    </p:spTree>
    <p:extLst>
      <p:ext uri="{BB962C8B-B14F-4D97-AF65-F5344CB8AC3E}">
        <p14:creationId xmlns:p14="http://schemas.microsoft.com/office/powerpoint/2010/main" val="6864504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686800" cy="167565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800" i="1" u="sng" cap="none" spc="50" dirty="0" smtClean="0">
                <a:ln w="11430"/>
                <a:solidFill>
                  <a:schemeClr val="tx1"/>
                </a:solidFill>
                <a:effectLst>
                  <a:outerShdw blurRad="38100" dist="38100" dir="2700000" algn="tl">
                    <a:srgbClr val="000000">
                      <a:alpha val="43137"/>
                    </a:srgbClr>
                  </a:outerShdw>
                </a:effectLst>
              </a:rPr>
              <a:t>Глобальні проблеми </a:t>
            </a:r>
            <a:r>
              <a:rPr lang="uk-UA" sz="2800" cap="none" spc="50" dirty="0" smtClean="0">
                <a:ln w="11430"/>
                <a:solidFill>
                  <a:schemeClr val="tx1"/>
                </a:solidFill>
                <a:effectLst/>
              </a:rPr>
              <a:t>– це такі проблеми, що стосуються всього людства: всіх країн, народів і верств населення. Вони виникли у др. пол. ХХ ст. і особливо загострились </a:t>
            </a:r>
            <a:r>
              <a:rPr lang="uk-UA" sz="3200" cap="none" spc="50" dirty="0" smtClean="0">
                <a:ln w="11430"/>
                <a:solidFill>
                  <a:schemeClr val="tx1"/>
                </a:solidFill>
                <a:effectLst/>
              </a:rPr>
              <a:t>в </a:t>
            </a:r>
            <a:r>
              <a:rPr lang="uk-UA" sz="2800" cap="none" spc="50" dirty="0" smtClean="0">
                <a:ln w="11430"/>
                <a:solidFill>
                  <a:schemeClr val="tx1"/>
                </a:solidFill>
                <a:effectLst/>
              </a:rPr>
              <a:t>його останній  </a:t>
            </a:r>
            <a:r>
              <a:rPr lang="uk-UA" sz="2800" spc="50" dirty="0">
                <a:ln w="11430"/>
              </a:rPr>
              <a:t>ч</a:t>
            </a:r>
            <a:r>
              <a:rPr lang="uk-UA" sz="2800" cap="none" spc="50" dirty="0" smtClean="0">
                <a:ln w="11430"/>
                <a:solidFill>
                  <a:schemeClr val="tx1"/>
                </a:solidFill>
                <a:effectLst/>
              </a:rPr>
              <a:t>верті.</a:t>
            </a:r>
            <a:r>
              <a:rPr lang="uk-UA" sz="3200" cap="none" spc="50" dirty="0" smtClean="0">
                <a:ln w="11430"/>
                <a:solidFill>
                  <a:schemeClr val="tx1"/>
                </a:solidFill>
                <a:effectLst/>
              </a:rPr>
              <a:t/>
            </a:r>
            <a:br>
              <a:rPr lang="uk-UA" sz="3200" cap="none" spc="50" dirty="0" smtClean="0">
                <a:ln w="11430"/>
                <a:solidFill>
                  <a:schemeClr val="tx1"/>
                </a:solidFill>
                <a:effectLst/>
              </a:rPr>
            </a:br>
            <a:endParaRPr lang="ru-RU" sz="3200" cap="none" spc="50" dirty="0">
              <a:ln w="11430"/>
              <a:solidFill>
                <a:schemeClr val="tx1"/>
              </a:solidFill>
              <a:effectLst/>
            </a:endParaRPr>
          </a:p>
        </p:txBody>
      </p:sp>
      <p:sp>
        <p:nvSpPr>
          <p:cNvPr id="3" name="Объект 2"/>
          <p:cNvSpPr>
            <a:spLocks noGrp="1"/>
          </p:cNvSpPr>
          <p:nvPr>
            <p:ph idx="1"/>
          </p:nvPr>
        </p:nvSpPr>
        <p:spPr>
          <a:xfrm>
            <a:off x="251520" y="2492896"/>
            <a:ext cx="8686800" cy="3803253"/>
          </a:xfrm>
        </p:spPr>
        <p:txBody>
          <a:bodyPr>
            <a:noAutofit/>
          </a:bodyPr>
          <a:lstStyle/>
          <a:p>
            <a:pPr marL="0" indent="0" algn="ctr">
              <a:buNone/>
            </a:pPr>
            <a:r>
              <a:rPr lang="uk-UA" sz="3600" b="1" spc="50" dirty="0" smtClean="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rPr>
              <a:t>Найактуальніші з них: </a:t>
            </a:r>
            <a:r>
              <a:rPr lang="uk-UA"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проблема війни і миру, екологічна, сировинна, енергетична, демографічна, продовольча, подолання відсталості країн, що розвиваються, освоєння Світового океану.</a:t>
            </a:r>
            <a:endPar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10374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11560" y="0"/>
            <a:ext cx="7924800" cy="1143000"/>
          </a:xfrm>
        </p:spPr>
        <p:style>
          <a:lnRef idx="1">
            <a:schemeClr val="accent4"/>
          </a:lnRef>
          <a:fillRef idx="3">
            <a:schemeClr val="accent4"/>
          </a:fillRef>
          <a:effectRef idx="2">
            <a:schemeClr val="accent4"/>
          </a:effectRef>
          <a:fontRef idx="minor">
            <a:schemeClr val="lt1"/>
          </a:fontRef>
        </p:style>
        <p:txBody>
          <a:bodyPr>
            <a:scene3d>
              <a:camera prst="perspectiveBelow"/>
              <a:lightRig rig="threePt" dir="t"/>
            </a:scene3d>
            <a:sp3d extrusionH="57150">
              <a:bevelT w="82550" h="38100" prst="coolSlant"/>
            </a:sp3d>
          </a:bodyPr>
          <a:lstStyle/>
          <a:p>
            <a:pPr algn="ctr"/>
            <a:r>
              <a:rPr lang="uk-UA" sz="3200" b="1" dirty="0" smtClean="0">
                <a:solidFill>
                  <a:schemeClr val="bg2">
                    <a:lumMod val="75000"/>
                  </a:schemeClr>
                </a:solidFill>
                <a:effectLst>
                  <a:outerShdw blurRad="38100" dist="38100" dir="2700000" algn="tl">
                    <a:srgbClr val="000000">
                      <a:alpha val="43137"/>
                    </a:srgbClr>
                  </a:outerShdw>
                </a:effectLst>
                <a:latin typeface="Arial Narrow" pitchFamily="34" charset="0"/>
              </a:rPr>
              <a:t>Подолання демографічної проблеми</a:t>
            </a:r>
            <a:endParaRPr lang="ru-RU" sz="3200" b="1" dirty="0">
              <a:solidFill>
                <a:schemeClr val="bg2">
                  <a:lumMod val="75000"/>
                </a:schemeClr>
              </a:solidFill>
              <a:effectLst>
                <a:outerShdw blurRad="38100" dist="38100" dir="2700000" algn="tl">
                  <a:srgbClr val="000000">
                    <a:alpha val="43137"/>
                  </a:srgbClr>
                </a:outerShdw>
              </a:effectLst>
              <a:latin typeface="Arial Narrow" pitchFamily="34" charset="0"/>
            </a:endParaRPr>
          </a:p>
        </p:txBody>
      </p:sp>
      <p:sp>
        <p:nvSpPr>
          <p:cNvPr id="8" name="Объект 7"/>
          <p:cNvSpPr>
            <a:spLocks noGrp="1"/>
          </p:cNvSpPr>
          <p:nvPr>
            <p:ph sz="quarter" idx="13"/>
          </p:nvPr>
        </p:nvSpPr>
        <p:spPr>
          <a:xfrm>
            <a:off x="251520" y="1268760"/>
            <a:ext cx="8712968" cy="1368152"/>
          </a:xfrm>
        </p:spPr>
        <p:txBody>
          <a:bodyPr>
            <a:normAutofit/>
          </a:bodyPr>
          <a:lstStyle/>
          <a:p>
            <a:pPr marL="0" indent="0">
              <a:buNone/>
            </a:pPr>
            <a:r>
              <a:rPr lang="uk-UA" sz="2000" dirty="0" smtClean="0"/>
              <a:t>   Аби врегулювати демограф. ситуацію, країни проводять </a:t>
            </a:r>
            <a:r>
              <a:rPr lang="uk-UA" sz="20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демографічну політику </a:t>
            </a:r>
            <a:r>
              <a:rPr lang="uk-UA" sz="2000" dirty="0" smtClean="0"/>
              <a:t>– систему заходів з регулювання народжуваності в необхідному для держави напрямку. Нині майже 130 країн проводять цю політику, зокрема це всі високорозв. держави та понад 80 тих, що розвиваються.</a:t>
            </a:r>
            <a:endParaRPr lang="ru-RU" sz="2000" dirty="0"/>
          </a:p>
        </p:txBody>
      </p:sp>
      <p:graphicFrame>
        <p:nvGraphicFramePr>
          <p:cNvPr id="9" name="Таблица 8"/>
          <p:cNvGraphicFramePr>
            <a:graphicFrameLocks noGrp="1"/>
          </p:cNvGraphicFramePr>
          <p:nvPr>
            <p:extLst>
              <p:ext uri="{D42A27DB-BD31-4B8C-83A1-F6EECF244321}">
                <p14:modId xmlns:p14="http://schemas.microsoft.com/office/powerpoint/2010/main" val="3923910476"/>
              </p:ext>
            </p:extLst>
          </p:nvPr>
        </p:nvGraphicFramePr>
        <p:xfrm>
          <a:off x="395536" y="3018884"/>
          <a:ext cx="8424936" cy="2286000"/>
        </p:xfrm>
        <a:graphic>
          <a:graphicData uri="http://schemas.openxmlformats.org/drawingml/2006/table">
            <a:tbl>
              <a:tblPr firstRow="1" bandRow="1">
                <a:tableStyleId>{1E171933-4619-4E11-9A3F-F7608DF75F80}</a:tableStyleId>
              </a:tblPr>
              <a:tblGrid>
                <a:gridCol w="4212468"/>
                <a:gridCol w="4212468"/>
              </a:tblGrid>
              <a:tr h="1476222">
                <a:tc>
                  <a:txBody>
                    <a:bodyPr/>
                    <a:lstStyle/>
                    <a:p>
                      <a:r>
                        <a:rPr lang="uk-UA" dirty="0" smtClean="0">
                          <a:solidFill>
                            <a:schemeClr val="bg1"/>
                          </a:solidFill>
                        </a:rPr>
                        <a:t>У розвинених кр.</a:t>
                      </a:r>
                      <a:r>
                        <a:rPr lang="uk-UA" baseline="0" dirty="0" smtClean="0">
                          <a:solidFill>
                            <a:schemeClr val="bg1"/>
                          </a:solidFill>
                        </a:rPr>
                        <a:t> з </a:t>
                      </a:r>
                      <a:r>
                        <a:rPr lang="en-US" baseline="0" dirty="0" smtClean="0">
                          <a:solidFill>
                            <a:schemeClr val="bg1"/>
                          </a:solidFill>
                        </a:rPr>
                        <a:t>I </a:t>
                      </a:r>
                      <a:r>
                        <a:rPr lang="uk-UA" baseline="0" dirty="0" smtClean="0">
                          <a:solidFill>
                            <a:schemeClr val="bg1"/>
                          </a:solidFill>
                        </a:rPr>
                        <a:t>типом відтв. насел. демограф. політика спрямована на стимулювання народжуваності. Перші спроби в цьому зробила Франція. До осн. заходів належать відпустки для догляду за дитиною, виплати при народженні немовляти, щомісячні виплати на дитину, істотне збільшення виплат на другу тощо.</a:t>
                      </a:r>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baseline="0" dirty="0" smtClean="0">
                          <a:ln>
                            <a:noFill/>
                          </a:ln>
                          <a:solidFill>
                            <a:schemeClr val="bg1"/>
                          </a:solidFill>
                        </a:rPr>
                        <a:t>Більшість країн з </a:t>
                      </a:r>
                      <a:r>
                        <a:rPr lang="en-US" baseline="0" dirty="0" smtClean="0">
                          <a:ln>
                            <a:noFill/>
                          </a:ln>
                          <a:solidFill>
                            <a:schemeClr val="bg1"/>
                          </a:solidFill>
                        </a:rPr>
                        <a:t>II</a:t>
                      </a:r>
                      <a:r>
                        <a:rPr lang="uk-UA" baseline="0" dirty="0" smtClean="0">
                          <a:ln>
                            <a:noFill/>
                          </a:ln>
                          <a:solidFill>
                            <a:schemeClr val="bg1"/>
                          </a:solidFill>
                        </a:rPr>
                        <a:t> типом відтв. насел. Вживають заходів для зменш. народжув. Таку політику проводять Китай, Індія та Японія.  Законом збільшено вік можливого вступу до шлюбу в Індії для жінок – до 18р., чоловіків – до 21р. В Китаї дозволено мати одну дитину, в Індії та В</a:t>
                      </a:r>
                      <a:r>
                        <a:rPr lang="en-US" baseline="0" dirty="0" smtClean="0">
                          <a:ln>
                            <a:noFill/>
                          </a:ln>
                          <a:solidFill>
                            <a:schemeClr val="bg1"/>
                          </a:solidFill>
                        </a:rPr>
                        <a:t>’</a:t>
                      </a:r>
                      <a:r>
                        <a:rPr lang="uk-UA" baseline="0" dirty="0" smtClean="0">
                          <a:ln>
                            <a:noFill/>
                          </a:ln>
                          <a:solidFill>
                            <a:schemeClr val="bg1"/>
                          </a:solidFill>
                        </a:rPr>
                        <a:t>єтнамі – дві.</a:t>
                      </a:r>
                      <a:endParaRPr lang="ru-RU" dirty="0">
                        <a:ln>
                          <a:solidFill>
                            <a:schemeClr val="tx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Стрелка вниз 11"/>
          <p:cNvSpPr/>
          <p:nvPr/>
        </p:nvSpPr>
        <p:spPr>
          <a:xfrm>
            <a:off x="2411760" y="2564904"/>
            <a:ext cx="288032" cy="432048"/>
          </a:xfrm>
          <a:prstGeom prst="down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3" name="Стрелка вниз 12"/>
          <p:cNvSpPr/>
          <p:nvPr/>
        </p:nvSpPr>
        <p:spPr>
          <a:xfrm>
            <a:off x="6516216" y="2564904"/>
            <a:ext cx="288032" cy="432048"/>
          </a:xfrm>
          <a:prstGeom prst="down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395536" y="5411450"/>
            <a:ext cx="8352928" cy="1446550"/>
          </a:xfrm>
          <a:prstGeom prst="rect">
            <a:avLst/>
          </a:prstGeom>
          <a:noFill/>
        </p:spPr>
        <p:txBody>
          <a:bodyPr wrap="square" rtlCol="0">
            <a:spAutoFit/>
          </a:bodyPr>
          <a:lstStyle/>
          <a:p>
            <a:r>
              <a:rPr lang="uk-UA" sz="2200" u="sng" dirty="0" smtClean="0"/>
              <a:t>Демографічна політика є певним обмеженням прав людини. Тому, наприклад, у США громадянам надається повна свобода вибору щодо кількості дітей, хоча й забезпечується допомога багатодітним родинам через систему податкових пільг.</a:t>
            </a:r>
            <a:endParaRPr lang="ru-RU" sz="2200" u="sng" dirty="0"/>
          </a:p>
        </p:txBody>
      </p:sp>
    </p:spTree>
    <p:extLst>
      <p:ext uri="{BB962C8B-B14F-4D97-AF65-F5344CB8AC3E}">
        <p14:creationId xmlns:p14="http://schemas.microsoft.com/office/powerpoint/2010/main" val="4028071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4"/>
            <a:ext cx="9144000" cy="6854706"/>
          </a:xfrm>
          <a:prstGeom prst="rect">
            <a:avLst/>
          </a:prstGeom>
        </p:spPr>
      </p:pic>
      <p:sp>
        <p:nvSpPr>
          <p:cNvPr id="4" name="TextBox 3"/>
          <p:cNvSpPr txBox="1"/>
          <p:nvPr/>
        </p:nvSpPr>
        <p:spPr>
          <a:xfrm>
            <a:off x="179512" y="260648"/>
            <a:ext cx="8784976" cy="369332"/>
          </a:xfrm>
          <a:prstGeom prst="rect">
            <a:avLst/>
          </a:prstGeom>
          <a:noFill/>
        </p:spPr>
        <p:txBody>
          <a:bodyPr wrap="square" rtlCol="0">
            <a:spAutoFit/>
          </a:bodyPr>
          <a:lstStyle/>
          <a:p>
            <a:endParaRPr lang="ru-RU" dirty="0"/>
          </a:p>
        </p:txBody>
      </p:sp>
      <p:sp>
        <p:nvSpPr>
          <p:cNvPr id="5" name="TextBox 4"/>
          <p:cNvSpPr txBox="1"/>
          <p:nvPr/>
        </p:nvSpPr>
        <p:spPr>
          <a:xfrm>
            <a:off x="188906" y="32122"/>
            <a:ext cx="8784976" cy="2154436"/>
          </a:xfrm>
          <a:prstGeom prst="rect">
            <a:avLst/>
          </a:prstGeom>
          <a:noFill/>
        </p:spPr>
        <p:txBody>
          <a:bodyPr wrap="square" rtlCol="0">
            <a:spAutoFit/>
          </a:bodyPr>
          <a:lstStyle/>
          <a:p>
            <a:r>
              <a:rPr lang="uk-UA" sz="2000" b="1" i="1" dirty="0" smtClean="0">
                <a:solidFill>
                  <a:schemeClr val="bg1"/>
                </a:solidFill>
                <a:effectLst>
                  <a:outerShdw blurRad="38100" dist="38100" dir="2700000" algn="tl">
                    <a:srgbClr val="000000">
                      <a:alpha val="43137"/>
                    </a:srgbClr>
                  </a:outerShdw>
                </a:effectLst>
              </a:rPr>
              <a:t>     </a:t>
            </a:r>
            <a:r>
              <a:rPr lang="uk-UA" sz="27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Шляхи подолання продовольчої проблеми людства:</a:t>
            </a:r>
          </a:p>
          <a:p>
            <a:r>
              <a:rPr lang="uk-UA" sz="2000" i="1" dirty="0" smtClean="0">
                <a:solidFill>
                  <a:schemeClr val="bg1"/>
                </a:solidFill>
                <a:effectLst>
                  <a:outerShdw blurRad="38100" dist="38100" dir="2700000" algn="tl">
                    <a:srgbClr val="000000">
                      <a:alpha val="43137"/>
                    </a:srgbClr>
                  </a:outerShdw>
                </a:effectLst>
              </a:rPr>
              <a:t> </a:t>
            </a:r>
            <a:r>
              <a:rPr lang="uk-UA" sz="2000" b="1" i="1" dirty="0" smtClean="0">
                <a:solidFill>
                  <a:schemeClr val="bg1"/>
                </a:solidFill>
              </a:rPr>
              <a:t>1.</a:t>
            </a:r>
            <a:r>
              <a:rPr lang="uk-UA" sz="2000" i="1" dirty="0" smtClean="0">
                <a:solidFill>
                  <a:schemeClr val="bg1"/>
                </a:solidFill>
                <a:effectLst>
                  <a:outerShdw blurRad="38100" dist="38100" dir="2700000" algn="tl">
                    <a:srgbClr val="000000">
                      <a:alpha val="43137"/>
                    </a:srgbClr>
                  </a:outerShdw>
                </a:effectLst>
              </a:rPr>
              <a:t> </a:t>
            </a:r>
            <a:r>
              <a:rPr lang="ru-RU" sz="2000" b="1" u="sng" dirty="0">
                <a:solidFill>
                  <a:schemeClr val="bg1"/>
                </a:solidFill>
              </a:rPr>
              <a:t>Збільшення посівних </a:t>
            </a:r>
            <a:r>
              <a:rPr lang="ru-RU" sz="2000" b="1" u="sng" dirty="0" smtClean="0">
                <a:solidFill>
                  <a:schemeClr val="bg1"/>
                </a:solidFill>
              </a:rPr>
              <a:t>площ.</a:t>
            </a:r>
          </a:p>
          <a:p>
            <a:r>
              <a:rPr lang="uk-UA" sz="2000" b="1" dirty="0" smtClean="0">
                <a:solidFill>
                  <a:schemeClr val="bg1"/>
                </a:solidFill>
                <a:effectLst>
                  <a:outerShdw blurRad="38100" dist="38100" dir="2700000" algn="tl">
                    <a:srgbClr val="000000">
                      <a:alpha val="43137"/>
                    </a:srgbClr>
                  </a:outerShdw>
                </a:effectLst>
              </a:rPr>
              <a:t> </a:t>
            </a:r>
            <a:r>
              <a:rPr lang="uk-UA" sz="2000" b="1" dirty="0" smtClean="0">
                <a:solidFill>
                  <a:schemeClr val="bg1"/>
                </a:solidFill>
              </a:rPr>
              <a:t>2. </a:t>
            </a:r>
            <a:r>
              <a:rPr lang="ru-RU" sz="2000" b="1" u="sng" dirty="0">
                <a:solidFill>
                  <a:schemeClr val="bg1"/>
                </a:solidFill>
              </a:rPr>
              <a:t>І</a:t>
            </a:r>
            <a:r>
              <a:rPr lang="ru-RU" sz="2000" b="1" u="sng" dirty="0" smtClean="0">
                <a:solidFill>
                  <a:schemeClr val="bg1"/>
                </a:solidFill>
              </a:rPr>
              <a:t>нтенсифікація </a:t>
            </a:r>
            <a:r>
              <a:rPr lang="ru-RU" sz="2000" b="1" u="sng" dirty="0">
                <a:solidFill>
                  <a:schemeClr val="bg1"/>
                </a:solidFill>
              </a:rPr>
              <a:t>сільськогосподарського </a:t>
            </a:r>
            <a:r>
              <a:rPr lang="ru-RU" sz="2000" b="1" u="sng" dirty="0" smtClean="0">
                <a:solidFill>
                  <a:schemeClr val="bg1"/>
                </a:solidFill>
              </a:rPr>
              <a:t>виробництва.</a:t>
            </a:r>
          </a:p>
          <a:p>
            <a:r>
              <a:rPr lang="uk-UA" sz="2000" b="1" dirty="0" smtClean="0">
                <a:solidFill>
                  <a:schemeClr val="bg1"/>
                </a:solidFill>
              </a:rPr>
              <a:t> 3. </a:t>
            </a:r>
            <a:r>
              <a:rPr lang="ru-RU" sz="2000" b="1" u="sng" dirty="0">
                <a:solidFill>
                  <a:schemeClr val="bg1"/>
                </a:solidFill>
              </a:rPr>
              <a:t>Використання мінеральних добрив та </a:t>
            </a:r>
            <a:r>
              <a:rPr lang="ru-RU" sz="2000" b="1" u="sng" dirty="0" smtClean="0">
                <a:solidFill>
                  <a:schemeClr val="bg1"/>
                </a:solidFill>
              </a:rPr>
              <a:t>хімікатів.</a:t>
            </a:r>
          </a:p>
          <a:p>
            <a:r>
              <a:rPr lang="uk-UA" sz="2000" b="1" dirty="0">
                <a:solidFill>
                  <a:schemeClr val="bg1"/>
                </a:solidFill>
              </a:rPr>
              <a:t> </a:t>
            </a:r>
            <a:r>
              <a:rPr lang="uk-UA" sz="2000" b="1" dirty="0" smtClean="0">
                <a:solidFill>
                  <a:schemeClr val="bg1"/>
                </a:solidFill>
              </a:rPr>
              <a:t>4. </a:t>
            </a:r>
            <a:r>
              <a:rPr lang="uk-UA" sz="2000" b="1" u="sng" dirty="0" smtClean="0">
                <a:solidFill>
                  <a:schemeClr val="bg1"/>
                </a:solidFill>
              </a:rPr>
              <a:t>Скорочення кількості населення</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461480"/>
            <a:ext cx="4248472" cy="2414473"/>
          </a:xfrm>
          <a:prstGeom prst="rect">
            <a:avLst/>
          </a:prstGeom>
        </p:spPr>
      </p:pic>
      <p:sp>
        <p:nvSpPr>
          <p:cNvPr id="9" name="TextBox 8"/>
          <p:cNvSpPr txBox="1"/>
          <p:nvPr/>
        </p:nvSpPr>
        <p:spPr>
          <a:xfrm>
            <a:off x="4581394" y="3437752"/>
            <a:ext cx="4562606" cy="3477875"/>
          </a:xfrm>
          <a:prstGeom prst="rect">
            <a:avLst/>
          </a:prstGeom>
          <a:noFill/>
        </p:spPr>
        <p:txBody>
          <a:bodyPr wrap="square" rtlCol="0">
            <a:spAutoFit/>
          </a:bodyPr>
          <a:lstStyle/>
          <a:p>
            <a:pPr algn="ctr"/>
            <a:r>
              <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Ч</a:t>
            </a:r>
            <a:r>
              <a:rPr lang="ru-RU"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исло </a:t>
            </a:r>
            <a:r>
              <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голодуючих у світі повільно, але постійно зростає. А у зв’язку з світовою </a:t>
            </a:r>
            <a:r>
              <a:rPr lang="ru-RU"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екон. </a:t>
            </a:r>
            <a:r>
              <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кризою 2008 року, відбувся різкий стрибок, і в 2009 </a:t>
            </a:r>
            <a:r>
              <a:rPr lang="ru-RU"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році кількість </a:t>
            </a:r>
            <a:r>
              <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голодуючих перевалила за </a:t>
            </a:r>
            <a:r>
              <a:rPr lang="ru-RU"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мільярд. </a:t>
            </a:r>
            <a:r>
              <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 оцінками ВОЗ , в світі вже близько 30 % населення постійно недоїдає. З голодом пов’язано 55 % дитячих смертей у </a:t>
            </a:r>
            <a:r>
              <a:rPr lang="ru-RU"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світі.</a:t>
            </a:r>
            <a:endPar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2" y="2276872"/>
            <a:ext cx="8522627" cy="1323439"/>
          </a:xfrm>
          <a:prstGeom prst="rect">
            <a:avLst/>
          </a:prstGeom>
          <a:scene3d>
            <a:camera prst="perspectiveContrastingRightFacing"/>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Причини голодування у країнах, що розвиваються, пов</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uk-UA"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язані з їх бідністю, нестачею коштів на переобладнання с/г виробництва, закупівлю добрив та нових високоврожайних сортів.</a:t>
            </a:r>
            <a:endPar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8654010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750"/>
            <a:ext cx="9125667" cy="6844250"/>
          </a:xfrm>
          <a:prstGeom prst="rect">
            <a:avLst/>
          </a:prstGeom>
        </p:spPr>
      </p:pic>
      <p:sp>
        <p:nvSpPr>
          <p:cNvPr id="3" name="Заголовок 2"/>
          <p:cNvSpPr>
            <a:spLocks noGrp="1"/>
          </p:cNvSpPr>
          <p:nvPr>
            <p:ph type="title"/>
          </p:nvPr>
        </p:nvSpPr>
        <p:spPr>
          <a:xfrm>
            <a:off x="1252034" y="216024"/>
            <a:ext cx="6621595" cy="1484784"/>
          </a:xfrm>
        </p:spPr>
        <p:txBody>
          <a:bodyPr>
            <a:normAutofit/>
          </a:bodyPr>
          <a:lstStyle/>
          <a:p>
            <a:pPr algn="ctr"/>
            <a:r>
              <a:rPr lang="uk-U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Проблема освоєння Світового океану</a:t>
            </a:r>
            <a:endParaRPr lang="ru-RU"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440628" y="2204864"/>
            <a:ext cx="8244408" cy="38472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uk-UA" sz="2800" dirty="0" smtClean="0">
                <a:ln w="50800"/>
                <a:solidFill>
                  <a:schemeClr val="bg1">
                    <a:shade val="50000"/>
                  </a:schemeClr>
                </a:solidFill>
                <a:effectLst>
                  <a:outerShdw blurRad="38100" dist="38100" dir="2700000" algn="tl">
                    <a:srgbClr val="000000">
                      <a:alpha val="43137"/>
                    </a:srgbClr>
                  </a:outerShdw>
                </a:effectLst>
              </a:rPr>
              <a:t>   </a:t>
            </a:r>
            <a:r>
              <a:rPr lang="uk-UA" sz="2400" dirty="0" smtClean="0">
                <a:ln w="50800"/>
                <a:solidFill>
                  <a:schemeClr val="bg1">
                    <a:shade val="50000"/>
                  </a:schemeClr>
                </a:solidFill>
                <a:effectLst>
                  <a:outerShdw blurRad="38100" dist="38100" dir="2700000" algn="tl">
                    <a:srgbClr val="000000">
                      <a:alpha val="43137"/>
                    </a:srgbClr>
                  </a:outerShdw>
                </a:effectLst>
              </a:rPr>
              <a:t>Виснаження мінеральної </a:t>
            </a:r>
            <a:r>
              <a:rPr lang="uk-UA" sz="2400" dirty="0">
                <a:ln w="50800"/>
                <a:solidFill>
                  <a:schemeClr val="bg1">
                    <a:shade val="50000"/>
                  </a:schemeClr>
                </a:solidFill>
                <a:effectLst>
                  <a:outerShdw blurRad="38100" dist="38100" dir="2700000" algn="tl">
                    <a:srgbClr val="000000">
                      <a:alpha val="43137"/>
                    </a:srgbClr>
                  </a:outerShdw>
                </a:effectLst>
              </a:rPr>
              <a:t>с</a:t>
            </a:r>
            <a:r>
              <a:rPr lang="uk-UA" sz="2400" dirty="0" smtClean="0">
                <a:ln w="50800"/>
                <a:solidFill>
                  <a:schemeClr val="bg1">
                    <a:shade val="50000"/>
                  </a:schemeClr>
                </a:solidFill>
                <a:effectLst>
                  <a:outerShdw blurRad="38100" dist="38100" dir="2700000" algn="tl">
                    <a:srgbClr val="000000">
                      <a:alpha val="43137"/>
                    </a:srgbClr>
                  </a:outerShdw>
                </a:effectLst>
              </a:rPr>
              <a:t>ировини на суходолі змусило шукати її поклади в морі.</a:t>
            </a:r>
            <a:r>
              <a:rPr lang="en-US" sz="2400" dirty="0" smtClean="0">
                <a:ln w="50800"/>
                <a:solidFill>
                  <a:schemeClr val="bg1">
                    <a:shade val="50000"/>
                  </a:schemeClr>
                </a:solidFill>
                <a:effectLst>
                  <a:outerShdw blurRad="38100" dist="38100" dir="2700000" algn="tl">
                    <a:srgbClr val="000000">
                      <a:alpha val="43137"/>
                    </a:srgbClr>
                  </a:outerShdw>
                </a:effectLst>
              </a:rPr>
              <a:t> </a:t>
            </a:r>
            <a:r>
              <a:rPr lang="ru-RU" sz="2400" dirty="0">
                <a:ln w="50800"/>
                <a:solidFill>
                  <a:schemeClr val="bg1">
                    <a:shade val="50000"/>
                  </a:schemeClr>
                </a:solidFill>
                <a:effectLst>
                  <a:outerShdw blurRad="38100" dist="38100" dir="2700000" algn="tl">
                    <a:srgbClr val="000000">
                      <a:alpha val="43137"/>
                    </a:srgbClr>
                  </a:outerShdw>
                </a:effectLst>
              </a:rPr>
              <a:t>П</a:t>
            </a:r>
            <a:r>
              <a:rPr lang="uk-UA" sz="2400" dirty="0" smtClean="0">
                <a:ln w="50800"/>
                <a:solidFill>
                  <a:schemeClr val="bg1">
                    <a:shade val="50000"/>
                  </a:schemeClr>
                </a:solidFill>
                <a:effectLst>
                  <a:outerShdw blurRad="38100" dist="38100" dir="2700000" algn="tl">
                    <a:srgbClr val="000000">
                      <a:alpha val="43137"/>
                    </a:srgbClr>
                  </a:outerShdw>
                </a:effectLst>
              </a:rPr>
              <a:t>роте море дає поки що людству лише 2% продуктів харчування та 12-15% тваринного білку. Надмірний вилов риби та полювання на морських звірів призвели до зниження біологічної продуктивності Океану. Останнім часом намітився перехід від рибальства до марикультури – вирощування живих організмів у воді, що, в свою чергу, викликає зміни у прибережних природних комплексах.</a:t>
            </a:r>
            <a:endParaRPr lang="ru-RU" sz="2400" dirty="0">
              <a:ln w="50800"/>
              <a:solidFill>
                <a:schemeClr val="bg1">
                  <a:shade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843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00100"/>
            <a:ext cx="8229600" cy="1600200"/>
          </a:xfrm>
        </p:spPr>
        <p:txBody>
          <a:bodyPr/>
          <a:lstStyle/>
          <a:p>
            <a:r>
              <a:rPr lang="uk-UA" sz="3400" dirty="0" smtClean="0"/>
              <a:t>Користь Світового океану для людини</a:t>
            </a:r>
            <a:endParaRPr lang="ru-RU" sz="3400" dirty="0"/>
          </a:p>
        </p:txBody>
      </p:sp>
      <p:sp>
        <p:nvSpPr>
          <p:cNvPr id="3" name="TextBox 2"/>
          <p:cNvSpPr txBox="1"/>
          <p:nvPr/>
        </p:nvSpPr>
        <p:spPr>
          <a:xfrm>
            <a:off x="107503" y="3749457"/>
            <a:ext cx="8928992" cy="310854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2800" dirty="0" smtClean="0">
                <a:ln w="10160">
                  <a:solidFill>
                    <a:schemeClr val="accent1"/>
                  </a:solidFill>
                  <a:prstDash val="solid"/>
                </a:ln>
              </a:rPr>
              <a:t>1. Енергетичні ресурси</a:t>
            </a:r>
          </a:p>
          <a:p>
            <a:r>
              <a:rPr lang="ru-RU" sz="2400" b="1" i="1" u="sng" dirty="0" smtClean="0">
                <a:ln w="11430"/>
                <a:solidFill>
                  <a:srgbClr val="FF0000"/>
                </a:solidFill>
              </a:rPr>
              <a:t>Світовий океан </a:t>
            </a:r>
            <a:r>
              <a:rPr lang="ru-RU" sz="2400" b="1" i="1" dirty="0" smtClean="0">
                <a:ln w="11430"/>
                <a:solidFill>
                  <a:srgbClr val="FF0000"/>
                </a:solidFill>
              </a:rPr>
              <a:t>— гігантський акумулятор енергії. Він накопичує її у вигляді кінетичної енергії течій і хвиль, потенційної енергії, пов'язаної з різницею рівня океану в різних його частинах, і, нарешті, теплової енергії (завдяки різниці температур різних шарів океану). Енергія Світового океану невичерпна, але використання її поки що </a:t>
            </a:r>
            <a:r>
              <a:rPr lang="ru-RU" sz="2200" b="1" i="1" dirty="0" smtClean="0">
                <a:ln w="11430"/>
                <a:solidFill>
                  <a:srgbClr val="FF0000"/>
                </a:solidFill>
              </a:rPr>
              <a:t>залишається</a:t>
            </a:r>
            <a:r>
              <a:rPr lang="ru-RU" sz="2400" b="1" i="1" dirty="0" smtClean="0">
                <a:ln w="11430"/>
                <a:solidFill>
                  <a:srgbClr val="FF0000"/>
                </a:solidFill>
              </a:rPr>
              <a:t> проблематичним.</a:t>
            </a:r>
            <a:endParaRPr lang="ru-RU" sz="2400" b="1" i="1" dirty="0">
              <a:ln w="11430"/>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06" y="836712"/>
            <a:ext cx="7677987" cy="273630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4314"/>
            <a:ext cx="4643994" cy="2810709"/>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994" y="834314"/>
            <a:ext cx="4529384" cy="28107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31818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0"/>
            <a:ext cx="8352928" cy="523220"/>
          </a:xfrm>
          <a:prstGeom prst="rect">
            <a:avLst/>
          </a:prstGeom>
          <a:noFill/>
        </p:spPr>
        <p:txBody>
          <a:bodyPr wrap="square" rtlCol="0">
            <a:spAutoFit/>
          </a:bodyPr>
          <a:lstStyle/>
          <a:p>
            <a:r>
              <a:rPr lang="uk-UA" sz="2800" i="1" dirty="0" smtClean="0">
                <a:effectLst>
                  <a:outerShdw blurRad="38100" dist="38100" dir="2700000" algn="tl">
                    <a:srgbClr val="000000">
                      <a:alpha val="43137"/>
                    </a:srgbClr>
                  </a:outerShdw>
                </a:effectLst>
              </a:rPr>
              <a:t>   2. Біологічні  </a:t>
            </a:r>
            <a:endParaRPr lang="ru-RU" sz="2800" i="1" dirty="0">
              <a:effectLst>
                <a:outerShdw blurRad="38100" dist="38100" dir="2700000" algn="tl">
                  <a:srgbClr val="000000">
                    <a:alpha val="43137"/>
                  </a:srgbClr>
                </a:outerShdw>
              </a:effectLst>
            </a:endParaRPr>
          </a:p>
        </p:txBody>
      </p:sp>
      <p:sp>
        <p:nvSpPr>
          <p:cNvPr id="7" name="TextBox 6"/>
          <p:cNvSpPr txBox="1"/>
          <p:nvPr/>
        </p:nvSpPr>
        <p:spPr>
          <a:xfrm>
            <a:off x="-9468" y="764703"/>
            <a:ext cx="9153467" cy="2862322"/>
          </a:xfrm>
          <a:prstGeom prst="rect">
            <a:avLst/>
          </a:prstGeom>
          <a:noFill/>
        </p:spPr>
        <p:txBody>
          <a:bodyPr wrap="square" rtlCol="0">
            <a:spAutoFit/>
          </a:bodyPr>
          <a:lstStyle/>
          <a:p>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rPr>
              <a:t>     Біологічні ресурси - це головне багатство Світового океану. Тут нараховується 150 тис. видів тварин і 10 тис. водоростей, а заг. обсяг біомаси оцінюється у 35 млрд т. Виловлюючи щорічно 85-90 млн т риби, молюсків, водоростей, людство забезпечує близько 20 % своїх потреб у білках тваринного походження. Тобто живий світ Океану - це величезні харчові ресурси, які можуть бути невичерпними при правильному їх використанні. Максимальний вилов риби не повинен перевищувати 150-180 млн т у рік; перехід цієї межі дуже небезпечний. Багато видів риб, китів, ластоногих внаслідок неконтрольованого полювання майже зникли, і не відомо, чи відновиться коли-небудь їх поголів'я.</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endParaRPr>
          </a:p>
        </p:txBody>
      </p:sp>
      <p:sp>
        <p:nvSpPr>
          <p:cNvPr id="8" name="TextBox 7"/>
          <p:cNvSpPr txBox="1"/>
          <p:nvPr/>
        </p:nvSpPr>
        <p:spPr>
          <a:xfrm>
            <a:off x="1" y="3564791"/>
            <a:ext cx="9180437" cy="3293209"/>
          </a:xfrm>
          <a:prstGeom prst="rect">
            <a:avLst/>
          </a:prstGeom>
          <a:noFill/>
        </p:spPr>
        <p:txBody>
          <a:bodyPr wrap="square" rtlCol="0">
            <a:spAutoFit/>
          </a:bodyPr>
          <a:lstStyle/>
          <a:p>
            <a:r>
              <a:rPr lang="uk-UA" sz="2400" dirty="0" smtClean="0">
                <a:effectLst>
                  <a:outerShdw blurRad="38100" dist="38100" dir="2700000" algn="tl">
                    <a:srgbClr val="000000">
                      <a:alpha val="43137"/>
                    </a:srgbClr>
                  </a:outerShdw>
                </a:effectLst>
              </a:rPr>
              <a:t>       </a:t>
            </a:r>
            <a:r>
              <a:rPr lang="uk-UA" sz="2800" i="1" dirty="0" smtClean="0">
                <a:effectLst>
                  <a:outerShdw blurRad="38100" dist="38100" dir="2700000" algn="tl">
                    <a:srgbClr val="000000">
                      <a:alpha val="43137"/>
                    </a:srgbClr>
                  </a:outerShdw>
                </a:effectLst>
              </a:rPr>
              <a:t>3. Мінеральні</a:t>
            </a:r>
          </a:p>
          <a:p>
            <a:r>
              <a:rPr lang="uk-UA" sz="2000" b="1" dirty="0" smtClean="0">
                <a:ln w="10541" cmpd="sng">
                  <a:solidFill>
                    <a:srgbClr val="0070C0"/>
                  </a:solidFill>
                  <a:prstDash val="solid"/>
                </a:ln>
                <a:solidFill>
                  <a:srgbClr val="0070C0"/>
                </a:solidFill>
                <a:latin typeface="Arial Narrow" pitchFamily="34" charset="0"/>
              </a:rPr>
              <a:t>    Океан приховує </a:t>
            </a:r>
            <a:r>
              <a:rPr lang="uk-UA" sz="2000" b="1" dirty="0">
                <a:ln w="10541" cmpd="sng">
                  <a:solidFill>
                    <a:srgbClr val="0070C0"/>
                  </a:solidFill>
                  <a:prstDash val="solid"/>
                </a:ln>
                <a:solidFill>
                  <a:srgbClr val="0070C0"/>
                </a:solidFill>
                <a:latin typeface="Arial Narrow" pitchFamily="34" charset="0"/>
              </a:rPr>
              <a:t>в собі величезні запаси </a:t>
            </a:r>
            <a:r>
              <a:rPr lang="uk-UA" sz="2000" b="1" dirty="0" smtClean="0">
                <a:ln w="10541" cmpd="sng">
                  <a:solidFill>
                    <a:srgbClr val="0070C0"/>
                  </a:solidFill>
                  <a:prstDash val="solid"/>
                </a:ln>
                <a:solidFill>
                  <a:srgbClr val="0070C0"/>
                </a:solidFill>
                <a:latin typeface="Arial Narrow" pitchFamily="34" charset="0"/>
              </a:rPr>
              <a:t>мін. </a:t>
            </a:r>
            <a:r>
              <a:rPr lang="uk-UA" sz="2000" b="1" dirty="0">
                <a:ln w="10541" cmpd="sng">
                  <a:solidFill>
                    <a:srgbClr val="0070C0"/>
                  </a:solidFill>
                  <a:prstDash val="solid"/>
                </a:ln>
                <a:solidFill>
                  <a:srgbClr val="0070C0"/>
                </a:solidFill>
                <a:latin typeface="Arial Narrow" pitchFamily="34" charset="0"/>
              </a:rPr>
              <a:t>ресур­сів, які поки що </a:t>
            </a:r>
            <a:r>
              <a:rPr lang="uk-UA" sz="2000" b="1" dirty="0" smtClean="0">
                <a:ln w="10541" cmpd="sng">
                  <a:solidFill>
                    <a:srgbClr val="0070C0"/>
                  </a:solidFill>
                  <a:prstDash val="solid"/>
                </a:ln>
                <a:solidFill>
                  <a:srgbClr val="0070C0"/>
                </a:solidFill>
                <a:latin typeface="Arial Narrow" pitchFamily="34" charset="0"/>
              </a:rPr>
              <a:t>використов. </a:t>
            </a:r>
            <a:r>
              <a:rPr lang="uk-UA" sz="2000" b="1" dirty="0">
                <a:ln w="10541" cmpd="sng">
                  <a:solidFill>
                    <a:srgbClr val="0070C0"/>
                  </a:solidFill>
                  <a:prstDash val="solid"/>
                </a:ln>
                <a:solidFill>
                  <a:srgbClr val="0070C0"/>
                </a:solidFill>
                <a:latin typeface="Arial Narrow" pitchFamily="34" charset="0"/>
              </a:rPr>
              <a:t>недостатньо. До </a:t>
            </a:r>
            <a:r>
              <a:rPr lang="uk-UA" sz="2000" b="1" dirty="0" smtClean="0">
                <a:ln w="10541" cmpd="sng">
                  <a:solidFill>
                    <a:srgbClr val="0070C0"/>
                  </a:solidFill>
                  <a:prstDash val="solid"/>
                </a:ln>
                <a:solidFill>
                  <a:srgbClr val="0070C0"/>
                </a:solidFill>
                <a:latin typeface="Arial Narrow" pitchFamily="34" charset="0"/>
              </a:rPr>
              <a:t>мін. </a:t>
            </a:r>
            <a:r>
              <a:rPr lang="uk-UA" sz="2000" b="1" dirty="0">
                <a:ln w="10541" cmpd="sng">
                  <a:solidFill>
                    <a:srgbClr val="0070C0"/>
                  </a:solidFill>
                  <a:prstDash val="solid"/>
                </a:ln>
                <a:solidFill>
                  <a:srgbClr val="0070C0"/>
                </a:solidFill>
                <a:latin typeface="Arial Narrow" pitchFamily="34" charset="0"/>
              </a:rPr>
              <a:t>ресурсів океану відносять корисні копалини прибережної зони океанів і морів, глибоководної частини шельфу і материкового </a:t>
            </a:r>
            <a:r>
              <a:rPr lang="uk-UA" sz="2000" b="1" dirty="0" smtClean="0">
                <a:ln w="10541" cmpd="sng">
                  <a:solidFill>
                    <a:srgbClr val="0070C0"/>
                  </a:solidFill>
                  <a:prstDash val="solid"/>
                </a:ln>
                <a:solidFill>
                  <a:srgbClr val="0070C0"/>
                </a:solidFill>
                <a:latin typeface="Arial Narrow" pitchFamily="34" charset="0"/>
              </a:rPr>
              <a:t>схилу. Уже </a:t>
            </a:r>
            <a:r>
              <a:rPr lang="uk-UA" sz="2000" b="1" dirty="0">
                <a:ln w="10541" cmpd="sng">
                  <a:solidFill>
                    <a:srgbClr val="0070C0"/>
                  </a:solidFill>
                  <a:prstDash val="solid"/>
                </a:ln>
                <a:solidFill>
                  <a:srgbClr val="0070C0"/>
                </a:solidFill>
                <a:latin typeface="Arial Narrow" pitchFamily="34" charset="0"/>
              </a:rPr>
              <a:t>сьогодні значну кількість корисних копалин </a:t>
            </a:r>
            <a:r>
              <a:rPr lang="uk-UA" sz="2000" b="1" dirty="0" smtClean="0">
                <a:ln w="10541" cmpd="sng">
                  <a:solidFill>
                    <a:srgbClr val="0070C0"/>
                  </a:solidFill>
                  <a:prstDash val="solid"/>
                </a:ln>
                <a:solidFill>
                  <a:srgbClr val="0070C0"/>
                </a:solidFill>
                <a:latin typeface="Arial Narrow" pitchFamily="34" charset="0"/>
              </a:rPr>
              <a:t>видоб. </a:t>
            </a:r>
            <a:r>
              <a:rPr lang="uk-UA" sz="2000" b="1" dirty="0">
                <a:ln w="10541" cmpd="sng">
                  <a:solidFill>
                    <a:srgbClr val="0070C0"/>
                  </a:solidFill>
                  <a:prstDash val="solid"/>
                </a:ln>
                <a:solidFill>
                  <a:srgbClr val="0070C0"/>
                </a:solidFill>
                <a:latin typeface="Arial Narrow" pitchFamily="34" charset="0"/>
              </a:rPr>
              <a:t>із дна океанів і морів. Це стало можливим завдяки </a:t>
            </a:r>
            <a:r>
              <a:rPr lang="uk-UA" sz="2000" b="1" dirty="0" smtClean="0">
                <a:ln w="10541" cmpd="sng">
                  <a:solidFill>
                    <a:srgbClr val="0070C0"/>
                  </a:solidFill>
                  <a:prstDash val="solid"/>
                </a:ln>
                <a:solidFill>
                  <a:srgbClr val="0070C0"/>
                </a:solidFill>
                <a:latin typeface="Arial Narrow" pitchFamily="34" charset="0"/>
              </a:rPr>
              <a:t>техн. </a:t>
            </a:r>
            <a:r>
              <a:rPr lang="uk-UA" sz="2000" b="1" dirty="0">
                <a:ln w="10541" cmpd="sng">
                  <a:solidFill>
                    <a:srgbClr val="0070C0"/>
                  </a:solidFill>
                  <a:prstDash val="solid"/>
                </a:ln>
                <a:solidFill>
                  <a:srgbClr val="0070C0"/>
                </a:solidFill>
                <a:latin typeface="Arial Narrow" pitchFamily="34" charset="0"/>
              </a:rPr>
              <a:t>прогресові: побудові плавучих бурових платформ і спе­ціальних суден, підводних апаратів, спеціальних драг, підводних </a:t>
            </a:r>
            <a:r>
              <a:rPr lang="uk-UA" sz="2000" b="1" dirty="0" smtClean="0">
                <a:ln w="10541" cmpd="sng">
                  <a:solidFill>
                    <a:srgbClr val="0070C0"/>
                  </a:solidFill>
                  <a:prstDash val="solid"/>
                </a:ln>
                <a:solidFill>
                  <a:srgbClr val="0070C0"/>
                </a:solidFill>
                <a:latin typeface="Arial Narrow" pitchFamily="34" charset="0"/>
              </a:rPr>
              <a:t>шахт. </a:t>
            </a:r>
            <a:r>
              <a:rPr lang="uk-UA" sz="2000" b="1" dirty="0">
                <a:ln w="10541" cmpd="sng">
                  <a:solidFill>
                    <a:srgbClr val="0070C0"/>
                  </a:solidFill>
                  <a:prstDash val="solid"/>
                </a:ln>
                <a:solidFill>
                  <a:srgbClr val="0070C0"/>
                </a:solidFill>
                <a:latin typeface="Arial Narrow" pitchFamily="34" charset="0"/>
              </a:rPr>
              <a:t>На пляжах, у лагунах, у прибережній зоні моря та на шельфі відкладаються розсипи алмазів, золота, платини, каситериту, ільменіту, магнетиту та інших мінералів. Родовища розсипних алмазів давно відомі на південно-захід­ному узбережжі </a:t>
            </a:r>
            <a:r>
              <a:rPr lang="uk-UA" sz="2000" b="1" dirty="0" smtClean="0">
                <a:ln w="10541" cmpd="sng">
                  <a:solidFill>
                    <a:srgbClr val="0070C0"/>
                  </a:solidFill>
                  <a:prstDash val="solid"/>
                </a:ln>
                <a:solidFill>
                  <a:srgbClr val="0070C0"/>
                </a:solidFill>
                <a:latin typeface="Arial Narrow" pitchFamily="34" charset="0"/>
              </a:rPr>
              <a:t>Африки.</a:t>
            </a:r>
            <a:endParaRPr lang="uk-UA" sz="2000" b="1" i="1" dirty="0" smtClean="0">
              <a:ln w="10541" cmpd="sng">
                <a:solidFill>
                  <a:srgbClr val="0070C0"/>
                </a:solidFill>
                <a:prstDash val="solid"/>
              </a:ln>
              <a:solidFill>
                <a:srgbClr val="0070C0"/>
              </a:solidFill>
              <a:latin typeface="Arial Narrow"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248"/>
            <a:ext cx="9114963" cy="3222777"/>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89"/>
            <a:ext cx="9188972" cy="6856411"/>
          </a:xfrm>
          <a:prstGeom prst="rect">
            <a:avLst/>
          </a:prstGeom>
        </p:spPr>
      </p:pic>
    </p:spTree>
    <p:extLst>
      <p:ext uri="{BB962C8B-B14F-4D97-AF65-F5344CB8AC3E}">
        <p14:creationId xmlns:p14="http://schemas.microsoft.com/office/powerpoint/2010/main" val="2948125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0"/>
            <a:ext cx="8136904" cy="1143000"/>
          </a:xfrm>
        </p:spPr>
        <p:txBody>
          <a:bodyPr>
            <a:prstTxWarp prst="textDeflate">
              <a:avLst/>
            </a:prstTxWarp>
          </a:bodyPr>
          <a:lstStyle/>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Шляхи подолання проблеми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251520" y="1052736"/>
            <a:ext cx="8640960"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uk-UA" sz="2000" dirty="0" smtClean="0">
                <a:effectLst>
                  <a:outerShdw blurRad="38100" dist="38100" dir="2700000" algn="tl">
                    <a:srgbClr val="000000">
                      <a:alpha val="43137"/>
                    </a:srgbClr>
                  </a:outerShdw>
                </a:effectLst>
              </a:rPr>
              <a:t>   Глобалізація економіки пожвавила використання Світового океану як важливого шляху перевезення </a:t>
            </a:r>
            <a:r>
              <a:rPr lang="en-US" sz="2000" dirty="0" smtClean="0">
                <a:effectLst>
                  <a:outerShdw blurRad="38100" dist="38100" dir="2700000" algn="tl">
                    <a:srgbClr val="000000">
                      <a:alpha val="43137"/>
                    </a:srgbClr>
                  </a:outerShdw>
                </a:effectLst>
              </a:rPr>
              <a:t>c</a:t>
            </a:r>
            <a:r>
              <a:rPr lang="uk-UA" sz="2000" dirty="0" smtClean="0">
                <a:effectLst>
                  <a:outerShdw blurRad="38100" dist="38100" dir="2700000" algn="tl">
                    <a:srgbClr val="000000">
                      <a:alpha val="43137"/>
                    </a:srgbClr>
                  </a:outerShdw>
                </a:effectLst>
              </a:rPr>
              <a:t>ировини та готової продукції. Це призвело до забруднення  води на головних морських транспортних шляхах. Особливо небезпечним стало нафтове забруднення.</a:t>
            </a:r>
            <a:endParaRPr lang="ru-RU" sz="20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708920"/>
            <a:ext cx="4680520" cy="4026992"/>
          </a:xfrm>
          <a:prstGeom prst="rect">
            <a:avLst/>
          </a:prstGeom>
        </p:spPr>
      </p:pic>
      <p:sp>
        <p:nvSpPr>
          <p:cNvPr id="6" name="TextBox 5"/>
          <p:cNvSpPr txBox="1"/>
          <p:nvPr/>
        </p:nvSpPr>
        <p:spPr>
          <a:xfrm>
            <a:off x="4788024" y="2644924"/>
            <a:ext cx="4355976" cy="4154984"/>
          </a:xfrm>
          <a:prstGeom prst="rect">
            <a:avLst/>
          </a:prstGeom>
          <a:noFill/>
        </p:spPr>
        <p:txBody>
          <a:bodyPr wrap="square" rtlCol="0">
            <a:spAutoFit/>
          </a:bodyPr>
          <a:lstStyle/>
          <a:p>
            <a:pPr algn="ctr"/>
            <a:r>
              <a:rPr lang="uk-UA" sz="2400" dirty="0" smtClean="0">
                <a:ln w="10160">
                  <a:solidFill>
                    <a:schemeClr val="accent1"/>
                  </a:solidFill>
                  <a:prstDash val="solid"/>
                </a:ln>
                <a:solidFill>
                  <a:schemeClr val="tx1">
                    <a:lumMod val="95000"/>
                    <a:lumOff val="5000"/>
                  </a:schemeClr>
                </a:solidFill>
                <a:effectLst>
                  <a:outerShdw blurRad="38100" dist="32000" dir="5400000" algn="tl">
                    <a:srgbClr val="000000">
                      <a:alpha val="30000"/>
                    </a:srgbClr>
                  </a:outerShdw>
                </a:effectLst>
                <a:latin typeface="Arial Narrow" pitchFamily="34" charset="0"/>
              </a:rPr>
              <a:t>Для того, щоб подол. проблеми, які виникли під час освоєння Світ. океану, слід перейти до раціон. океанічного природокористування, комплексного підходу до його багатств, охорони та відновлення його біолог. ресурсів. Неприпустимим є поширення ядерної зброї на території океану. Він має бути збрежений для прийдешніх поколінь і їх нащадків</a:t>
            </a:r>
            <a:r>
              <a:rPr lang="uk-UA"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Narrow" pitchFamily="34" charset="0"/>
              </a:rPr>
              <a:t>.</a:t>
            </a:r>
            <a:endParaRPr lang="ru-RU"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Narrow" pitchFamily="34" charset="0"/>
            </a:endParaRPr>
          </a:p>
        </p:txBody>
      </p:sp>
    </p:spTree>
    <p:extLst>
      <p:ext uri="{BB962C8B-B14F-4D97-AF65-F5344CB8AC3E}">
        <p14:creationId xmlns:p14="http://schemas.microsoft.com/office/powerpoint/2010/main" val="37253018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TextBox 2"/>
          <p:cNvSpPr txBox="1"/>
          <p:nvPr/>
        </p:nvSpPr>
        <p:spPr>
          <a:xfrm>
            <a:off x="870498" y="691991"/>
            <a:ext cx="7416824" cy="156966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9600" b="1" cap="all" dirty="0" smtClean="0">
                <a:ln w="0"/>
                <a:solidFill>
                  <a:schemeClr val="accent6">
                    <a:lumMod val="75000"/>
                  </a:schemeClr>
                </a:solidFill>
                <a:effectLst>
                  <a:outerShdw blurRad="38100" dist="38100" dir="2700000" algn="tl">
                    <a:srgbClr val="000000">
                      <a:alpha val="43137"/>
                    </a:srgbClr>
                  </a:outerShdw>
                  <a:reflection blurRad="6350" stA="60000" endA="900" endPos="60000" dist="29997" dir="5400000" sy="-100000" algn="bl" rotWithShape="0"/>
                </a:effectLst>
                <a:latin typeface="Arial Narrow" pitchFamily="34" charset="0"/>
              </a:rPr>
              <a:t>Кінець</a:t>
            </a:r>
            <a:endParaRPr lang="ru-RU" sz="9600" b="1" cap="all" dirty="0">
              <a:ln w="0"/>
              <a:solidFill>
                <a:schemeClr val="accent6">
                  <a:lumMod val="75000"/>
                </a:schemeClr>
              </a:solidFill>
              <a:effectLst>
                <a:outerShdw blurRad="38100" dist="38100" dir="2700000" algn="tl">
                  <a:srgbClr val="000000">
                    <a:alpha val="43137"/>
                  </a:srgbClr>
                </a:outerShdw>
                <a:reflection blurRad="6350" stA="60000" endA="900" endPos="60000" dist="29997" dir="5400000" sy="-100000" algn="bl" rotWithShape="0"/>
              </a:effectLst>
              <a:latin typeface="Arial Narrow" pitchFamily="34" charset="0"/>
            </a:endParaRPr>
          </a:p>
        </p:txBody>
      </p:sp>
      <p:sp>
        <p:nvSpPr>
          <p:cNvPr id="4" name="TextBox 3"/>
          <p:cNvSpPr txBox="1"/>
          <p:nvPr/>
        </p:nvSpPr>
        <p:spPr>
          <a:xfrm>
            <a:off x="722698" y="3501008"/>
            <a:ext cx="7531746" cy="1107996"/>
          </a:xfrm>
          <a:prstGeom prst="rect">
            <a:avLst/>
          </a:prstGeom>
          <a:noFill/>
        </p:spPr>
        <p:txBody>
          <a:bodyPr wrap="square" rtlCol="0">
            <a:prstTxWarp prst="textChevronInverted">
              <a:avLst/>
            </a:prstTxWarp>
            <a:spAutoFit/>
          </a:bodyPr>
          <a:lstStyle/>
          <a:p>
            <a:pPr algn="ctr"/>
            <a:r>
              <a:rPr lang="ru-RU" sz="6600" dirty="0" smtClean="0">
                <a:effectLst>
                  <a:outerShdw blurRad="38100" dist="38100" dir="2700000" algn="tl">
                    <a:srgbClr val="000000">
                      <a:alpha val="43137"/>
                    </a:srgbClr>
                  </a:outerShdw>
                </a:effectLst>
              </a:rPr>
              <a:t>Дякую за увагу</a:t>
            </a:r>
            <a:endParaRPr lang="ru-RU"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7556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u"/>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36712"/>
            <a:ext cx="8424935" cy="4785395"/>
          </a:xfrm>
          <a:scene3d>
            <a:camera prst="perspectiveContrastingRightFacing"/>
            <a:lightRig rig="threePt" dir="t"/>
          </a:scene3d>
        </p:spPr>
        <p:txBody>
          <a:bodyPr>
            <a:normAutofit/>
          </a:bodyPr>
          <a:lstStyle/>
          <a:p>
            <a:pPr marL="0" indent="0">
              <a:buNone/>
            </a:pPr>
            <a:r>
              <a:rPr lang="uk-UA" sz="3600" dirty="0" smtClean="0"/>
              <a:t>На поч. 70х років виникла наука про глобальні проблеми людства – ГЕОГЛОБАЛІСТИКА. Її теоретичні основи заклав укр. вчений В. Вернадський.</a:t>
            </a:r>
            <a:endParaRPr lang="ru-RU" sz="3600" dirty="0"/>
          </a:p>
        </p:txBody>
      </p:sp>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996952"/>
            <a:ext cx="2952328" cy="371433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252" y="4149079"/>
            <a:ext cx="4032448" cy="2536831"/>
          </a:xfrm>
          <a:prstGeom prst="rect">
            <a:avLst/>
          </a:prstGeom>
        </p:spPr>
      </p:pic>
    </p:spTree>
    <p:extLst>
      <p:ext uri="{BB962C8B-B14F-4D97-AF65-F5344CB8AC3E}">
        <p14:creationId xmlns:p14="http://schemas.microsoft.com/office/powerpoint/2010/main" val="1512859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5" name="Заголовок 4"/>
          <p:cNvSpPr>
            <a:spLocks noGrp="1"/>
          </p:cNvSpPr>
          <p:nvPr>
            <p:ph type="title"/>
          </p:nvPr>
        </p:nvSpPr>
        <p:spPr>
          <a:xfrm>
            <a:off x="467544" y="188640"/>
            <a:ext cx="8229600" cy="6408712"/>
          </a:xfrm>
        </p:spPr>
        <p:txBody>
          <a:bodyPr>
            <a:normAutofit/>
          </a:bodyPr>
          <a:lstStyle/>
          <a:p>
            <a:r>
              <a:rPr lang="ru-RU" sz="4000" b="1" u="sng" dirty="0"/>
              <a:t>Глобальні проблеми людства</a:t>
            </a:r>
            <a:r>
              <a:rPr lang="ru-RU" sz="4000" b="1" dirty="0"/>
              <a:t> </a:t>
            </a:r>
            <a:r>
              <a:rPr lang="ru-RU" sz="3600" b="1" i="1" dirty="0" smtClean="0">
                <a:solidFill>
                  <a:schemeClr val="accent6"/>
                </a:solidFill>
              </a:rPr>
              <a:t>взаємопов'язані й охоплюють </a:t>
            </a:r>
            <a:r>
              <a:rPr lang="ru-RU" sz="3600" b="1" i="1" dirty="0">
                <a:solidFill>
                  <a:schemeClr val="accent6"/>
                </a:solidFill>
              </a:rPr>
              <a:t>всі сторони життя людей</a:t>
            </a:r>
            <a:r>
              <a:rPr lang="ru-RU" sz="3600" b="1" i="1" dirty="0" smtClean="0">
                <a:solidFill>
                  <a:schemeClr val="accent6"/>
                </a:solidFill>
              </a:rPr>
              <a:t>, стосуються </a:t>
            </a:r>
            <a:r>
              <a:rPr lang="ru-RU" sz="3600" b="1" i="1" dirty="0">
                <a:solidFill>
                  <a:schemeClr val="accent6"/>
                </a:solidFill>
              </a:rPr>
              <a:t>всіх країн народів та верств населення</a:t>
            </a:r>
            <a:r>
              <a:rPr lang="ru-RU" sz="3600" b="1" i="1" dirty="0" smtClean="0">
                <a:solidFill>
                  <a:schemeClr val="accent6"/>
                </a:solidFill>
              </a:rPr>
              <a:t>, </a:t>
            </a:r>
            <a:r>
              <a:rPr lang="ru-RU" sz="3600" b="1" i="1" dirty="0">
                <a:solidFill>
                  <a:schemeClr val="accent6"/>
                </a:solidFill>
              </a:rPr>
              <a:t>як поверхні землі, так і Світового океану, атмосфери планети, навколоземного та космічного простору</a:t>
            </a:r>
            <a:r>
              <a:rPr lang="ru-RU" sz="3600" b="1" i="1" dirty="0" smtClean="0">
                <a:solidFill>
                  <a:schemeClr val="accent6"/>
                </a:solidFill>
              </a:rPr>
              <a:t>. Вони </a:t>
            </a:r>
            <a:r>
              <a:rPr lang="ru-RU" sz="3600" b="1" i="1" dirty="0">
                <a:solidFill>
                  <a:schemeClr val="accent6"/>
                </a:solidFill>
              </a:rPr>
              <a:t>призводять до великих економічних та соціальних збитків</a:t>
            </a:r>
            <a:r>
              <a:rPr lang="ru-RU" sz="3600" dirty="0">
                <a:solidFill>
                  <a:schemeClr val="accent6"/>
                </a:solidFill>
              </a:rPr>
              <a:t>.</a:t>
            </a:r>
          </a:p>
        </p:txBody>
      </p:sp>
    </p:spTree>
    <p:extLst>
      <p:ext uri="{BB962C8B-B14F-4D97-AF65-F5344CB8AC3E}">
        <p14:creationId xmlns:p14="http://schemas.microsoft.com/office/powerpoint/2010/main" val="3428177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uk-UA" dirty="0" smtClean="0"/>
              <a:t>Сучасні погляди на майбутнє людства</a:t>
            </a:r>
            <a:endParaRPr lang="ru-RU" dirty="0"/>
          </a:p>
        </p:txBody>
      </p:sp>
      <p:sp>
        <p:nvSpPr>
          <p:cNvPr id="3" name="Объект 2"/>
          <p:cNvSpPr>
            <a:spLocks noGrp="1"/>
          </p:cNvSpPr>
          <p:nvPr>
            <p:ph idx="1"/>
          </p:nvPr>
        </p:nvSpPr>
        <p:spPr>
          <a:xfrm>
            <a:off x="179512" y="1600200"/>
            <a:ext cx="8784976" cy="4925144"/>
          </a:xfrm>
        </p:spPr>
        <p:txBody>
          <a:bodyPr/>
          <a:lstStyle/>
          <a:p>
            <a:pPr marL="0" indent="0">
              <a:buNone/>
            </a:pPr>
            <a:r>
              <a:rPr lang="uk-UA" b="1" i="1" dirty="0" smtClean="0"/>
              <a:t>Футурологія</a:t>
            </a:r>
            <a:r>
              <a:rPr lang="uk-UA" dirty="0" smtClean="0"/>
              <a:t> – система поглядів на майбутнє.</a:t>
            </a:r>
          </a:p>
          <a:p>
            <a:pPr marL="0" indent="0" algn="ctr">
              <a:buNone/>
            </a:pPr>
            <a:r>
              <a:rPr lang="uk-UA" dirty="0" smtClean="0">
                <a:solidFill>
                  <a:schemeClr val="accent1"/>
                </a:solidFill>
              </a:rPr>
              <a:t>Глобальні прогнози:</a:t>
            </a:r>
          </a:p>
          <a:p>
            <a:pPr marL="0" indent="0" algn="ctr">
              <a:buNone/>
            </a:pPr>
            <a:endParaRPr lang="uk-UA" dirty="0" smtClean="0">
              <a:solidFill>
                <a:schemeClr val="accent1"/>
              </a:solidFill>
            </a:endParaRPr>
          </a:p>
          <a:p>
            <a:pPr marL="0" indent="0" algn="ctr">
              <a:buNone/>
            </a:pPr>
            <a:endParaRPr lang="uk-UA" dirty="0">
              <a:solidFill>
                <a:schemeClr val="accent1"/>
              </a:solidFill>
            </a:endParaRPr>
          </a:p>
        </p:txBody>
      </p:sp>
      <p:sp>
        <p:nvSpPr>
          <p:cNvPr id="5" name="Стрелка вниз 4"/>
          <p:cNvSpPr/>
          <p:nvPr/>
        </p:nvSpPr>
        <p:spPr>
          <a:xfrm>
            <a:off x="2015716" y="342900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Стрелка вниз 5"/>
          <p:cNvSpPr/>
          <p:nvPr/>
        </p:nvSpPr>
        <p:spPr>
          <a:xfrm>
            <a:off x="6948264" y="342900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251831112"/>
              </p:ext>
            </p:extLst>
          </p:nvPr>
        </p:nvGraphicFramePr>
        <p:xfrm>
          <a:off x="899592" y="4077070"/>
          <a:ext cx="7344816" cy="2304258"/>
        </p:xfrm>
        <a:graphic>
          <a:graphicData uri="http://schemas.openxmlformats.org/drawingml/2006/table">
            <a:tbl>
              <a:tblPr firstRow="1" bandRow="1">
                <a:tableStyleId>{3C2FFA5D-87B4-456A-9821-1D502468CF0F}</a:tableStyleId>
              </a:tblPr>
              <a:tblGrid>
                <a:gridCol w="3708769"/>
                <a:gridCol w="3636047"/>
              </a:tblGrid>
              <a:tr h="2304258">
                <a:tc>
                  <a:txBody>
                    <a:bodyPr/>
                    <a:lstStyle/>
                    <a:p>
                      <a:pPr algn="ctr"/>
                      <a:r>
                        <a:rPr lang="uk-UA" sz="2000" b="1" dirty="0" smtClean="0"/>
                        <a:t>Песимізм</a:t>
                      </a:r>
                    </a:p>
                    <a:p>
                      <a:pPr marL="342900" indent="-342900" algn="l">
                        <a:buFont typeface="Wingdings" pitchFamily="2" charset="2"/>
                        <a:buChar char="ü"/>
                      </a:pPr>
                      <a:r>
                        <a:rPr lang="uk-UA" sz="1800" b="0" dirty="0" smtClean="0">
                          <a:solidFill>
                            <a:schemeClr val="tx1"/>
                          </a:solidFill>
                        </a:rPr>
                        <a:t>до</a:t>
                      </a:r>
                      <a:r>
                        <a:rPr lang="uk-UA" sz="1800" b="0" baseline="0" dirty="0" smtClean="0">
                          <a:solidFill>
                            <a:schemeClr val="tx1"/>
                          </a:solidFill>
                        </a:rPr>
                        <a:t> середини </a:t>
                      </a:r>
                      <a:r>
                        <a:rPr lang="en-US" sz="1800" b="0" baseline="0" dirty="0" smtClean="0">
                          <a:solidFill>
                            <a:schemeClr val="tx1"/>
                          </a:solidFill>
                        </a:rPr>
                        <a:t>XXI </a:t>
                      </a:r>
                      <a:r>
                        <a:rPr lang="uk-UA" sz="1800" b="0" baseline="0" dirty="0" smtClean="0">
                          <a:solidFill>
                            <a:schemeClr val="tx1"/>
                          </a:solidFill>
                        </a:rPr>
                        <a:t>ст. – глобальна криза призведе до загибелі людства</a:t>
                      </a:r>
                    </a:p>
                    <a:p>
                      <a:pPr marL="342900" indent="-342900" algn="l">
                        <a:buFont typeface="Wingdings" pitchFamily="2" charset="2"/>
                        <a:buChar char="ü"/>
                      </a:pPr>
                      <a:r>
                        <a:rPr lang="uk-UA" sz="1800" b="0" baseline="0" dirty="0" smtClean="0">
                          <a:solidFill>
                            <a:schemeClr val="tx1"/>
                          </a:solidFill>
                        </a:rPr>
                        <a:t>в</a:t>
                      </a:r>
                      <a:r>
                        <a:rPr lang="ru-RU" sz="1800" b="0" baseline="0" dirty="0" smtClean="0">
                          <a:solidFill>
                            <a:schemeClr val="tx1"/>
                          </a:solidFill>
                        </a:rPr>
                        <a:t>ирішення проблем у скороченні чисельності населення</a:t>
                      </a:r>
                      <a:endParaRPr lang="uk-UA" sz="1800" b="0" baseline="0" dirty="0" smtClean="0">
                        <a:solidFill>
                          <a:schemeClr val="tx1"/>
                        </a:solidFill>
                      </a:endParaRPr>
                    </a:p>
                  </a:txBody>
                  <a:tcPr/>
                </a:tc>
                <a:tc>
                  <a:txBody>
                    <a:bodyPr/>
                    <a:lstStyle/>
                    <a:p>
                      <a:pPr algn="ctr"/>
                      <a:r>
                        <a:rPr lang="uk-UA" sz="2000" dirty="0" smtClean="0"/>
                        <a:t>Оптимізм</a:t>
                      </a:r>
                    </a:p>
                    <a:p>
                      <a:pPr marL="285750" indent="-285750" algn="l">
                        <a:buFont typeface="Wingdings" pitchFamily="2" charset="2"/>
                        <a:buChar char="ü"/>
                      </a:pPr>
                      <a:r>
                        <a:rPr lang="uk-UA" b="0" dirty="0" smtClean="0">
                          <a:solidFill>
                            <a:schemeClr val="tx1"/>
                          </a:solidFill>
                        </a:rPr>
                        <a:t>проблеми будуть подолані через використання досягнень</a:t>
                      </a:r>
                      <a:r>
                        <a:rPr lang="uk-UA" b="0" baseline="0" dirty="0" smtClean="0">
                          <a:solidFill>
                            <a:schemeClr val="tx1"/>
                          </a:solidFill>
                        </a:rPr>
                        <a:t> НТР</a:t>
                      </a:r>
                    </a:p>
                    <a:p>
                      <a:pPr marL="285750" indent="-285750" algn="l">
                        <a:buFont typeface="Wingdings" pitchFamily="2" charset="2"/>
                        <a:buChar char="ü"/>
                      </a:pPr>
                      <a:r>
                        <a:rPr lang="uk-UA" b="0" baseline="0" dirty="0" smtClean="0">
                          <a:solidFill>
                            <a:schemeClr val="tx1"/>
                          </a:solidFill>
                        </a:rPr>
                        <a:t>людство чекає майбутнє у гармонії з природою</a:t>
                      </a:r>
                      <a:endParaRPr lang="ru-RU" b="0" dirty="0">
                        <a:solidFill>
                          <a:schemeClr val="tx1"/>
                        </a:solidFill>
                      </a:endParaRPr>
                    </a:p>
                  </a:txBody>
                  <a:tcPr/>
                </a:tc>
              </a:tr>
            </a:tbl>
          </a:graphicData>
        </a:graphic>
      </p:graphicFrame>
    </p:spTree>
    <p:extLst>
      <p:ext uri="{BB962C8B-B14F-4D97-AF65-F5344CB8AC3E}">
        <p14:creationId xmlns:p14="http://schemas.microsoft.com/office/powerpoint/2010/main" val="2458297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59588" y="200196"/>
            <a:ext cx="8712968" cy="1368152"/>
          </a:xfrm>
        </p:spPr>
        <p:txBody>
          <a:bodyPr>
            <a:normAutofit fontScale="90000"/>
          </a:bodyPr>
          <a:lstStyle/>
          <a:p>
            <a:pPr algn="l"/>
            <a:r>
              <a:rPr lang="uk-UA" sz="2400" dirty="0" smtClean="0">
                <a:latin typeface="Arial Narrow" pitchFamily="34" charset="0"/>
              </a:rPr>
              <a:t>   </a:t>
            </a:r>
            <a:r>
              <a:rPr lang="uk-UA" sz="2400" dirty="0" smtClean="0">
                <a:solidFill>
                  <a:schemeClr val="tx1"/>
                </a:solidFill>
                <a:latin typeface="Arial Narrow" pitchFamily="34" charset="0"/>
              </a:rPr>
              <a:t>Деякі фахівці доводять, що подолати глобальну кризу можна шляхом суворого обмеження та відмови від зайвих речей (зброї, ювел. виробів, реклами, наркотиків та ін.)  </a:t>
            </a:r>
            <a:r>
              <a:rPr lang="uk-UA" sz="2400" dirty="0" smtClean="0">
                <a:latin typeface="Arial Narrow" pitchFamily="34" charset="0"/>
              </a:rPr>
              <a:t/>
            </a:r>
            <a:br>
              <a:rPr lang="uk-UA" sz="2400" dirty="0" smtClean="0">
                <a:latin typeface="Arial Narrow" pitchFamily="34" charset="0"/>
              </a:rPr>
            </a:br>
            <a:r>
              <a:rPr lang="uk-UA" sz="2400" dirty="0" smtClean="0">
                <a:latin typeface="Arial Narrow" pitchFamily="34" charset="0"/>
              </a:rPr>
              <a:t>                                                                                                                                                                                                </a:t>
            </a:r>
            <a:endParaRPr lang="ru-RU" sz="2400" dirty="0">
              <a:latin typeface="Arial Narrow"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40768"/>
            <a:ext cx="2880320" cy="143402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714" y="1310883"/>
            <a:ext cx="2885100" cy="1460993"/>
          </a:xfrm>
          <a:prstGeom prst="rect">
            <a:avLst/>
          </a:prstGeom>
        </p:spPr>
      </p:pic>
      <p:sp>
        <p:nvSpPr>
          <p:cNvPr id="14" name="TextBox 13"/>
          <p:cNvSpPr txBox="1"/>
          <p:nvPr/>
        </p:nvSpPr>
        <p:spPr>
          <a:xfrm>
            <a:off x="71500" y="3068960"/>
            <a:ext cx="4824536" cy="1323439"/>
          </a:xfrm>
          <a:prstGeom prst="rect">
            <a:avLst/>
          </a:prstGeom>
          <a:noFill/>
        </p:spPr>
        <p:txBody>
          <a:bodyPr wrap="square" rtlCol="0">
            <a:spAutoFit/>
          </a:bodyPr>
          <a:lstStyle/>
          <a:p>
            <a:r>
              <a:rPr lang="uk-UA" sz="2000" dirty="0" smtClean="0">
                <a:latin typeface="Arial Narrow" pitchFamily="34" charset="0"/>
              </a:rPr>
              <a:t>Пропонується перейти до поміркованого раціонального харчування. Слід згортати хімізацію с/г та пошир. біолог. способи боротьби зі шкідниками.</a:t>
            </a:r>
            <a:endParaRPr lang="ru-RU" sz="2000" dirty="0">
              <a:latin typeface="Arial Narrow" pitchFamily="34" charset="0"/>
            </a:endParaRPr>
          </a:p>
        </p:txBody>
      </p:sp>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714" y="2924944"/>
            <a:ext cx="3240360" cy="1907779"/>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312354" y="4832723"/>
            <a:ext cx="8568952" cy="2031325"/>
          </a:xfrm>
          <a:prstGeom prst="rect">
            <a:avLst/>
          </a:prstGeom>
          <a:noFill/>
        </p:spPr>
        <p:txBody>
          <a:bodyPr wrap="square" rtlCol="0">
            <a:spAutoFit/>
          </a:bodyPr>
          <a:lstStyle/>
          <a:p>
            <a:r>
              <a:rPr lang="uk-UA" sz="2100" dirty="0" smtClean="0">
                <a:latin typeface="Arial Narrow" pitchFamily="34" charset="0"/>
              </a:rPr>
              <a:t>   Доцільним вважається курс на </a:t>
            </a:r>
            <a:r>
              <a:rPr lang="uk-UA" sz="2100" u="sng" dirty="0" smtClean="0">
                <a:latin typeface="Arial Narrow" pitchFamily="34" charset="0"/>
              </a:rPr>
              <a:t>дезурбанізацію</a:t>
            </a:r>
            <a:r>
              <a:rPr lang="uk-UA" sz="2100" dirty="0" smtClean="0">
                <a:latin typeface="Arial Narrow" pitchFamily="34" charset="0"/>
              </a:rPr>
              <a:t>. Замість міст люди житимуть у невеликих селищах. На дахах будинків працюватимуть геліоустановки. Згортатиметься і транспортна система. Для цього має бути забезпечена пішохідна доступність місць роботи. Щоб відмовитися від ділових та розважальних поїздок, а також врятувати ліси, пропонується замінити туризм та газети телебаченням нового типу, яке б викликало ефект присутності.</a:t>
            </a:r>
            <a:endParaRPr lang="ru-RU" sz="2100" u="sng"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777032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7424"/>
            <a:ext cx="7772400" cy="1143000"/>
          </a:xfrm>
        </p:spPr>
        <p:txBody>
          <a:bodyPr>
            <a:normAutofit/>
          </a:bodyPr>
          <a:lstStyle/>
          <a:p>
            <a:pPr algn="ctr"/>
            <a:r>
              <a:rPr lang="uk-UA"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Проблема війни і миру</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0"/>
            <a:ext cx="9166990" cy="6858000"/>
          </a:xfrm>
        </p:spPr>
      </p:pic>
      <p:sp>
        <p:nvSpPr>
          <p:cNvPr id="5" name="TextBox 4"/>
          <p:cNvSpPr txBox="1"/>
          <p:nvPr/>
        </p:nvSpPr>
        <p:spPr>
          <a:xfrm>
            <a:off x="179512" y="716950"/>
            <a:ext cx="887473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uk-UA" sz="2000" dirty="0" smtClean="0">
                <a:solidFill>
                  <a:schemeClr val="tx1"/>
                </a:solidFill>
              </a:rPr>
              <a:t>  За 5,5 тис. років на Землі відб. бл. 15000 воєн. З часом вони ставали все більш жорстокими. Протягом двох світових воєн загинуло понад 100 млн. чоловік. ГЛОБАЛЬНОЮ проблема війни і миру стала з появою зброї масового ураження: спершу хім. та бактеріол., а згодом і ядерної.</a:t>
            </a:r>
            <a:endParaRPr lang="ru-RU" sz="2000" dirty="0">
              <a:solidFill>
                <a:schemeClr val="tx1"/>
              </a:solidFill>
            </a:endParaRPr>
          </a:p>
        </p:txBody>
      </p:sp>
      <p:sp>
        <p:nvSpPr>
          <p:cNvPr id="6" name="TextBox 5"/>
          <p:cNvSpPr txBox="1"/>
          <p:nvPr/>
        </p:nvSpPr>
        <p:spPr>
          <a:xfrm>
            <a:off x="6228184" y="3552215"/>
            <a:ext cx="2917745" cy="329320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uk-UA" sz="1600" dirty="0" smtClean="0"/>
              <a:t>Аварія на Чорнобильській АЕС  підтвердила, що ядерна катострофа не може бути місцевою. За розрахунками фахівців, після кількох ядерних вибухів на свій планеті розпочнеться «ядерна зима». Внаслідок пожеж попіл та отруйні гази закриють Сонце, настане «ядерна ніч», наслідком якої стане зниження температури на 15-20◦С</a:t>
            </a:r>
            <a:endParaRPr lang="ru-RU" sz="1600" dirty="0"/>
          </a:p>
        </p:txBody>
      </p:sp>
      <p:sp>
        <p:nvSpPr>
          <p:cNvPr id="7" name="TextBox 6"/>
          <p:cNvSpPr txBox="1"/>
          <p:nvPr/>
        </p:nvSpPr>
        <p:spPr>
          <a:xfrm>
            <a:off x="1" y="5268146"/>
            <a:ext cx="6228184" cy="1631216"/>
          </a:xfrm>
          <a:prstGeom prst="rect">
            <a:avLst/>
          </a:prstGeom>
          <a:noFill/>
        </p:spPr>
        <p:txBody>
          <a:bodyPr wrap="square" rtlCol="0">
            <a:spAutoFit/>
          </a:bodyPr>
          <a:lstStyle/>
          <a:p>
            <a:r>
              <a:rPr lang="uk-UA" sz="2000" b="1" dirty="0" smtClean="0">
                <a:solidFill>
                  <a:srgbClr val="FFFF00"/>
                </a:solidFill>
              </a:rPr>
              <a:t>Окрім  прямої загрози людству, військова сфера забирає багато матеріал., фіз. та інтелект. сил., які можна було б спрямувати на соц. розвиток та подолання інших проблем. </a:t>
            </a:r>
            <a:r>
              <a:rPr lang="uk-UA" sz="2000" b="1" dirty="0" smtClean="0"/>
              <a:t>Так,</a:t>
            </a:r>
            <a:r>
              <a:rPr lang="uk-UA" sz="2000" b="1" dirty="0" smtClean="0">
                <a:solidFill>
                  <a:srgbClr val="FFFF00"/>
                </a:solidFill>
              </a:rPr>
              <a:t> </a:t>
            </a:r>
            <a:r>
              <a:rPr lang="uk-UA" sz="2000" b="1" dirty="0" smtClean="0"/>
              <a:t>на військові </a:t>
            </a:r>
            <a:r>
              <a:rPr lang="uk-UA" sz="2000" b="1" dirty="0"/>
              <a:t>п</a:t>
            </a:r>
            <a:r>
              <a:rPr lang="uk-UA" sz="2000" b="1" dirty="0" smtClean="0"/>
              <a:t>отеби щорічно витрачається 1 трлн доларів.</a:t>
            </a:r>
            <a:endParaRPr lang="ru-RU" sz="2000" b="1" dirty="0"/>
          </a:p>
        </p:txBody>
      </p:sp>
      <p:sp>
        <p:nvSpPr>
          <p:cNvPr id="3" name="TextBox 2"/>
          <p:cNvSpPr txBox="1"/>
          <p:nvPr/>
        </p:nvSpPr>
        <p:spPr>
          <a:xfrm>
            <a:off x="1007604" y="9064"/>
            <a:ext cx="7056784" cy="707886"/>
          </a:xfrm>
          <a:prstGeom prst="rect">
            <a:avLst/>
          </a:prstGeom>
          <a:noFill/>
          <a:effectLst>
            <a:reflection blurRad="6350" stA="52000" endA="300" endPos="35000" dir="5400000" sy="-100000" algn="bl" rotWithShape="0"/>
          </a:effectLst>
        </p:spPr>
        <p:txBody>
          <a:bodyPr wrap="square" rtlCol="0">
            <a:spAutoFit/>
          </a:bodyPr>
          <a:lstStyle/>
          <a:p>
            <a:pPr algn="ctr"/>
            <a:r>
              <a:rPr lang="uk-U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Проблема війни і миру</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415815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588" y="0"/>
            <a:ext cx="7344816" cy="764704"/>
          </a:xfrm>
        </p:spPr>
        <p:style>
          <a:lnRef idx="3">
            <a:schemeClr val="lt1"/>
          </a:lnRef>
          <a:fillRef idx="1">
            <a:schemeClr val="accent3"/>
          </a:fillRef>
          <a:effectRef idx="1">
            <a:schemeClr val="accent3"/>
          </a:effectRef>
          <a:fontRef idx="minor">
            <a:schemeClr val="lt1"/>
          </a:fontRef>
        </p:style>
        <p:txBody>
          <a:bodyPr>
            <a:normAutofit/>
          </a:bodyPr>
          <a:lstStyle/>
          <a:p>
            <a:pPr algn="ctr"/>
            <a:r>
              <a:rPr lang="uk-UA" dirty="0" smtClean="0"/>
              <a:t>Військові конфлікти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67" y="764703"/>
            <a:ext cx="8856984" cy="6093297"/>
          </a:xfrm>
          <a:prstGeom prst="rect">
            <a:avLst/>
          </a:prstGeom>
        </p:spPr>
      </p:pic>
    </p:spTree>
    <p:extLst>
      <p:ext uri="{BB962C8B-B14F-4D97-AF65-F5344CB8AC3E}">
        <p14:creationId xmlns:p14="http://schemas.microsoft.com/office/powerpoint/2010/main" val="28160170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1440"/>
            <a:ext cx="7632848" cy="1512168"/>
          </a:xfrm>
          <a:scene3d>
            <a:camera prst="perspectiveAbove"/>
            <a:lightRig rig="threePt" dir="t"/>
          </a:scene3d>
        </p:spPr>
        <p:txBody>
          <a:bodyPr>
            <a:noAutofit/>
          </a:bodyPr>
          <a:lstStyle/>
          <a:p>
            <a:pPr algn="ctr"/>
            <a:r>
              <a:rPr lang="uk-UA" sz="2800" dirty="0" smtClean="0"/>
              <a:t>Порівняння кількості видів озброєння колишнього СрСр і німеччини</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972" y="1124744"/>
            <a:ext cx="7171592" cy="3836800"/>
          </a:xfrm>
          <a:prstGeom prst="rect">
            <a:avLst/>
          </a:prstGeom>
        </p:spPr>
      </p:pic>
      <p:sp>
        <p:nvSpPr>
          <p:cNvPr id="6" name="TextBox 5"/>
          <p:cNvSpPr txBox="1"/>
          <p:nvPr/>
        </p:nvSpPr>
        <p:spPr>
          <a:xfrm>
            <a:off x="0" y="4581128"/>
            <a:ext cx="8156564" cy="193899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uk-UA" sz="2000" dirty="0" smtClean="0"/>
              <a:t>  Офіційно в світі існують 5 країн, які мають право утримувати ядерну зброю на своїй території: США, Росія, ВБ, Франція, Китай. Проте останнім часом «неофіційними членами ядерного клубу» стали Індія, Пакистан та Ізраїль. Після розпаду Радянського Союзу Україна разом з Казахстаном та Білоруссю відмовилась від утримання на своїй території ядерної зброї.</a:t>
            </a:r>
            <a:endParaRPr lang="ru-RU" sz="2000" dirty="0"/>
          </a:p>
        </p:txBody>
      </p:sp>
    </p:spTree>
    <p:extLst>
      <p:ext uri="{BB962C8B-B14F-4D97-AF65-F5344CB8AC3E}">
        <p14:creationId xmlns:p14="http://schemas.microsoft.com/office/powerpoint/2010/main" val="4464919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3.xml.rels><?xml version="1.0" encoding="UTF-8" standalone="yes"?>
<Relationships xmlns="http://schemas.openxmlformats.org/package/2006/relationships"><Relationship Id="rId1" Type="http://schemas.openxmlformats.org/officeDocument/2006/relationships/image" Target="../media/image12.jpeg"/></Relationships>
</file>

<file path=ppt/theme/_rels/theme14.xml.rels><?xml version="1.0" encoding="UTF-8" standalone="yes"?>
<Relationships xmlns="http://schemas.openxmlformats.org/package/2006/relationships"><Relationship Id="rId1" Type="http://schemas.openxmlformats.org/officeDocument/2006/relationships/image" Target="../media/image13.jpeg"/></Relationships>
</file>

<file path=ppt/theme/_rels/theme15.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Горизонт">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13.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Исполнитель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Волна">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8.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Trek</Template>
  <TotalTime>933</TotalTime>
  <Words>1968</Words>
  <Application>Microsoft Office PowerPoint</Application>
  <PresentationFormat>Экран (4:3)</PresentationFormat>
  <Paragraphs>93</Paragraphs>
  <Slides>26</Slides>
  <Notes>0</Notes>
  <HiddenSlides>0</HiddenSlides>
  <MMClips>0</MMClips>
  <ScaleCrop>false</ScaleCrop>
  <HeadingPairs>
    <vt:vector size="4" baseType="variant">
      <vt:variant>
        <vt:lpstr>Тема</vt:lpstr>
      </vt:variant>
      <vt:variant>
        <vt:i4>15</vt:i4>
      </vt:variant>
      <vt:variant>
        <vt:lpstr>Заголовки слайдов</vt:lpstr>
      </vt:variant>
      <vt:variant>
        <vt:i4>26</vt:i4>
      </vt:variant>
    </vt:vector>
  </HeadingPairs>
  <TitlesOfParts>
    <vt:vector size="41" baseType="lpstr">
      <vt:lpstr>Тема Office</vt:lpstr>
      <vt:lpstr>Твердый переплет</vt:lpstr>
      <vt:lpstr>Трек</vt:lpstr>
      <vt:lpstr>Изящная</vt:lpstr>
      <vt:lpstr>Волна</vt:lpstr>
      <vt:lpstr>Справедливость</vt:lpstr>
      <vt:lpstr>Техническая</vt:lpstr>
      <vt:lpstr>1_Тема Office</vt:lpstr>
      <vt:lpstr>Воздушный поток</vt:lpstr>
      <vt:lpstr>Аптека</vt:lpstr>
      <vt:lpstr>2_Тема Office</vt:lpstr>
      <vt:lpstr>Горизонт</vt:lpstr>
      <vt:lpstr>Яркая</vt:lpstr>
      <vt:lpstr>Исполнительная</vt:lpstr>
      <vt:lpstr>Поток</vt:lpstr>
      <vt:lpstr> Виконала: учениця 10-А класу Болозовська Катя</vt:lpstr>
      <vt:lpstr>Глобальні проблеми – це такі проблеми, що стосуються всього людства: всіх країн, народів і верств населення. Вони виникли у др. пол. ХХ ст. і особливо загострились в його останній  чверті. </vt:lpstr>
      <vt:lpstr>Презентация PowerPoint</vt:lpstr>
      <vt:lpstr>Глобальні проблеми людства взаємопов'язані й охоплюють всі сторони життя людей, стосуються всіх країн народів та верств населення, як поверхні землі, так і Світового океану, атмосфери планети, навколоземного та космічного простору. Вони призводять до великих економічних та соціальних збитків.</vt:lpstr>
      <vt:lpstr>Сучасні погляди на майбутнє людства</vt:lpstr>
      <vt:lpstr>   Деякі фахівці доводять, що подолати глобальну кризу можна шляхом суворого обмеження та відмови від зайвих речей (зброї, ювел. виробів, реклами, наркотиків та ін.)                                                                                                                                                                                                   </vt:lpstr>
      <vt:lpstr>Проблема війни і миру</vt:lpstr>
      <vt:lpstr>Військові конфлікти</vt:lpstr>
      <vt:lpstr>Порівняння кількості видів озброєння колишнього СрСр і німеччини</vt:lpstr>
      <vt:lpstr>Екологічна проблема</vt:lpstr>
      <vt:lpstr>Найголовніша екологічна проблема – забруднення атмосфери</vt:lpstr>
      <vt:lpstr>Забрудники повітря</vt:lpstr>
      <vt:lpstr>   Основними джерелами забруднення атмосфери є автомоб. транспорт і ТЕС. При спалюванні вугілля у повітрі зменшується концентрація кисню, а вугл. газу – зростає. Наслідком цього є парниковий ефект.                                                                      Гідросферу забруднюють стічні води, що потрапляють до водойм із полів, промисл. та побут. об’єктів. Найбільш забрудненими вважаються Перська та Мексиканська затоки, Північне, Середземне, Балтійське та Японське моря.   </vt:lpstr>
      <vt:lpstr>Сировинна та енергетична проблеми</vt:lpstr>
      <vt:lpstr>Забезпеченість корисними копалинами світу</vt:lpstr>
      <vt:lpstr>Динаміка виробництва елекроенергії</vt:lpstr>
      <vt:lpstr>Шляхи подолання проблем</vt:lpstr>
      <vt:lpstr>Демографічна та продовольча проблеми</vt:lpstr>
      <vt:lpstr>Презентация PowerPoint</vt:lpstr>
      <vt:lpstr>Подолання демографічної проблеми</vt:lpstr>
      <vt:lpstr>Презентация PowerPoint</vt:lpstr>
      <vt:lpstr>Проблема освоєння Світового океану</vt:lpstr>
      <vt:lpstr>Користь Світового океану для людини</vt:lpstr>
      <vt:lpstr>Презентация PowerPoint</vt:lpstr>
      <vt:lpstr>Шляхи подолання проблеми</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Виконала:</dc:title>
  <dc:creator>Катя</dc:creator>
  <cp:lastModifiedBy>Катя</cp:lastModifiedBy>
  <cp:revision>97</cp:revision>
  <dcterms:created xsi:type="dcterms:W3CDTF">2014-02-28T19:27:02Z</dcterms:created>
  <dcterms:modified xsi:type="dcterms:W3CDTF">2014-05-19T18:10:46Z</dcterms:modified>
</cp:coreProperties>
</file>