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7618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35383-CAFD-4090-A006-FE3B9D1F5ADA}" type="datetimeFigureOut">
              <a:rPr lang="ru-RU" smtClean="0"/>
              <a:t>25.12.2013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C789-BC29-4BFF-AD38-983B312D1B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365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35383-CAFD-4090-A006-FE3B9D1F5ADA}" type="datetimeFigureOut">
              <a:rPr lang="ru-RU" smtClean="0"/>
              <a:t>25.12.2013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C789-BC29-4BFF-AD38-983B312D1B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111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35383-CAFD-4090-A006-FE3B9D1F5ADA}" type="datetimeFigureOut">
              <a:rPr lang="ru-RU" smtClean="0"/>
              <a:t>25.12.2013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C789-BC29-4BFF-AD38-983B312D1B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981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35383-CAFD-4090-A006-FE3B9D1F5ADA}" type="datetimeFigureOut">
              <a:rPr lang="ru-RU" smtClean="0"/>
              <a:t>25.12.2013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C789-BC29-4BFF-AD38-983B312D1B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559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35383-CAFD-4090-A006-FE3B9D1F5ADA}" type="datetimeFigureOut">
              <a:rPr lang="ru-RU" smtClean="0"/>
              <a:t>25.12.2013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C789-BC29-4BFF-AD38-983B312D1B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524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35383-CAFD-4090-A006-FE3B9D1F5ADA}" type="datetimeFigureOut">
              <a:rPr lang="ru-RU" smtClean="0"/>
              <a:t>25.12.2013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C789-BC29-4BFF-AD38-983B312D1B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587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35383-CAFD-4090-A006-FE3B9D1F5ADA}" type="datetimeFigureOut">
              <a:rPr lang="ru-RU" smtClean="0"/>
              <a:t>25.12.2013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C789-BC29-4BFF-AD38-983B312D1B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79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35383-CAFD-4090-A006-FE3B9D1F5ADA}" type="datetimeFigureOut">
              <a:rPr lang="ru-RU" smtClean="0"/>
              <a:t>25.12.2013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C789-BC29-4BFF-AD38-983B312D1B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45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35383-CAFD-4090-A006-FE3B9D1F5ADA}" type="datetimeFigureOut">
              <a:rPr lang="ru-RU" smtClean="0"/>
              <a:t>25.12.2013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C789-BC29-4BFF-AD38-983B312D1B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625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35383-CAFD-4090-A006-FE3B9D1F5ADA}" type="datetimeFigureOut">
              <a:rPr lang="ru-RU" smtClean="0"/>
              <a:t>25.12.2013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C789-BC29-4BFF-AD38-983B312D1B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829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35383-CAFD-4090-A006-FE3B9D1F5ADA}" type="datetimeFigureOut">
              <a:rPr lang="ru-RU" smtClean="0"/>
              <a:t>25.12.2013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C789-BC29-4BFF-AD38-983B312D1B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22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35383-CAFD-4090-A006-FE3B9D1F5ADA}" type="datetimeFigureOut">
              <a:rPr lang="ru-RU" smtClean="0"/>
              <a:t>25.12.2013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CC789-BC29-4BFF-AD38-983B312D1B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78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вал 2"/>
          <p:cNvSpPr/>
          <p:nvPr/>
        </p:nvSpPr>
        <p:spPr>
          <a:xfrm>
            <a:off x="-31157" y="-171400"/>
            <a:ext cx="9252521" cy="2592288"/>
          </a:xfrm>
          <a:prstGeom prst="ellipse">
            <a:avLst/>
          </a:prstGeom>
          <a:solidFill>
            <a:schemeClr val="bg1"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84332" y="188640"/>
            <a:ext cx="903649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Охорона навколишнього середовища від забруднень під час переробки вуглеводневої сировини та використанні її </a:t>
            </a:r>
          </a:p>
          <a:p>
            <a:pPr algn="ctr"/>
            <a:r>
              <a:rPr lang="uk-UA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продуктів переробки </a:t>
            </a:r>
            <a:endParaRPr lang="uk-UA" sz="32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40152" y="5445224"/>
            <a:ext cx="3096344" cy="1200329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  <a:alpha val="0"/>
                  <a:lumMod val="81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27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i="1" dirty="0" smtClean="0"/>
              <a:t>Виконала:</a:t>
            </a:r>
          </a:p>
          <a:p>
            <a:r>
              <a:rPr lang="uk-UA" i="1" dirty="0" smtClean="0"/>
              <a:t>Учениця 11-Б класу</a:t>
            </a:r>
          </a:p>
          <a:p>
            <a:r>
              <a:rPr lang="uk-UA" i="1" dirty="0" err="1" smtClean="0"/>
              <a:t>Пологівського</a:t>
            </a:r>
            <a:r>
              <a:rPr lang="uk-UA" i="1" dirty="0" smtClean="0"/>
              <a:t> колегіуму №1</a:t>
            </a:r>
          </a:p>
          <a:p>
            <a:r>
              <a:rPr lang="uk-UA" i="1" dirty="0" err="1" smtClean="0"/>
              <a:t>Івєніна</a:t>
            </a:r>
            <a:r>
              <a:rPr lang="uk-UA" i="1" dirty="0" smtClean="0"/>
              <a:t> Юлія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189907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116632"/>
            <a:ext cx="8784976" cy="936104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116632"/>
            <a:ext cx="9144000" cy="113877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5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Фотохімічний смог вперше спостерігався в Лос-Анджелесі, де багато сонця та автомобілів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44024"/>
            <a:ext cx="5585037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97" y="1398476"/>
            <a:ext cx="3302207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259863"/>
            <a:ext cx="2792519" cy="208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97550" y="2521527"/>
            <a:ext cx="3166938" cy="2862322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/>
              <a:t>Крім цього, під час згоряння пального утворюється дим, в якому містяться дрібні частинки вуглецю і твердих вуглеводнів, що не згоріли, а також сполуки Кадмію, </a:t>
            </a:r>
            <a:r>
              <a:rPr lang="uk-UA" b="1" i="1" dirty="0" err="1" smtClean="0"/>
              <a:t>Плюмбуму</a:t>
            </a:r>
            <a:r>
              <a:rPr lang="uk-UA" b="1" i="1" dirty="0" smtClean="0"/>
              <a:t>, Меркурію та інших елементів, надзвичайно шкідливих для здоров’я. </a:t>
            </a:r>
            <a:endParaRPr lang="uk-UA" b="1" i="1" dirty="0"/>
          </a:p>
        </p:txBody>
      </p:sp>
    </p:spTree>
    <p:extLst>
      <p:ext uri="{BB962C8B-B14F-4D97-AF65-F5344CB8AC3E}">
        <p14:creationId xmlns:p14="http://schemas.microsoft.com/office/powerpoint/2010/main" val="416464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Блок-схема: данные 3"/>
          <p:cNvSpPr/>
          <p:nvPr/>
        </p:nvSpPr>
        <p:spPr>
          <a:xfrm rot="21254536">
            <a:off x="7995" y="4431509"/>
            <a:ext cx="9093728" cy="1718092"/>
          </a:xfrm>
          <a:prstGeom prst="flowChartInputOutpu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619231" y="4293096"/>
            <a:ext cx="8208912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800" b="1" i="1" dirty="0" err="1" smtClean="0">
                <a:ln w="11430">
                  <a:noFill/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Основними</a:t>
            </a:r>
            <a:r>
              <a:rPr lang="ru-RU" sz="4800" b="1" i="1" dirty="0" smtClean="0">
                <a:ln w="11430">
                  <a:noFill/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4800" b="1" i="1" dirty="0" err="1" smtClean="0">
                <a:ln w="11430">
                  <a:noFill/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забруднювачами</a:t>
            </a:r>
            <a:r>
              <a:rPr lang="ru-RU" sz="4800" b="1" i="1" dirty="0" smtClean="0">
                <a:ln w="11430">
                  <a:noFill/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4800" b="1" i="1" dirty="0" err="1" smtClean="0">
                <a:ln w="11430">
                  <a:noFill/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атмосфери</a:t>
            </a:r>
            <a:r>
              <a:rPr lang="ru-RU" sz="4800" b="1" i="1" dirty="0" smtClean="0">
                <a:ln w="11430">
                  <a:noFill/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є </a:t>
            </a:r>
            <a:r>
              <a:rPr lang="ru-RU" sz="4800" b="1" i="1" dirty="0" err="1" smtClean="0">
                <a:ln w="11430">
                  <a:noFill/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промислові</a:t>
            </a:r>
            <a:r>
              <a:rPr lang="ru-RU" sz="4800" b="1" i="1" dirty="0" smtClean="0">
                <a:ln w="11430">
                  <a:noFill/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4800" b="1" i="1" dirty="0" err="1" smtClean="0">
                <a:ln w="11430">
                  <a:noFill/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підприємства</a:t>
            </a:r>
            <a:r>
              <a:rPr lang="ru-RU" b="1" dirty="0" smtClean="0">
                <a:ln w="11430">
                  <a:noFill/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b="1" dirty="0">
              <a:ln w="11430">
                <a:noFill/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040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58"/>
            <a:ext cx="9144000" cy="6837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21256089">
            <a:off x="248355" y="688894"/>
            <a:ext cx="3816424" cy="156966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uk-UA" sz="48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Забруднення</a:t>
            </a:r>
            <a:r>
              <a:rPr lang="uk-UA" sz="4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uk-UA" sz="48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ґрунту</a:t>
            </a:r>
            <a:endParaRPr lang="ru-RU" sz="4800" b="1" dirty="0">
              <a:ln w="19050">
                <a:solidFill>
                  <a:schemeClr val="tx1"/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76056" y="1268760"/>
            <a:ext cx="3600400" cy="50783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Локальне</a:t>
            </a:r>
            <a:r>
              <a:rPr lang="ru-RU" dirty="0" smtClean="0"/>
              <a:t> </a:t>
            </a:r>
            <a:r>
              <a:rPr lang="ru-RU" dirty="0" err="1" smtClean="0"/>
              <a:t>забруднення</a:t>
            </a:r>
            <a:r>
              <a:rPr lang="ru-RU" dirty="0" smtClean="0"/>
              <a:t> </a:t>
            </a:r>
            <a:r>
              <a:rPr lang="ru-RU" dirty="0" err="1" smtClean="0"/>
              <a:t>ґрунтів</a:t>
            </a:r>
            <a:r>
              <a:rPr lang="ru-RU" dirty="0" smtClean="0"/>
              <a:t> </a:t>
            </a:r>
            <a:r>
              <a:rPr lang="ru-RU" dirty="0" err="1" smtClean="0"/>
              <a:t>можливе</a:t>
            </a:r>
            <a:r>
              <a:rPr lang="ru-RU" dirty="0" smtClean="0"/>
              <a:t>  коли </a:t>
            </a:r>
            <a:r>
              <a:rPr lang="ru-RU" dirty="0" err="1" smtClean="0"/>
              <a:t>забруднювачами</a:t>
            </a:r>
            <a:r>
              <a:rPr lang="ru-RU" dirty="0" smtClean="0"/>
              <a:t> є </a:t>
            </a:r>
            <a:r>
              <a:rPr lang="ru-RU" dirty="0" err="1" smtClean="0"/>
              <a:t>нафта</a:t>
            </a:r>
            <a:r>
              <a:rPr lang="ru-RU" dirty="0" smtClean="0"/>
              <a:t>, </a:t>
            </a:r>
            <a:r>
              <a:rPr lang="ru-RU" dirty="0" err="1" smtClean="0"/>
              <a:t>нафтопродукти</a:t>
            </a:r>
            <a:r>
              <a:rPr lang="ru-RU" dirty="0" smtClean="0"/>
              <a:t>, </a:t>
            </a:r>
            <a:r>
              <a:rPr lang="ru-RU" dirty="0" err="1" smtClean="0"/>
              <a:t>газові</a:t>
            </a:r>
            <a:r>
              <a:rPr lang="ru-RU" dirty="0" smtClean="0"/>
              <a:t> </a:t>
            </a:r>
            <a:r>
              <a:rPr lang="ru-RU" dirty="0" err="1" smtClean="0"/>
              <a:t>викиди</a:t>
            </a:r>
            <a:r>
              <a:rPr lang="ru-RU" dirty="0" smtClean="0"/>
              <a:t>. </a:t>
            </a:r>
            <a:r>
              <a:rPr lang="ru-RU" dirty="0" err="1" smtClean="0"/>
              <a:t>Істотне</a:t>
            </a:r>
            <a:r>
              <a:rPr lang="ru-RU" dirty="0" smtClean="0"/>
              <a:t> </a:t>
            </a:r>
            <a:r>
              <a:rPr lang="ru-RU" dirty="0" err="1" smtClean="0"/>
              <a:t>джерело</a:t>
            </a:r>
            <a:r>
              <a:rPr lang="ru-RU" dirty="0" smtClean="0"/>
              <a:t> </a:t>
            </a:r>
            <a:r>
              <a:rPr lang="ru-RU" dirty="0" err="1" smtClean="0"/>
              <a:t>забруднення</a:t>
            </a:r>
            <a:r>
              <a:rPr lang="ru-RU" dirty="0" smtClean="0"/>
              <a:t> </a:t>
            </a:r>
            <a:r>
              <a:rPr lang="ru-RU" dirty="0" err="1" smtClean="0"/>
              <a:t>ґрунтів</a:t>
            </a:r>
            <a:r>
              <a:rPr lang="ru-RU" dirty="0" smtClean="0"/>
              <a:t> — </a:t>
            </a:r>
            <a:r>
              <a:rPr lang="ru-RU" dirty="0" err="1" smtClean="0"/>
              <a:t>хімічні</a:t>
            </a:r>
            <a:r>
              <a:rPr lang="ru-RU" dirty="0" smtClean="0"/>
              <a:t> </a:t>
            </a:r>
            <a:r>
              <a:rPr lang="ru-RU" dirty="0" err="1" smtClean="0"/>
              <a:t>засоби</a:t>
            </a:r>
            <a:r>
              <a:rPr lang="ru-RU" dirty="0" smtClean="0"/>
              <a:t> </a:t>
            </a:r>
            <a:r>
              <a:rPr lang="ru-RU" dirty="0" err="1" smtClean="0"/>
              <a:t>захисту</a:t>
            </a:r>
            <a:r>
              <a:rPr lang="ru-RU" dirty="0" smtClean="0"/>
              <a:t> </a:t>
            </a:r>
            <a:r>
              <a:rPr lang="ru-RU" dirty="0" err="1" smtClean="0"/>
              <a:t>рослин</a:t>
            </a:r>
            <a:r>
              <a:rPr lang="ru-RU" dirty="0" smtClean="0"/>
              <a:t>, </a:t>
            </a:r>
            <a:r>
              <a:rPr lang="ru-RU" dirty="0" err="1" smtClean="0"/>
              <a:t>меліоранти</a:t>
            </a:r>
            <a:r>
              <a:rPr lang="ru-RU" dirty="0" smtClean="0"/>
              <a:t> і </a:t>
            </a:r>
            <a:r>
              <a:rPr lang="ru-RU" dirty="0" err="1" smtClean="0"/>
              <a:t>мінеральні</a:t>
            </a:r>
            <a:r>
              <a:rPr lang="ru-RU" dirty="0" smtClean="0"/>
              <a:t> </a:t>
            </a:r>
            <a:r>
              <a:rPr lang="ru-RU" dirty="0" err="1" smtClean="0"/>
              <a:t>добрива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містять</a:t>
            </a:r>
            <a:r>
              <a:rPr lang="ru-RU" dirty="0" smtClean="0"/>
              <a:t> </a:t>
            </a:r>
            <a:r>
              <a:rPr lang="ru-RU" dirty="0" err="1" smtClean="0"/>
              <a:t>важкі</a:t>
            </a:r>
            <a:r>
              <a:rPr lang="ru-RU" dirty="0" smtClean="0"/>
              <a:t> метали та </a:t>
            </a:r>
            <a:r>
              <a:rPr lang="ru-RU" dirty="0" err="1" smtClean="0"/>
              <a:t>інші</a:t>
            </a:r>
            <a:r>
              <a:rPr lang="ru-RU" dirty="0" smtClean="0"/>
              <a:t> </a:t>
            </a:r>
            <a:r>
              <a:rPr lang="ru-RU" dirty="0" err="1" smtClean="0"/>
              <a:t>токсичні</a:t>
            </a:r>
            <a:r>
              <a:rPr lang="ru-RU" dirty="0" smtClean="0"/>
              <a:t> </a:t>
            </a:r>
            <a:r>
              <a:rPr lang="ru-RU" dirty="0" err="1" smtClean="0"/>
              <a:t>речовини</a:t>
            </a:r>
            <a:r>
              <a:rPr lang="ru-RU" dirty="0" smtClean="0"/>
              <a:t>. </a:t>
            </a:r>
            <a:r>
              <a:rPr lang="ru-RU" dirty="0" err="1" smtClean="0"/>
              <a:t>Найнебезпечнішими</a:t>
            </a:r>
            <a:r>
              <a:rPr lang="ru-RU" dirty="0" smtClean="0"/>
              <a:t> для </a:t>
            </a:r>
            <a:r>
              <a:rPr lang="ru-RU" dirty="0" err="1" smtClean="0"/>
              <a:t>ґрунтового</a:t>
            </a:r>
            <a:r>
              <a:rPr lang="ru-RU" dirty="0" smtClean="0"/>
              <a:t> </a:t>
            </a:r>
            <a:r>
              <a:rPr lang="ru-RU" dirty="0" err="1" smtClean="0"/>
              <a:t>покриву</a:t>
            </a:r>
            <a:r>
              <a:rPr lang="ru-RU" dirty="0" smtClean="0"/>
              <a:t> є </a:t>
            </a:r>
            <a:r>
              <a:rPr lang="ru-RU" dirty="0" err="1" smtClean="0"/>
              <a:t>стічні</a:t>
            </a:r>
            <a:r>
              <a:rPr lang="ru-RU" dirty="0" smtClean="0"/>
              <a:t> води </a:t>
            </a:r>
            <a:r>
              <a:rPr lang="ru-RU" dirty="0" err="1" smtClean="0"/>
              <a:t>хімічної</a:t>
            </a:r>
            <a:r>
              <a:rPr lang="ru-RU" dirty="0" smtClean="0"/>
              <a:t> </a:t>
            </a:r>
            <a:r>
              <a:rPr lang="ru-RU" dirty="0" err="1" smtClean="0"/>
              <a:t>промисловості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містять</a:t>
            </a:r>
            <a:r>
              <a:rPr lang="ru-RU" dirty="0" smtClean="0"/>
              <a:t> цинк, хром, </a:t>
            </a:r>
            <a:r>
              <a:rPr lang="ru-RU" dirty="0" err="1" smtClean="0"/>
              <a:t>ртутні</a:t>
            </a:r>
            <a:r>
              <a:rPr lang="ru-RU" dirty="0" smtClean="0"/>
              <a:t> </a:t>
            </a:r>
            <a:r>
              <a:rPr lang="ru-RU" dirty="0" err="1" smtClean="0"/>
              <a:t>сполуки</a:t>
            </a:r>
            <a:r>
              <a:rPr lang="ru-RU" dirty="0" smtClean="0"/>
              <a:t>, </a:t>
            </a:r>
            <a:r>
              <a:rPr lang="ru-RU" dirty="0" err="1" smtClean="0"/>
              <a:t>свинець</a:t>
            </a:r>
            <a:r>
              <a:rPr lang="ru-RU" dirty="0" smtClean="0"/>
              <a:t>, фтор, </a:t>
            </a:r>
            <a:r>
              <a:rPr lang="ru-RU" dirty="0" err="1" smtClean="0"/>
              <a:t>формальдегіди</a:t>
            </a:r>
            <a:r>
              <a:rPr lang="ru-RU" dirty="0" smtClean="0"/>
              <a:t>, метанол, бутан, </a:t>
            </a:r>
            <a:r>
              <a:rPr lang="ru-RU" dirty="0" err="1" smtClean="0"/>
              <a:t>меланін</a:t>
            </a:r>
            <a:r>
              <a:rPr lang="ru-RU" dirty="0" smtClean="0"/>
              <a:t> та </a:t>
            </a:r>
            <a:r>
              <a:rPr lang="ru-RU" dirty="0" err="1" smtClean="0"/>
              <a:t>інші</a:t>
            </a:r>
            <a:r>
              <a:rPr lang="ru-RU" dirty="0" smtClean="0"/>
              <a:t> </a:t>
            </a:r>
            <a:r>
              <a:rPr lang="ru-RU" dirty="0" err="1" smtClean="0"/>
              <a:t>речовини</a:t>
            </a:r>
            <a:r>
              <a:rPr lang="ru-RU" dirty="0" smtClean="0"/>
              <a:t>. Стоки </a:t>
            </a:r>
            <a:r>
              <a:rPr lang="ru-RU" dirty="0" err="1" smtClean="0"/>
              <a:t>коксохімічних</a:t>
            </a:r>
            <a:r>
              <a:rPr lang="ru-RU" dirty="0" smtClean="0"/>
              <a:t> </a:t>
            </a:r>
            <a:r>
              <a:rPr lang="ru-RU" dirty="0" err="1" smtClean="0"/>
              <a:t>заводів</a:t>
            </a:r>
            <a:r>
              <a:rPr lang="ru-RU" dirty="0" smtClean="0"/>
              <a:t> </a:t>
            </a:r>
            <a:r>
              <a:rPr lang="ru-RU" dirty="0" err="1" smtClean="0"/>
              <a:t>містять</a:t>
            </a:r>
            <a:r>
              <a:rPr lang="ru-RU" dirty="0" smtClean="0"/>
              <a:t> </a:t>
            </a:r>
            <a:r>
              <a:rPr lang="ru-RU" dirty="0" err="1" smtClean="0"/>
              <a:t>феноли</a:t>
            </a:r>
            <a:r>
              <a:rPr lang="ru-RU" dirty="0" smtClean="0"/>
              <a:t>, </a:t>
            </a:r>
            <a:r>
              <a:rPr lang="ru-RU" dirty="0" err="1" smtClean="0"/>
              <a:t>роданіди</a:t>
            </a:r>
            <a:r>
              <a:rPr lang="ru-RU" dirty="0" smtClean="0"/>
              <a:t>, </a:t>
            </a:r>
            <a:r>
              <a:rPr lang="ru-RU" dirty="0" err="1" smtClean="0"/>
              <a:t>різні</a:t>
            </a:r>
            <a:r>
              <a:rPr lang="ru-RU" dirty="0" smtClean="0"/>
              <a:t> масла. </a:t>
            </a:r>
            <a:endParaRPr lang="ru-RU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07" y="3439379"/>
            <a:ext cx="3493919" cy="32039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9254">
            <a:off x="2786512" y="2660504"/>
            <a:ext cx="1925189" cy="1763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5485">
            <a:off x="3688429" y="1717353"/>
            <a:ext cx="1275348" cy="11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472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3" y="668597"/>
            <a:ext cx="9144000" cy="6169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2529" y="-39289"/>
            <a:ext cx="8964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err="1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Book Antiqua" pitchFamily="18" charset="0"/>
              </a:rPr>
              <a:t>Забруднення</a:t>
            </a:r>
            <a:r>
              <a:rPr lang="ru-RU" sz="4000" b="1" i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Book Antiqua" pitchFamily="18" charset="0"/>
              </a:rPr>
              <a:t> </a:t>
            </a:r>
            <a:r>
              <a:rPr lang="ru-RU" sz="4000" b="1" i="1" dirty="0" err="1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0" scaled="1"/>
                  <a:tileRect/>
                </a:gradFill>
                <a:latin typeface="Book Antiqua" pitchFamily="18" charset="0"/>
              </a:rPr>
              <a:t>ґрунту</a:t>
            </a:r>
            <a:endParaRPr lang="ru-RU" sz="4000" b="1" i="1" dirty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000000"/>
                  </a:gs>
                  <a:gs pos="20000">
                    <a:srgbClr val="000040"/>
                  </a:gs>
                  <a:gs pos="50000">
                    <a:srgbClr val="400040"/>
                  </a:gs>
                  <a:gs pos="75000">
                    <a:srgbClr val="8F0040"/>
                  </a:gs>
                  <a:gs pos="89999">
                    <a:srgbClr val="F27300"/>
                  </a:gs>
                  <a:gs pos="100000">
                    <a:srgbClr val="FFBF00"/>
                  </a:gs>
                </a:gsLst>
                <a:lin ang="0" scaled="1"/>
                <a:tileRect/>
              </a:gradFill>
              <a:latin typeface="Book Antiqua" pitchFamily="18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0" b="63525" l="0" r="100000">
                        <a14:foregroundMark x1="49143" y1="7377" x2="58286" y2="7377"/>
                        <a14:foregroundMark x1="80000" y1="36066" x2="94286" y2="35246"/>
                        <a14:foregroundMark x1="45714" y1="59426" x2="58857" y2="59836"/>
                        <a14:foregroundMark x1="8571" y1="34836" x2="25714" y2="34016"/>
                        <a14:foregroundMark x1="37143" y1="25820" x2="45143" y2="25410"/>
                        <a14:foregroundMark x1="60000" y1="25410" x2="68000" y2="29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041"/>
          <a:stretch/>
        </p:blipFill>
        <p:spPr bwMode="auto">
          <a:xfrm>
            <a:off x="0" y="0"/>
            <a:ext cx="1438000" cy="1342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742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6840"/>
            <a:ext cx="9144000" cy="6904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604" y="77803"/>
            <a:ext cx="2857500" cy="2857500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520" y="204865"/>
            <a:ext cx="594323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000" b="1" i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 flip="none" rotWithShape="1">
                  <a:gsLst>
                    <a:gs pos="0">
                      <a:schemeClr val="accent4">
                        <a:lumMod val="60000"/>
                        <a:lumOff val="40000"/>
                        <a:shade val="30000"/>
                        <a:satMod val="115000"/>
                      </a:schemeClr>
                    </a:gs>
                    <a:gs pos="50000">
                      <a:schemeClr val="accent4">
                        <a:lumMod val="60000"/>
                        <a:lumOff val="40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</a:rPr>
              <a:t>Екологічні наслідки </a:t>
            </a:r>
          </a:p>
          <a:p>
            <a:pPr algn="ctr"/>
            <a:r>
              <a:rPr lang="uk-UA" sz="4000" b="1" i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 flip="none" rotWithShape="1">
                  <a:gsLst>
                    <a:gs pos="0">
                      <a:schemeClr val="accent4">
                        <a:lumMod val="60000"/>
                        <a:lumOff val="40000"/>
                        <a:shade val="30000"/>
                        <a:satMod val="115000"/>
                      </a:schemeClr>
                    </a:gs>
                    <a:gs pos="50000">
                      <a:schemeClr val="accent4">
                        <a:lumMod val="60000"/>
                        <a:lumOff val="40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</a:rPr>
              <a:t>нафтового забруднення:</a:t>
            </a:r>
            <a:endParaRPr lang="uk-UA" sz="4000" b="1" i="1" dirty="0">
              <a:ln w="10541" cmpd="sng">
                <a:solidFill>
                  <a:sysClr val="windowText" lastClr="000000"/>
                </a:solidFill>
                <a:prstDash val="solid"/>
              </a:ln>
              <a:gradFill flip="none" rotWithShape="1">
                <a:gsLst>
                  <a:gs pos="0">
                    <a:schemeClr val="accent4">
                      <a:lumMod val="60000"/>
                      <a:lumOff val="40000"/>
                      <a:shade val="30000"/>
                      <a:satMod val="115000"/>
                    </a:schemeClr>
                  </a:gs>
                  <a:gs pos="50000">
                    <a:schemeClr val="accent4">
                      <a:lumMod val="60000"/>
                      <a:lumOff val="40000"/>
                      <a:shade val="67500"/>
                      <a:satMod val="115000"/>
                    </a:schemeClr>
                  </a:gs>
                  <a:gs pos="100000">
                    <a:schemeClr val="accent4">
                      <a:lumMod val="60000"/>
                      <a:lumOff val="40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a:endParaRPr>
          </a:p>
        </p:txBody>
      </p:sp>
      <p:sp>
        <p:nvSpPr>
          <p:cNvPr id="4" name="Загнутый угол 3"/>
          <p:cNvSpPr/>
          <p:nvPr/>
        </p:nvSpPr>
        <p:spPr>
          <a:xfrm>
            <a:off x="226528" y="2505116"/>
            <a:ext cx="5605214" cy="2580068"/>
          </a:xfrm>
          <a:prstGeom prst="foldedCorner">
            <a:avLst/>
          </a:prstGeom>
          <a:solidFill>
            <a:schemeClr val="bg1">
              <a:alpha val="62000"/>
            </a:schemeClr>
          </a:solidFill>
          <a:ln>
            <a:solidFill>
              <a:schemeClr val="tx1">
                <a:alpha val="9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26528" y="2636912"/>
            <a:ext cx="56052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§"/>
            </a:pPr>
            <a:r>
              <a:rPr lang="uk-UA" i="1" dirty="0" smtClean="0"/>
              <a:t>загибель ікри, мальків, молодої риби;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uk-UA" i="1" dirty="0" smtClean="0"/>
              <a:t>загибель водоплавних птахів;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uk-UA" i="1" dirty="0" smtClean="0"/>
              <a:t>поява потворних нежиттєздатних особин;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uk-UA" i="1" dirty="0" smtClean="0"/>
              <a:t>накопичення канцерогенів по ланцюгам живлення;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uk-UA" i="1" dirty="0" smtClean="0"/>
              <a:t>порушення фотосинтезу - зменшення первинної </a:t>
            </a:r>
            <a:r>
              <a:rPr lang="uk-UA" i="1" dirty="0" err="1" smtClean="0"/>
              <a:t>біопродукції</a:t>
            </a:r>
            <a:r>
              <a:rPr lang="uk-UA" i="1" dirty="0" smtClean="0"/>
              <a:t> на 10%;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uk-UA" i="1" dirty="0" smtClean="0"/>
              <a:t>порушення обміну в системі океан-атмосфера.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2994249"/>
            <a:ext cx="2855834" cy="184137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083" y="4835625"/>
            <a:ext cx="2857501" cy="187518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353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91680" y="183315"/>
            <a:ext cx="6239850" cy="769441"/>
          </a:xfrm>
          <a:prstGeom prst="rect">
            <a:avLst/>
          </a:prstGeom>
        </p:spPr>
        <p:txBody>
          <a:bodyPr wrap="none">
            <a:prstTxWarp prst="textInflateTop">
              <a:avLst/>
            </a:prstTxWarp>
            <a:spAutoFit/>
          </a:bodyPr>
          <a:lstStyle/>
          <a:p>
            <a:r>
              <a:rPr lang="ru-RU" sz="44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00B0F0">
                        <a:shade val="30000"/>
                        <a:satMod val="115000"/>
                      </a:srgbClr>
                    </a:gs>
                    <a:gs pos="50000">
                      <a:srgbClr val="00B0F0">
                        <a:shade val="67500"/>
                        <a:satMod val="115000"/>
                      </a:srgbClr>
                    </a:gs>
                    <a:gs pos="100000">
                      <a:srgbClr val="00B0F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Це</a:t>
            </a:r>
            <a:r>
              <a:rPr lang="ru-RU" sz="4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00B0F0">
                        <a:shade val="30000"/>
                        <a:satMod val="115000"/>
                      </a:srgbClr>
                    </a:gs>
                    <a:gs pos="50000">
                      <a:srgbClr val="00B0F0">
                        <a:shade val="67500"/>
                        <a:satMod val="115000"/>
                      </a:srgbClr>
                    </a:gs>
                    <a:gs pos="100000">
                      <a:srgbClr val="00B0F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00B0F0">
                        <a:shade val="30000"/>
                        <a:satMod val="115000"/>
                      </a:srgbClr>
                    </a:gs>
                    <a:gs pos="50000">
                      <a:srgbClr val="00B0F0">
                        <a:shade val="67500"/>
                        <a:satMod val="115000"/>
                      </a:srgbClr>
                    </a:gs>
                    <a:gs pos="100000">
                      <a:srgbClr val="00B0F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повинен</a:t>
            </a:r>
            <a:r>
              <a:rPr lang="uk-UA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00B0F0">
                        <a:shade val="30000"/>
                        <a:satMod val="115000"/>
                      </a:srgbClr>
                    </a:gs>
                    <a:gs pos="50000">
                      <a:srgbClr val="00B0F0">
                        <a:shade val="67500"/>
                        <a:satMod val="115000"/>
                      </a:srgbClr>
                    </a:gs>
                    <a:gs pos="100000">
                      <a:srgbClr val="00B0F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ні</a:t>
            </a:r>
            <a:r>
              <a:rPr lang="ru-RU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00B0F0">
                        <a:shade val="30000"/>
                        <a:satMod val="115000"/>
                      </a:srgbClr>
                    </a:gs>
                    <a:gs pos="50000">
                      <a:srgbClr val="00B0F0">
                        <a:shade val="67500"/>
                        <a:satMod val="115000"/>
                      </a:srgbClr>
                    </a:gs>
                    <a:gs pos="100000">
                      <a:srgbClr val="00B0F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знати </a:t>
            </a:r>
            <a:r>
              <a:rPr lang="ru-RU" sz="4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00B0F0">
                        <a:shade val="30000"/>
                        <a:satMod val="115000"/>
                      </a:srgbClr>
                    </a:gs>
                    <a:gs pos="50000">
                      <a:srgbClr val="00B0F0">
                        <a:shade val="67500"/>
                        <a:satMod val="115000"/>
                      </a:srgbClr>
                    </a:gs>
                    <a:gs pos="100000">
                      <a:srgbClr val="00B0F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всі</a:t>
            </a:r>
            <a:r>
              <a:rPr lang="ru-RU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00B0F0">
                        <a:shade val="30000"/>
                        <a:satMod val="115000"/>
                      </a:srgbClr>
                    </a:gs>
                    <a:gs pos="50000">
                      <a:srgbClr val="00B0F0">
                        <a:shade val="67500"/>
                        <a:satMod val="115000"/>
                      </a:srgbClr>
                    </a:gs>
                    <a:gs pos="100000">
                      <a:srgbClr val="00B0F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:</a:t>
            </a:r>
            <a:endParaRPr lang="ru-RU" sz="4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gradFill flip="none" rotWithShape="1">
                <a:gsLst>
                  <a:gs pos="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100000">
                    <a:srgbClr val="00B0F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1894201" y="1205189"/>
            <a:ext cx="5355595" cy="4447621"/>
          </a:xfrm>
          <a:prstGeom prst="ellipse">
            <a:avLst/>
          </a:prstGeom>
          <a:solidFill>
            <a:schemeClr val="accent5">
              <a:lumMod val="40000"/>
              <a:lumOff val="60000"/>
              <a:alpha val="59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267743" y="2132856"/>
            <a:ext cx="4608512" cy="2834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90000"/>
              </a:lnSpc>
              <a:buFont typeface="Wingdings" pitchFamily="2" charset="2"/>
              <a:buChar char="§"/>
            </a:pPr>
            <a:r>
              <a:rPr lang="uk-UA" i="1" dirty="0" smtClean="0"/>
              <a:t>При </a:t>
            </a:r>
            <a:r>
              <a:rPr lang="uk-UA" i="1" dirty="0" err="1" smtClean="0"/>
              <a:t>загруженні</a:t>
            </a:r>
            <a:r>
              <a:rPr lang="uk-UA" i="1" dirty="0" smtClean="0"/>
              <a:t> шахти і видачі 1 т вугілля викидається 0,75кг пилу, 0,55кг сірководню, 0,07кг аміаку, 0,0004кг </a:t>
            </a:r>
            <a:r>
              <a:rPr lang="uk-UA" i="1" dirty="0" err="1" smtClean="0"/>
              <a:t>цианідів</a:t>
            </a:r>
            <a:r>
              <a:rPr lang="uk-UA" i="1" dirty="0" smtClean="0"/>
              <a:t>, 0,13кг фенолу, 0,16кг </a:t>
            </a:r>
            <a:r>
              <a:rPr lang="uk-UA" i="1" dirty="0" err="1" smtClean="0"/>
              <a:t>аренів</a:t>
            </a:r>
            <a:r>
              <a:rPr lang="uk-UA" i="1" dirty="0" smtClean="0"/>
              <a:t>.</a:t>
            </a:r>
          </a:p>
          <a:p>
            <a:pPr marL="285750" indent="-285750" algn="just">
              <a:lnSpc>
                <a:spcPct val="90000"/>
              </a:lnSpc>
              <a:buFont typeface="Wingdings" pitchFamily="2" charset="2"/>
              <a:buChar char="§"/>
            </a:pPr>
            <a:r>
              <a:rPr lang="uk-UA" i="1" dirty="0" smtClean="0"/>
              <a:t>Нафта – найстійкіший забруднювач океанічних вод. Кожного року в моря і океани потрапляє 6-10 млн. тонн нафти.</a:t>
            </a:r>
          </a:p>
          <a:p>
            <a:pPr marL="285750" indent="-285750" algn="just">
              <a:lnSpc>
                <a:spcPct val="90000"/>
              </a:lnSpc>
              <a:buFont typeface="Wingdings" pitchFamily="2" charset="2"/>
              <a:buChar char="§"/>
            </a:pPr>
            <a:r>
              <a:rPr lang="uk-UA" i="1" dirty="0" smtClean="0"/>
              <a:t>Одна тонна нафти, розтікаючись, утворює на поверхні пляму, площею 12 км</a:t>
            </a:r>
            <a:r>
              <a:rPr lang="uk-UA" i="1" baseline="30000" dirty="0" smtClean="0"/>
              <a:t>2</a:t>
            </a:r>
            <a:r>
              <a:rPr lang="uk-UA" i="1" dirty="0" smtClean="0"/>
              <a:t>.</a:t>
            </a:r>
            <a:endParaRPr lang="uk-UA" i="1" dirty="0"/>
          </a:p>
        </p:txBody>
      </p:sp>
    </p:spTree>
    <p:extLst>
      <p:ext uri="{BB962C8B-B14F-4D97-AF65-F5344CB8AC3E}">
        <p14:creationId xmlns:p14="http://schemas.microsoft.com/office/powerpoint/2010/main" val="925301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436096" y="0"/>
            <a:ext cx="3707904" cy="6857998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084168" y="126253"/>
            <a:ext cx="305983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Яким</a:t>
            </a:r>
            <a:r>
              <a:rPr lang="ru-RU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ru-RU" sz="36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0070C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ru-RU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чином </a:t>
            </a:r>
            <a:r>
              <a:rPr lang="ru-RU" sz="36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можна</a:t>
            </a:r>
            <a:r>
              <a:rPr lang="ru-RU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ru-RU" sz="36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0070C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ru-RU" sz="36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позбутися</a:t>
            </a:r>
            <a:r>
              <a:rPr lang="ru-RU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шкідливих</a:t>
            </a:r>
            <a:r>
              <a:rPr lang="ru-RU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забрудників</a:t>
            </a:r>
            <a:r>
              <a:rPr lang="ru-RU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36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що</a:t>
            </a:r>
            <a:r>
              <a:rPr lang="ru-RU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утворюються</a:t>
            </a:r>
            <a:r>
              <a:rPr lang="ru-RU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sz="36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результаті</a:t>
            </a:r>
            <a:r>
              <a:rPr lang="ru-RU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використання</a:t>
            </a:r>
            <a:r>
              <a:rPr lang="ru-RU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палива</a:t>
            </a:r>
            <a:r>
              <a:rPr lang="ru-RU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sz="36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пального</a:t>
            </a:r>
            <a:r>
              <a:rPr lang="ru-RU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70C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899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762"/>
          <a:stretch/>
        </p:blipFill>
        <p:spPr>
          <a:xfrm>
            <a:off x="-5114" y="-2"/>
            <a:ext cx="62396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639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" r="35605"/>
          <a:stretch/>
        </p:blipFill>
        <p:spPr>
          <a:xfrm>
            <a:off x="-9873" y="0"/>
            <a:ext cx="6238057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844658" y="458956"/>
            <a:ext cx="3257484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ru-RU" sz="2000" b="1" dirty="0" err="1">
                <a:latin typeface="Gabriola" pitchFamily="82" charset="0"/>
              </a:rPr>
              <a:t>Можна</a:t>
            </a:r>
            <a:r>
              <a:rPr lang="ru-RU" sz="2000" b="1" dirty="0">
                <a:latin typeface="Gabriola" pitchFamily="82" charset="0"/>
              </a:rPr>
              <a:t> </a:t>
            </a:r>
            <a:r>
              <a:rPr lang="ru-RU" sz="2000" b="1" dirty="0" err="1">
                <a:latin typeface="Gabriola" pitchFamily="82" charset="0"/>
              </a:rPr>
              <a:t>ощадливо</a:t>
            </a:r>
            <a:r>
              <a:rPr lang="ru-RU" sz="2000" b="1" dirty="0">
                <a:latin typeface="Gabriola" pitchFamily="82" charset="0"/>
              </a:rPr>
              <a:t> </a:t>
            </a:r>
            <a:r>
              <a:rPr lang="ru-RU" sz="2000" b="1" dirty="0" err="1">
                <a:latin typeface="Gabriola" pitchFamily="82" charset="0"/>
              </a:rPr>
              <a:t>використовувати</a:t>
            </a:r>
            <a:r>
              <a:rPr lang="ru-RU" sz="2000" b="1" dirty="0">
                <a:latin typeface="Gabriola" pitchFamily="82" charset="0"/>
              </a:rPr>
              <a:t> </a:t>
            </a:r>
            <a:r>
              <a:rPr lang="ru-RU" sz="2000" b="1" dirty="0" err="1">
                <a:latin typeface="Gabriola" pitchFamily="82" charset="0"/>
              </a:rPr>
              <a:t>ці</a:t>
            </a:r>
            <a:r>
              <a:rPr lang="ru-RU" sz="2000" b="1" dirty="0">
                <a:latin typeface="Gabriola" pitchFamily="82" charset="0"/>
              </a:rPr>
              <a:t> </a:t>
            </a:r>
            <a:r>
              <a:rPr lang="ru-RU" sz="2000" b="1" dirty="0" err="1">
                <a:latin typeface="Gabriola" pitchFamily="82" charset="0"/>
              </a:rPr>
              <a:t>продукти</a:t>
            </a:r>
            <a:r>
              <a:rPr lang="ru-RU" sz="2000" b="1" dirty="0">
                <a:latin typeface="Gabriola" pitchFamily="82" charset="0"/>
              </a:rPr>
              <a:t>, </a:t>
            </a:r>
            <a:r>
              <a:rPr lang="ru-RU" sz="2000" b="1" dirty="0" err="1">
                <a:latin typeface="Gabriola" pitchFamily="82" charset="0"/>
              </a:rPr>
              <a:t>тим</a:t>
            </a:r>
            <a:r>
              <a:rPr lang="ru-RU" sz="2000" b="1" dirty="0">
                <a:latin typeface="Gabriola" pitchFamily="82" charset="0"/>
              </a:rPr>
              <a:t> самим </a:t>
            </a:r>
            <a:r>
              <a:rPr lang="ru-RU" sz="2000" b="1" dirty="0" err="1">
                <a:latin typeface="Gabriola" pitchFamily="82" charset="0"/>
              </a:rPr>
              <a:t>зменшуючи</a:t>
            </a:r>
            <a:r>
              <a:rPr lang="ru-RU" sz="2000" b="1" dirty="0">
                <a:latin typeface="Gabriola" pitchFamily="82" charset="0"/>
              </a:rPr>
              <a:t> </a:t>
            </a:r>
            <a:r>
              <a:rPr lang="ru-RU" sz="2000" b="1" dirty="0" err="1">
                <a:latin typeface="Gabriola" pitchFamily="82" charset="0"/>
              </a:rPr>
              <a:t>кількість</a:t>
            </a:r>
            <a:r>
              <a:rPr lang="ru-RU" sz="2000" b="1" dirty="0">
                <a:latin typeface="Gabriola" pitchFamily="82" charset="0"/>
              </a:rPr>
              <a:t> </a:t>
            </a:r>
            <a:r>
              <a:rPr lang="ru-RU" sz="2000" b="1" dirty="0" err="1">
                <a:latin typeface="Gabriola" pitchFamily="82" charset="0"/>
              </a:rPr>
              <a:t>шкідливих</a:t>
            </a:r>
            <a:r>
              <a:rPr lang="ru-RU" sz="2000" b="1" dirty="0">
                <a:latin typeface="Gabriola" pitchFamily="82" charset="0"/>
              </a:rPr>
              <a:t> </a:t>
            </a:r>
            <a:r>
              <a:rPr lang="ru-RU" sz="2000" b="1" dirty="0" err="1">
                <a:latin typeface="Gabriola" pitchFamily="82" charset="0"/>
              </a:rPr>
              <a:t>викидів</a:t>
            </a:r>
            <a:r>
              <a:rPr lang="ru-RU" sz="2000" b="1" dirty="0">
                <a:latin typeface="Gabriola" pitchFamily="82" charset="0"/>
              </a:rPr>
              <a:t>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000" b="1" dirty="0" err="1">
                <a:latin typeface="Gabriola" pitchFamily="82" charset="0"/>
              </a:rPr>
              <a:t>Можна</a:t>
            </a:r>
            <a:r>
              <a:rPr lang="ru-RU" sz="2000" b="1" dirty="0">
                <a:latin typeface="Gabriola" pitchFamily="82" charset="0"/>
              </a:rPr>
              <a:t> </a:t>
            </a:r>
            <a:r>
              <a:rPr lang="ru-RU" sz="2000" b="1" dirty="0" err="1">
                <a:latin typeface="Gabriola" pitchFamily="82" charset="0"/>
              </a:rPr>
              <a:t>вилучати</a:t>
            </a:r>
            <a:r>
              <a:rPr lang="ru-RU" sz="2000" b="1" dirty="0">
                <a:latin typeface="Gabriola" pitchFamily="82" charset="0"/>
              </a:rPr>
              <a:t> з </a:t>
            </a:r>
            <a:r>
              <a:rPr lang="ru-RU" sz="2000" b="1" dirty="0" err="1">
                <a:latin typeface="Gabriola" pitchFamily="82" charset="0"/>
              </a:rPr>
              <a:t>палива</a:t>
            </a:r>
            <a:r>
              <a:rPr lang="ru-RU" sz="2000" b="1" dirty="0">
                <a:latin typeface="Gabriola" pitchFamily="82" charset="0"/>
              </a:rPr>
              <a:t> </a:t>
            </a:r>
            <a:r>
              <a:rPr lang="ru-RU" sz="2000" b="1" dirty="0" err="1">
                <a:latin typeface="Gabriola" pitchFamily="82" charset="0"/>
              </a:rPr>
              <a:t>сірку</a:t>
            </a:r>
            <a:r>
              <a:rPr lang="ru-RU" sz="2000" b="1" dirty="0">
                <a:latin typeface="Gabriola" pitchFamily="82" charset="0"/>
              </a:rPr>
              <a:t> </a:t>
            </a:r>
            <a:r>
              <a:rPr lang="ru-RU" sz="2000" b="1" dirty="0" err="1">
                <a:latin typeface="Gabriola" pitchFamily="82" charset="0"/>
              </a:rPr>
              <a:t>ще</a:t>
            </a:r>
            <a:r>
              <a:rPr lang="ru-RU" sz="2000" b="1" dirty="0">
                <a:latin typeface="Gabriola" pitchFamily="82" charset="0"/>
              </a:rPr>
              <a:t> до </a:t>
            </a:r>
            <a:r>
              <a:rPr lang="ru-RU" sz="2000" b="1" dirty="0" err="1">
                <a:latin typeface="Gabriola" pitchFamily="82" charset="0"/>
              </a:rPr>
              <a:t>його</a:t>
            </a:r>
            <a:r>
              <a:rPr lang="ru-RU" sz="2000" b="1" dirty="0">
                <a:latin typeface="Gabriola" pitchFamily="82" charset="0"/>
              </a:rPr>
              <a:t> </a:t>
            </a:r>
            <a:r>
              <a:rPr lang="ru-RU" sz="2000" b="1" dirty="0" err="1">
                <a:latin typeface="Gabriola" pitchFamily="82" charset="0"/>
              </a:rPr>
              <a:t>використання</a:t>
            </a:r>
            <a:r>
              <a:rPr lang="ru-RU" sz="2000" b="1" dirty="0">
                <a:latin typeface="Gabriola" pitchFamily="82" charset="0"/>
              </a:rPr>
              <a:t>.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000" b="1" dirty="0">
                <a:latin typeface="Gabriola" pitchFamily="82" charset="0"/>
              </a:rPr>
              <a:t> </a:t>
            </a:r>
            <a:r>
              <a:rPr lang="ru-RU" sz="2000" b="1" dirty="0" err="1">
                <a:latin typeface="Gabriola" pitchFamily="82" charset="0"/>
              </a:rPr>
              <a:t>Створювати</a:t>
            </a:r>
            <a:r>
              <a:rPr lang="ru-RU" sz="2000" b="1" dirty="0">
                <a:latin typeface="Gabriola" pitchFamily="82" charset="0"/>
              </a:rPr>
              <a:t> </a:t>
            </a:r>
            <a:r>
              <a:rPr lang="ru-RU" sz="2000" b="1" dirty="0" err="1">
                <a:latin typeface="Gabriola" pitchFamily="82" charset="0"/>
              </a:rPr>
              <a:t>технологічні</a:t>
            </a:r>
            <a:r>
              <a:rPr lang="ru-RU" sz="2000" b="1" dirty="0">
                <a:latin typeface="Gabriola" pitchFamily="82" charset="0"/>
              </a:rPr>
              <a:t> </a:t>
            </a:r>
            <a:r>
              <a:rPr lang="ru-RU" sz="2000" b="1" dirty="0" err="1">
                <a:latin typeface="Gabriola" pitchFamily="82" charset="0"/>
              </a:rPr>
              <a:t>умови</a:t>
            </a:r>
            <a:r>
              <a:rPr lang="ru-RU" sz="2000" b="1" dirty="0">
                <a:latin typeface="Gabriola" pitchFamily="82" charset="0"/>
              </a:rPr>
              <a:t> </a:t>
            </a:r>
            <a:r>
              <a:rPr lang="ru-RU" sz="2000" b="1" dirty="0" err="1">
                <a:latin typeface="Gabriola" pitchFamily="82" charset="0"/>
              </a:rPr>
              <a:t>повного</a:t>
            </a:r>
            <a:r>
              <a:rPr lang="ru-RU" sz="2000" b="1" dirty="0">
                <a:latin typeface="Gabriola" pitchFamily="82" charset="0"/>
              </a:rPr>
              <a:t> </a:t>
            </a:r>
            <a:r>
              <a:rPr lang="ru-RU" sz="2000" b="1" dirty="0" err="1">
                <a:latin typeface="Gabriola" pitchFamily="82" charset="0"/>
              </a:rPr>
              <a:t>згоряння</a:t>
            </a:r>
            <a:r>
              <a:rPr lang="ru-RU" sz="2000" b="1" dirty="0">
                <a:latin typeface="Gabriola" pitchFamily="82" charset="0"/>
              </a:rPr>
              <a:t> </a:t>
            </a:r>
            <a:r>
              <a:rPr lang="ru-RU" sz="2000" b="1" dirty="0" err="1">
                <a:latin typeface="Gabriola" pitchFamily="82" charset="0"/>
              </a:rPr>
              <a:t>вугілля</a:t>
            </a:r>
            <a:r>
              <a:rPr lang="ru-RU" sz="2000" b="1" dirty="0">
                <a:latin typeface="Gabriola" pitchFamily="82" charset="0"/>
              </a:rPr>
              <a:t> в </a:t>
            </a:r>
            <a:r>
              <a:rPr lang="ru-RU" sz="2000" b="1" dirty="0" err="1">
                <a:latin typeface="Gabriola" pitchFamily="82" charset="0"/>
              </a:rPr>
              <a:t>котельнях</a:t>
            </a:r>
            <a:r>
              <a:rPr lang="ru-RU" sz="2000" b="1" dirty="0">
                <a:latin typeface="Gabriola" pitchFamily="82" charset="0"/>
              </a:rPr>
              <a:t>, на </a:t>
            </a:r>
            <a:r>
              <a:rPr lang="ru-RU" sz="2000" b="1" dirty="0" err="1">
                <a:latin typeface="Gabriola" pitchFamily="82" charset="0"/>
              </a:rPr>
              <a:t>теплоелектростанціях</a:t>
            </a:r>
            <a:r>
              <a:rPr lang="ru-RU" sz="2000" b="1" dirty="0">
                <a:latin typeface="Gabriola" pitchFamily="82" charset="0"/>
              </a:rPr>
              <a:t> та бензину у </a:t>
            </a:r>
            <a:r>
              <a:rPr lang="ru-RU" sz="2000" b="1" dirty="0" err="1">
                <a:latin typeface="Gabriola" pitchFamily="82" charset="0"/>
              </a:rPr>
              <a:t>двигунах</a:t>
            </a:r>
            <a:r>
              <a:rPr lang="ru-RU" sz="2000" b="1" dirty="0">
                <a:latin typeface="Gabriola" pitchFamily="82" charset="0"/>
              </a:rPr>
              <a:t> </a:t>
            </a:r>
            <a:r>
              <a:rPr lang="ru-RU" sz="2000" b="1" dirty="0" err="1">
                <a:latin typeface="Gabriola" pitchFamily="82" charset="0"/>
              </a:rPr>
              <a:t>автомобілів</a:t>
            </a:r>
            <a:r>
              <a:rPr lang="ru-RU" sz="2000" b="1" dirty="0">
                <a:latin typeface="Gabriola" pitchFamily="82" charset="0"/>
              </a:rPr>
              <a:t>.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000" b="1" dirty="0" err="1">
                <a:latin typeface="Gabriola" pitchFamily="82" charset="0"/>
              </a:rPr>
              <a:t>Можна</a:t>
            </a:r>
            <a:r>
              <a:rPr lang="ru-RU" sz="2000" b="1" dirty="0">
                <a:latin typeface="Gabriola" pitchFamily="82" charset="0"/>
              </a:rPr>
              <a:t> </a:t>
            </a:r>
            <a:r>
              <a:rPr lang="ru-RU" sz="2000" b="1" dirty="0" err="1">
                <a:latin typeface="Gabriola" pitchFamily="82" charset="0"/>
              </a:rPr>
              <a:t>уловлювати</a:t>
            </a:r>
            <a:r>
              <a:rPr lang="ru-RU" sz="2000" b="1" dirty="0">
                <a:latin typeface="Gabriola" pitchFamily="82" charset="0"/>
              </a:rPr>
              <a:t> </a:t>
            </a:r>
            <a:r>
              <a:rPr lang="ru-RU" sz="2000" b="1" dirty="0" err="1">
                <a:latin typeface="Gabriola" pitchFamily="82" charset="0"/>
              </a:rPr>
              <a:t>відходи</a:t>
            </a:r>
            <a:r>
              <a:rPr lang="ru-RU" sz="2000" b="1" dirty="0">
                <a:latin typeface="Gabriola" pitchFamily="82" charset="0"/>
              </a:rPr>
              <a:t> </a:t>
            </a:r>
            <a:r>
              <a:rPr lang="ru-RU" sz="2000" b="1" dirty="0" err="1">
                <a:latin typeface="Gabriola" pitchFamily="82" charset="0"/>
              </a:rPr>
              <a:t>після</a:t>
            </a:r>
            <a:r>
              <a:rPr lang="ru-RU" sz="2000" b="1" dirty="0">
                <a:latin typeface="Gabriola" pitchFamily="82" charset="0"/>
              </a:rPr>
              <a:t> </a:t>
            </a:r>
            <a:r>
              <a:rPr lang="ru-RU" sz="2000" b="1" dirty="0" err="1">
                <a:latin typeface="Gabriola" pitchFamily="82" charset="0"/>
              </a:rPr>
              <a:t>згоряння</a:t>
            </a:r>
            <a:r>
              <a:rPr lang="ru-RU" sz="2000" b="1" dirty="0">
                <a:latin typeface="Gabriola" pitchFamily="82" charset="0"/>
              </a:rPr>
              <a:t> </a:t>
            </a:r>
            <a:r>
              <a:rPr lang="ru-RU" sz="2000" b="1" dirty="0" err="1">
                <a:latin typeface="Gabriola" pitchFamily="82" charset="0"/>
              </a:rPr>
              <a:t>палива</a:t>
            </a:r>
            <a:r>
              <a:rPr lang="ru-RU" sz="2000" b="1" dirty="0">
                <a:latin typeface="Gabriola" pitchFamily="82" charset="0"/>
              </a:rPr>
              <a:t> за </a:t>
            </a:r>
            <a:r>
              <a:rPr lang="ru-RU" sz="2000" b="1" dirty="0" err="1">
                <a:latin typeface="Gabriola" pitchFamily="82" charset="0"/>
              </a:rPr>
              <a:t>допомогою</a:t>
            </a:r>
            <a:r>
              <a:rPr lang="ru-RU" sz="2000" b="1" dirty="0">
                <a:latin typeface="Gabriola" pitchFamily="82" charset="0"/>
              </a:rPr>
              <a:t> </a:t>
            </a:r>
            <a:r>
              <a:rPr lang="ru-RU" sz="2000" b="1" dirty="0" err="1">
                <a:latin typeface="Gabriola" pitchFamily="82" charset="0"/>
              </a:rPr>
              <a:t>фільтрів</a:t>
            </a:r>
            <a:r>
              <a:rPr lang="ru-RU" sz="2000" b="1" dirty="0">
                <a:latin typeface="Gabriola" pitchFamily="82" charset="0"/>
              </a:rPr>
              <a:t>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000" b="1" dirty="0">
                <a:latin typeface="Gabriola" pitchFamily="82" charset="0"/>
              </a:rPr>
              <a:t> </a:t>
            </a:r>
            <a:r>
              <a:rPr lang="ru-RU" sz="2000" b="1" dirty="0" err="1">
                <a:latin typeface="Gabriola" pitchFamily="82" charset="0"/>
              </a:rPr>
              <a:t>Можна</a:t>
            </a:r>
            <a:r>
              <a:rPr lang="ru-RU" sz="2000" b="1" dirty="0">
                <a:latin typeface="Gabriola" pitchFamily="82" charset="0"/>
              </a:rPr>
              <a:t> </a:t>
            </a:r>
            <a:r>
              <a:rPr lang="ru-RU" sz="2000" b="1" dirty="0" err="1">
                <a:latin typeface="Gabriola" pitchFamily="82" charset="0"/>
              </a:rPr>
              <a:t>замінити</a:t>
            </a:r>
            <a:r>
              <a:rPr lang="ru-RU" sz="2000" b="1" dirty="0">
                <a:latin typeface="Gabriola" pitchFamily="82" charset="0"/>
              </a:rPr>
              <a:t> </a:t>
            </a:r>
            <a:r>
              <a:rPr lang="ru-RU" sz="2000" b="1" dirty="0" err="1">
                <a:latin typeface="Gabriola" pitchFamily="82" charset="0"/>
              </a:rPr>
              <a:t>джерела</a:t>
            </a:r>
            <a:r>
              <a:rPr lang="ru-RU" sz="2000" b="1" dirty="0">
                <a:latin typeface="Gabriola" pitchFamily="82" charset="0"/>
              </a:rPr>
              <a:t> </a:t>
            </a:r>
            <a:r>
              <a:rPr lang="ru-RU" sz="2000" b="1" dirty="0" err="1">
                <a:latin typeface="Gabriola" pitchFamily="82" charset="0"/>
              </a:rPr>
              <a:t>енергії</a:t>
            </a:r>
            <a:r>
              <a:rPr lang="ru-RU" sz="2000" b="1" dirty="0">
                <a:latin typeface="Gabriola" pitchFamily="82" charset="0"/>
              </a:rPr>
              <a:t>: </a:t>
            </a:r>
            <a:r>
              <a:rPr lang="ru-RU" sz="2000" b="1" dirty="0" err="1">
                <a:latin typeface="Gabriola" pitchFamily="82" charset="0"/>
              </a:rPr>
              <a:t>замість</a:t>
            </a:r>
            <a:r>
              <a:rPr lang="ru-RU" sz="2000" b="1" dirty="0">
                <a:latin typeface="Gabriola" pitchFamily="82" charset="0"/>
              </a:rPr>
              <a:t> </a:t>
            </a:r>
            <a:r>
              <a:rPr lang="ru-RU" sz="2000" b="1" dirty="0" err="1">
                <a:latin typeface="Gabriola" pitchFamily="82" charset="0"/>
              </a:rPr>
              <a:t>енергії</a:t>
            </a:r>
            <a:r>
              <a:rPr lang="ru-RU" sz="2000" b="1" dirty="0">
                <a:latin typeface="Gabriola" pitchFamily="82" charset="0"/>
              </a:rPr>
              <a:t> </a:t>
            </a:r>
            <a:r>
              <a:rPr lang="ru-RU" sz="2000" b="1" dirty="0" err="1">
                <a:latin typeface="Gabriola" pitchFamily="82" charset="0"/>
              </a:rPr>
              <a:t>палива</a:t>
            </a:r>
            <a:r>
              <a:rPr lang="ru-RU" sz="2000" b="1" dirty="0">
                <a:latin typeface="Gabriola" pitchFamily="82" charset="0"/>
              </a:rPr>
              <a:t> </a:t>
            </a:r>
            <a:r>
              <a:rPr lang="ru-RU" sz="2000" b="1" dirty="0" err="1">
                <a:latin typeface="Gabriola" pitchFamily="82" charset="0"/>
              </a:rPr>
              <a:t>використовувати</a:t>
            </a:r>
            <a:r>
              <a:rPr lang="ru-RU" sz="2000" b="1" dirty="0">
                <a:latin typeface="Gabriola" pitchFamily="82" charset="0"/>
              </a:rPr>
              <a:t> </a:t>
            </a:r>
            <a:r>
              <a:rPr lang="ru-RU" sz="2000" b="1" dirty="0" err="1">
                <a:latin typeface="Gabriola" pitchFamily="82" charset="0"/>
              </a:rPr>
              <a:t>енергію</a:t>
            </a:r>
            <a:r>
              <a:rPr lang="ru-RU" sz="2000" b="1" dirty="0">
                <a:latin typeface="Gabriola" pitchFamily="82" charset="0"/>
              </a:rPr>
              <a:t> </a:t>
            </a:r>
            <a:r>
              <a:rPr lang="ru-RU" sz="2000" b="1" dirty="0" err="1">
                <a:latin typeface="Gabriola" pitchFamily="82" charset="0"/>
              </a:rPr>
              <a:t>сонця</a:t>
            </a:r>
            <a:r>
              <a:rPr lang="ru-RU" sz="2000" b="1" dirty="0">
                <a:latin typeface="Gabriola" pitchFamily="82" charset="0"/>
              </a:rPr>
              <a:t>, </a:t>
            </a:r>
            <a:r>
              <a:rPr lang="ru-RU" sz="2000" b="1" dirty="0" err="1">
                <a:latin typeface="Gabriola" pitchFamily="82" charset="0"/>
              </a:rPr>
              <a:t>вітру</a:t>
            </a:r>
            <a:r>
              <a:rPr lang="ru-RU" sz="2000" b="1" dirty="0">
                <a:latin typeface="Gabriola" pitchFamily="82" charset="0"/>
              </a:rPr>
              <a:t>, води, </a:t>
            </a:r>
            <a:r>
              <a:rPr lang="ru-RU" sz="2000" b="1" dirty="0" err="1">
                <a:latin typeface="Gabriola" pitchFamily="82" charset="0"/>
              </a:rPr>
              <a:t>ядерну</a:t>
            </a:r>
            <a:r>
              <a:rPr lang="ru-RU" sz="2000" b="1" dirty="0">
                <a:latin typeface="Gabriola" pitchFamily="82" charset="0"/>
              </a:rPr>
              <a:t> та </a:t>
            </a:r>
            <a:r>
              <a:rPr lang="ru-RU" sz="2000" b="1" dirty="0" err="1">
                <a:latin typeface="Gabriola" pitchFamily="82" charset="0"/>
              </a:rPr>
              <a:t>геотермальну</a:t>
            </a:r>
            <a:r>
              <a:rPr lang="ru-RU" sz="2000" b="1" dirty="0">
                <a:latin typeface="Gabriola" pitchFamily="82" charset="0"/>
              </a:rPr>
              <a:t> </a:t>
            </a:r>
            <a:r>
              <a:rPr lang="ru-RU" sz="2000" b="1" dirty="0" err="1">
                <a:latin typeface="Gabriola" pitchFamily="82" charset="0"/>
              </a:rPr>
              <a:t>енергію</a:t>
            </a:r>
            <a:r>
              <a:rPr lang="ru-RU" sz="2000" b="1" dirty="0">
                <a:latin typeface="Gabriola" pitchFamily="8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66172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8840"/>
            <a:ext cx="9144000" cy="486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24"/>
          <a:stretch/>
        </p:blipFill>
        <p:spPr bwMode="auto">
          <a:xfrm flipV="1">
            <a:off x="0" y="0"/>
            <a:ext cx="9144000" cy="198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0"/>
            <a:ext cx="74168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До альтернативних, нетрадиційних джерел енергії сьогодні відносять:</a:t>
            </a:r>
            <a:endParaRPr lang="uk-UA" sz="3600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3" name="Блок-схема: альтернативный процесс 2"/>
          <p:cNvSpPr/>
          <p:nvPr/>
        </p:nvSpPr>
        <p:spPr>
          <a:xfrm>
            <a:off x="395536" y="1754326"/>
            <a:ext cx="5184575" cy="3071619"/>
          </a:xfrm>
          <a:prstGeom prst="flowChartAlternateProcess">
            <a:avLst/>
          </a:prstGeom>
          <a:solidFill>
            <a:schemeClr val="bg1">
              <a:alpha val="31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858974"/>
            <a:ext cx="504055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uk-UA" dirty="0" smtClean="0"/>
              <a:t>сонячне випромінювання,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uk-UA" dirty="0" smtClean="0"/>
              <a:t>енергію вітру,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uk-UA" dirty="0" smtClean="0"/>
              <a:t>біомасу,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uk-UA" dirty="0" smtClean="0"/>
              <a:t>гідроенергію малих річок,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uk-UA" dirty="0" smtClean="0"/>
              <a:t>теплову енергію довкілля,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uk-UA" dirty="0" smtClean="0"/>
              <a:t>енергію морських хвиль,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uk-UA" dirty="0" smtClean="0"/>
              <a:t>термальних вод,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uk-UA" dirty="0" smtClean="0"/>
              <a:t>а також теплові скиди промисловості, які є досить перспективними для ефективного використання на території України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3" y="5140659"/>
            <a:ext cx="2165782" cy="1717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77" y="5154545"/>
            <a:ext cx="1741884" cy="1717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160" y="5163108"/>
            <a:ext cx="2107007" cy="1717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884699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4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 rot="909067">
            <a:off x="3436682" y="1264424"/>
            <a:ext cx="4842361" cy="2200890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r>
              <a:rPr lang="ru-RU" sz="8000" b="1" i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Збережім</a:t>
            </a:r>
            <a:r>
              <a:rPr lang="ru-RU" sz="8000" b="1" i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нашу планету!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4891" y="4221088"/>
            <a:ext cx="59766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i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Дякую за увагу!!!</a:t>
            </a:r>
            <a:endParaRPr lang="ru-RU" sz="6000" b="1" i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640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5024" y="2303460"/>
            <a:ext cx="9179024" cy="455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42"/>
          <a:stretch/>
        </p:blipFill>
        <p:spPr bwMode="auto">
          <a:xfrm rot="5400000">
            <a:off x="2283748" y="-2348758"/>
            <a:ext cx="4553616" cy="9179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961" r="100000">
                        <a14:foregroundMark x1="42188" y1="6901" x2="74902" y2="13021"/>
                        <a14:foregroundMark x1="43555" y1="28646" x2="75488" y2="3385"/>
                        <a14:foregroundMark x1="86035" y1="49740" x2="65234" y2="11198"/>
                        <a14:foregroundMark x1="66602" y1="92057" x2="86426" y2="53776"/>
                        <a14:foregroundMark x1="61328" y1="92578" x2="31445" y2="42708"/>
                        <a14:foregroundMark x1="39941" y1="80208" x2="40723" y2="30078"/>
                        <a14:foregroundMark x1="81738" y1="37630" x2="78906" y2="6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3" r="10970"/>
          <a:stretch/>
        </p:blipFill>
        <p:spPr bwMode="auto">
          <a:xfrm>
            <a:off x="179511" y="1372134"/>
            <a:ext cx="3961803" cy="5383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60157" y="3645024"/>
            <a:ext cx="5256583" cy="255454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sz="2000" b="1" i="1" dirty="0" smtClean="0">
                <a:latin typeface="Cambria" pitchFamily="18" charset="0"/>
              </a:rPr>
              <a:t>Життя людини повсякденно пов’язане зі спалюванням горючих речовин у побуті, на транспорті, у промисловості. Крім користі застосування нафтопродуктів, вугілля і природного газу створює ряд проблем, негативних для розвитку цивілізації та загалом для виживання людства.</a:t>
            </a:r>
            <a:endParaRPr lang="uk-UA" sz="2000" b="1" i="1" dirty="0">
              <a:latin typeface="Cambria" pitchFamily="18" charset="0"/>
            </a:endParaRPr>
          </a:p>
        </p:txBody>
      </p:sp>
      <p:sp>
        <p:nvSpPr>
          <p:cNvPr id="3" name="Выноска-облако 2"/>
          <p:cNvSpPr/>
          <p:nvPr/>
        </p:nvSpPr>
        <p:spPr>
          <a:xfrm rot="2279533">
            <a:off x="5708838" y="995440"/>
            <a:ext cx="2741444" cy="1899820"/>
          </a:xfrm>
          <a:prstGeom prst="cloudCallout">
            <a:avLst>
              <a:gd name="adj1" fmla="val -45120"/>
              <a:gd name="adj2" fmla="val 112860"/>
            </a:avLst>
          </a:prstGeom>
          <a:solidFill>
            <a:schemeClr val="lt1">
              <a:alpha val="32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Выноска-облако 3"/>
          <p:cNvSpPr/>
          <p:nvPr/>
        </p:nvSpPr>
        <p:spPr>
          <a:xfrm rot="21301868">
            <a:off x="3382084" y="173695"/>
            <a:ext cx="2411169" cy="1711179"/>
          </a:xfrm>
          <a:prstGeom prst="cloudCallout">
            <a:avLst>
              <a:gd name="adj1" fmla="val -34501"/>
              <a:gd name="adj2" fmla="val 79818"/>
            </a:avLst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Выноска-облако 4"/>
          <p:cNvSpPr/>
          <p:nvPr/>
        </p:nvSpPr>
        <p:spPr>
          <a:xfrm rot="21229357" flipH="1">
            <a:off x="467544" y="188640"/>
            <a:ext cx="2520280" cy="1887777"/>
          </a:xfrm>
          <a:prstGeom prst="cloudCallout">
            <a:avLst>
              <a:gd name="adj1" fmla="val -29014"/>
              <a:gd name="adj2" fmla="val 84352"/>
            </a:avLst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91" y="290686"/>
            <a:ext cx="1741186" cy="133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182" y="246909"/>
            <a:ext cx="2082938" cy="1564750"/>
          </a:xfrm>
          <a:prstGeom prst="cloud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5864">
            <a:off x="5839998" y="1082706"/>
            <a:ext cx="2542614" cy="1794410"/>
          </a:xfrm>
          <a:prstGeom prst="cloud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572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" t="1679" r="1348"/>
          <a:stretch/>
        </p:blipFill>
        <p:spPr>
          <a:xfrm>
            <a:off x="0" y="0"/>
            <a:ext cx="9144000" cy="6870921"/>
          </a:xfrm>
          <a:prstGeom prst="rect">
            <a:avLst/>
          </a:prstGeom>
        </p:spPr>
      </p:pic>
      <p:sp>
        <p:nvSpPr>
          <p:cNvPr id="4" name="Пятиугольник 3"/>
          <p:cNvSpPr/>
          <p:nvPr/>
        </p:nvSpPr>
        <p:spPr>
          <a:xfrm>
            <a:off x="56550" y="692696"/>
            <a:ext cx="9195970" cy="2524348"/>
          </a:xfrm>
          <a:prstGeom prst="homePlate">
            <a:avLst>
              <a:gd name="adj" fmla="val 54390"/>
            </a:avLst>
          </a:prstGeom>
          <a:solidFill>
            <a:schemeClr val="bg2">
              <a:alpha val="28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 rot="20857900">
            <a:off x="6084168" y="2153008"/>
            <a:ext cx="3059832" cy="2564904"/>
          </a:xfrm>
          <a:prstGeom prst="rect">
            <a:avLst/>
          </a:prstGeom>
          <a:noFill/>
        </p:spPr>
        <p:txBody>
          <a:bodyPr wrap="square" rtlCol="0">
            <a:prstTxWarp prst="textCurveUp">
              <a:avLst>
                <a:gd name="adj" fmla="val 49016"/>
              </a:avLst>
            </a:prstTxWarp>
            <a:spAutoFit/>
          </a:bodyPr>
          <a:lstStyle/>
          <a:p>
            <a:pPr algn="ctr"/>
            <a:r>
              <a:rPr lang="uk-UA" b="1" i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Забруднення</a:t>
            </a:r>
            <a:br>
              <a:rPr lang="uk-UA" b="1" i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</a:br>
            <a:r>
              <a:rPr lang="uk-UA" b="1" i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повітря</a:t>
            </a:r>
            <a:endParaRPr lang="ru-RU" b="1" i="1" cap="all" dirty="0">
              <a:ln w="9000" cmpd="sng">
                <a:solidFill>
                  <a:sysClr val="windowText" lastClr="000000"/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550" y="939207"/>
            <a:ext cx="818785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err="1" smtClean="0"/>
              <a:t>Ще</a:t>
            </a:r>
            <a:r>
              <a:rPr lang="ru-RU" dirty="0" smtClean="0"/>
              <a:t> не так давно ми </a:t>
            </a:r>
            <a:r>
              <a:rPr lang="ru-RU" dirty="0" err="1" smtClean="0"/>
              <a:t>раділи</a:t>
            </a:r>
            <a:r>
              <a:rPr lang="ru-RU" dirty="0" smtClean="0"/>
              <a:t> </a:t>
            </a:r>
            <a:r>
              <a:rPr lang="uk-UA" dirty="0" smtClean="0"/>
              <a:t>новим здобуткам індустріалізації. Густий чорний дим над заводськими трубами або повалені бульдозером дерева під новий будівельний майданчик сприймалися </a:t>
            </a:r>
            <a:r>
              <a:rPr lang="ru-RU" dirty="0" smtClean="0"/>
              <a:t>як </a:t>
            </a:r>
            <a:r>
              <a:rPr lang="uk-UA" dirty="0" smtClean="0"/>
              <a:t>символи технічного прогресу, а перші хімічні та металургійні промислові гіганти </a:t>
            </a:r>
            <a:r>
              <a:rPr lang="ru-RU" dirty="0" err="1" smtClean="0"/>
              <a:t>викликали</a:t>
            </a:r>
            <a:r>
              <a:rPr lang="ru-RU" dirty="0" smtClean="0"/>
              <a:t> </a:t>
            </a:r>
            <a:r>
              <a:rPr lang="ru-RU" dirty="0" err="1" smtClean="0"/>
              <a:t>ейфорію</a:t>
            </a:r>
            <a:r>
              <a:rPr lang="ru-RU" dirty="0" smtClean="0"/>
              <a:t>. </a:t>
            </a:r>
            <a:r>
              <a:rPr lang="ru-RU" dirty="0" err="1" smtClean="0"/>
              <a:t>Прозріння</a:t>
            </a:r>
            <a:r>
              <a:rPr lang="ru-RU" dirty="0" smtClean="0"/>
              <a:t> </a:t>
            </a:r>
            <a:r>
              <a:rPr lang="uk-UA" dirty="0" smtClean="0"/>
              <a:t>наступило</a:t>
            </a:r>
            <a:r>
              <a:rPr lang="ru-RU" dirty="0" smtClean="0"/>
              <a:t> в </a:t>
            </a:r>
            <a:r>
              <a:rPr lang="ru-RU" dirty="0" err="1" smtClean="0"/>
              <a:t>останні</a:t>
            </a:r>
            <a:r>
              <a:rPr lang="ru-RU" dirty="0" smtClean="0"/>
              <a:t> </a:t>
            </a:r>
            <a:r>
              <a:rPr lang="uk-UA" dirty="0" smtClean="0"/>
              <a:t>25-30 років. І тепер фабричний дим - це вже забруднювач атмосфери, шкідливі токсичні викиди продукції хімічної промисловості становлять глобальну проблему, яка потребує негайного вирішення.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5351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0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6768" y="-13855"/>
            <a:ext cx="9185808" cy="1785104"/>
          </a:xfrm>
          <a:prstGeom prst="rect">
            <a:avLst/>
          </a:prstGeom>
          <a:solidFill>
            <a:schemeClr val="bg2">
              <a:alpha val="17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55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 flip="none" rotWithShape="1"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2700000" scaled="1"/>
                  <a:tileRect/>
                </a:gradFill>
              </a:rPr>
              <a:t>Основними забруднювачами </a:t>
            </a:r>
          </a:p>
          <a:p>
            <a:r>
              <a:rPr lang="uk-UA" sz="55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 flip="none" rotWithShape="1"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2700000" scaled="1"/>
                  <a:tileRect/>
                </a:gradFill>
              </a:rPr>
              <a:t>атмосфери є :</a:t>
            </a:r>
            <a:endParaRPr lang="uk-UA" sz="5500" b="1" dirty="0">
              <a:ln w="10541" cmpd="sng">
                <a:solidFill>
                  <a:sysClr val="windowText" lastClr="000000"/>
                </a:solidFill>
                <a:prstDash val="solid"/>
              </a:ln>
              <a:gradFill flip="none" rotWithShape="1"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2708920"/>
            <a:ext cx="5112568" cy="2862322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Вуглекислий газ СО</a:t>
            </a:r>
            <a:r>
              <a:rPr lang="uk-UA" b="1" i="1" baseline="-25000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утворюється в результаті спалювання викопних видів палива, таких як вугілля, нафта, природний газ, штучне та синтетичне паливо і біомаса (деревина). Це основа компонента (з триатомних газів), який спричиняє утворення «парникового ефекту». У результаті неповного згорання виділяється також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монооксид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вуглецю </a:t>
            </a:r>
            <a:r>
              <a:rPr lang="uk-UA" cap="all" dirty="0" err="1">
                <a:latin typeface="Times New Roman" pitchFamily="18" charset="0"/>
                <a:cs typeface="Times New Roman" pitchFamily="18" charset="0"/>
              </a:rPr>
              <a:t>со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– токсичний газ, що шкідливо впливає на серцево-судинну систему людини.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34" y="0"/>
            <a:ext cx="915803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53691" y="3432923"/>
            <a:ext cx="5256584" cy="2800767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16000"/>
                </a:schemeClr>
              </a:gs>
              <a:gs pos="35000">
                <a:schemeClr val="dk1">
                  <a:tint val="37000"/>
                  <a:satMod val="300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sz="1600" b="1" i="1" dirty="0" err="1" smtClean="0">
                <a:cs typeface="Times New Roman" pitchFamily="18" charset="0"/>
              </a:rPr>
              <a:t>Діоксид</a:t>
            </a:r>
            <a:r>
              <a:rPr lang="uk-UA" sz="1600" b="1" i="1" dirty="0" smtClean="0">
                <a:cs typeface="Times New Roman" pitchFamily="18" charset="0"/>
              </a:rPr>
              <a:t> сірки</a:t>
            </a:r>
            <a:r>
              <a:rPr lang="uk-UA" sz="1600" b="1" dirty="0" smtClean="0">
                <a:cs typeface="Times New Roman" pitchFamily="18" charset="0"/>
              </a:rPr>
              <a:t>,</a:t>
            </a:r>
            <a:r>
              <a:rPr lang="uk-UA" sz="1600" b="1" i="1" dirty="0" smtClean="0">
                <a:cs typeface="Times New Roman" pitchFamily="18" charset="0"/>
              </a:rPr>
              <a:t> або сірчистий ангідрид</a:t>
            </a:r>
            <a:r>
              <a:rPr lang="uk-UA" sz="1600" b="1" dirty="0" smtClean="0">
                <a:cs typeface="Times New Roman" pitchFamily="18" charset="0"/>
              </a:rPr>
              <a:t> SО</a:t>
            </a:r>
            <a:r>
              <a:rPr lang="uk-UA" sz="1600" b="1" baseline="-25000" dirty="0" smtClean="0">
                <a:cs typeface="Times New Roman" pitchFamily="18" charset="0"/>
              </a:rPr>
              <a:t>2</a:t>
            </a:r>
            <a:r>
              <a:rPr lang="uk-UA" sz="1600" b="1" dirty="0" smtClean="0">
                <a:cs typeface="Times New Roman" pitchFamily="18" charset="0"/>
              </a:rPr>
              <a:t> </a:t>
            </a:r>
            <a:r>
              <a:rPr lang="uk-UA" sz="1600" dirty="0" smtClean="0">
                <a:cs typeface="Times New Roman" pitchFamily="18" charset="0"/>
              </a:rPr>
              <a:t>– один із </a:t>
            </a:r>
            <a:r>
              <a:rPr lang="uk-UA" sz="1600" dirty="0" err="1" smtClean="0">
                <a:cs typeface="Times New Roman" pitchFamily="18" charset="0"/>
              </a:rPr>
              <a:t>найтоксичніших</a:t>
            </a:r>
            <a:r>
              <a:rPr lang="uk-UA" sz="1600" dirty="0" smtClean="0">
                <a:cs typeface="Times New Roman" pitchFamily="18" charset="0"/>
              </a:rPr>
              <a:t> газоподібних викидів енергоустановок, становить приблизно 90 % викидів сірчистих сполук із димовими газами котлоагрегатів (решта – SO</a:t>
            </a:r>
            <a:r>
              <a:rPr lang="uk-UA" sz="1600" baseline="-25000" dirty="0" smtClean="0">
                <a:cs typeface="Times New Roman" pitchFamily="18" charset="0"/>
              </a:rPr>
              <a:t>3</a:t>
            </a:r>
            <a:r>
              <a:rPr lang="uk-UA" sz="1600" dirty="0" smtClean="0">
                <a:cs typeface="Times New Roman" pitchFamily="18" charset="0"/>
              </a:rPr>
              <a:t>). Найбільшу кількість сірки містять вугілля і важкі види нафтопродуктів; легкі нафтопродукти містять меншу кількість сірки, і, нарешті, бензин і природний газ практично не мають її у своєму складі.</a:t>
            </a:r>
            <a:endParaRPr lang="ru-RU" sz="1600" dirty="0" smtClean="0">
              <a:cs typeface="Times New Roman" pitchFamily="18" charset="0"/>
            </a:endParaRPr>
          </a:p>
          <a:p>
            <a:pPr algn="just"/>
            <a:r>
              <a:rPr lang="uk-UA" sz="1600" dirty="0" err="1" smtClean="0">
                <a:cs typeface="Times New Roman" pitchFamily="18" charset="0"/>
              </a:rPr>
              <a:t>Діоксид</a:t>
            </a:r>
            <a:r>
              <a:rPr lang="uk-UA" sz="1600" dirty="0" smtClean="0">
                <a:cs typeface="Times New Roman" pitchFamily="18" charset="0"/>
              </a:rPr>
              <a:t> сірки шкідливо впливає на здоров’я людини. </a:t>
            </a:r>
          </a:p>
          <a:p>
            <a:pPr algn="just"/>
            <a:r>
              <a:rPr lang="uk-UA" sz="1600" dirty="0" smtClean="0">
                <a:cs typeface="Times New Roman" pitchFamily="18" charset="0"/>
              </a:rPr>
              <a:t>За наявності кисню SO</a:t>
            </a:r>
            <a:r>
              <a:rPr lang="uk-UA" sz="1600" baseline="-25000" dirty="0" smtClean="0">
                <a:cs typeface="Times New Roman" pitchFamily="18" charset="0"/>
              </a:rPr>
              <a:t>2</a:t>
            </a:r>
            <a:r>
              <a:rPr lang="uk-UA" sz="1600" dirty="0" smtClean="0">
                <a:cs typeface="Times New Roman" pitchFamily="18" charset="0"/>
              </a:rPr>
              <a:t> переходить у SO</a:t>
            </a:r>
            <a:r>
              <a:rPr lang="uk-UA" sz="1600" baseline="-25000" dirty="0" smtClean="0">
                <a:cs typeface="Times New Roman" pitchFamily="18" charset="0"/>
              </a:rPr>
              <a:t>3</a:t>
            </a:r>
            <a:r>
              <a:rPr lang="uk-UA" sz="1600" dirty="0" smtClean="0">
                <a:cs typeface="Times New Roman" pitchFamily="18" charset="0"/>
              </a:rPr>
              <a:t> і, завдяки взаємодії з водою Н</a:t>
            </a:r>
            <a:r>
              <a:rPr lang="uk-UA" sz="1600" baseline="-25000" dirty="0" smtClean="0">
                <a:cs typeface="Times New Roman" pitchFamily="18" charset="0"/>
              </a:rPr>
              <a:t>2</a:t>
            </a:r>
            <a:r>
              <a:rPr lang="uk-UA" sz="1600" dirty="0" smtClean="0">
                <a:cs typeface="Times New Roman" pitchFamily="18" charset="0"/>
              </a:rPr>
              <a:t>О, утворює сірчану кислоту.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5536" y="260648"/>
            <a:ext cx="4320480" cy="2554545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27000"/>
                </a:schemeClr>
              </a:gs>
              <a:gs pos="35000">
                <a:schemeClr val="dk1">
                  <a:tint val="37000"/>
                  <a:satMod val="300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sz="1600" b="1" i="1" dirty="0" smtClean="0">
                <a:cs typeface="Times New Roman" pitchFamily="18" charset="0"/>
              </a:rPr>
              <a:t>Оксиди азоту </a:t>
            </a:r>
            <a:r>
              <a:rPr lang="uk-UA" sz="1600" dirty="0" smtClean="0">
                <a:cs typeface="Times New Roman" pitchFamily="18" charset="0"/>
              </a:rPr>
              <a:t>утворюються під час спалювання будь-якого з викопних видів палива, що містять азотні сполуки. Азот утворює із киснем ряд сполук (N</a:t>
            </a:r>
            <a:r>
              <a:rPr lang="uk-UA" sz="1600" baseline="-25000" dirty="0" smtClean="0">
                <a:cs typeface="Times New Roman" pitchFamily="18" charset="0"/>
              </a:rPr>
              <a:t>2</a:t>
            </a:r>
            <a:r>
              <a:rPr lang="uk-UA" sz="1600" dirty="0" smtClean="0">
                <a:cs typeface="Times New Roman" pitchFamily="18" charset="0"/>
              </a:rPr>
              <a:t>O, NO, N</a:t>
            </a:r>
            <a:r>
              <a:rPr lang="uk-UA" sz="1600" baseline="-25000" dirty="0" smtClean="0">
                <a:cs typeface="Times New Roman" pitchFamily="18" charset="0"/>
              </a:rPr>
              <a:t>2</a:t>
            </a:r>
            <a:r>
              <a:rPr lang="uk-UA" sz="1600" dirty="0" smtClean="0">
                <a:cs typeface="Times New Roman" pitchFamily="18" charset="0"/>
              </a:rPr>
              <a:t>O</a:t>
            </a:r>
            <a:r>
              <a:rPr lang="uk-UA" sz="1600" baseline="-25000" dirty="0" smtClean="0">
                <a:cs typeface="Times New Roman" pitchFamily="18" charset="0"/>
              </a:rPr>
              <a:t>3</a:t>
            </a:r>
            <a:r>
              <a:rPr lang="uk-UA" sz="1600" dirty="0" smtClean="0">
                <a:cs typeface="Times New Roman" pitchFamily="18" charset="0"/>
              </a:rPr>
              <a:t>, NO</a:t>
            </a:r>
            <a:r>
              <a:rPr lang="uk-UA" sz="1600" baseline="-25000" dirty="0" smtClean="0">
                <a:cs typeface="Times New Roman" pitchFamily="18" charset="0"/>
              </a:rPr>
              <a:t>2</a:t>
            </a:r>
            <a:r>
              <a:rPr lang="uk-UA" sz="1600" dirty="0" smtClean="0">
                <a:cs typeface="Times New Roman" pitchFamily="18" charset="0"/>
              </a:rPr>
              <a:t>, N</a:t>
            </a:r>
            <a:r>
              <a:rPr lang="uk-UA" sz="1600" baseline="-25000" dirty="0" smtClean="0">
                <a:cs typeface="Times New Roman" pitchFamily="18" charset="0"/>
              </a:rPr>
              <a:t>2</a:t>
            </a:r>
            <a:r>
              <a:rPr lang="uk-UA" sz="1600" dirty="0" smtClean="0">
                <a:cs typeface="Times New Roman" pitchFamily="18" charset="0"/>
              </a:rPr>
              <a:t>O</a:t>
            </a:r>
            <a:r>
              <a:rPr lang="uk-UA" sz="1600" baseline="-25000" dirty="0" smtClean="0">
                <a:cs typeface="Times New Roman" pitchFamily="18" charset="0"/>
              </a:rPr>
              <a:t>4</a:t>
            </a:r>
            <a:r>
              <a:rPr lang="uk-UA" sz="1600" dirty="0" smtClean="0">
                <a:cs typeface="Times New Roman" pitchFamily="18" charset="0"/>
              </a:rPr>
              <a:t> і N</a:t>
            </a:r>
            <a:r>
              <a:rPr lang="uk-UA" sz="1600" baseline="-25000" dirty="0" smtClean="0">
                <a:cs typeface="Times New Roman" pitchFamily="18" charset="0"/>
              </a:rPr>
              <a:t>2</a:t>
            </a:r>
            <a:r>
              <a:rPr lang="uk-UA" sz="1600" dirty="0" smtClean="0">
                <a:cs typeface="Times New Roman" pitchFamily="18" charset="0"/>
              </a:rPr>
              <a:t>O</a:t>
            </a:r>
            <a:r>
              <a:rPr lang="uk-UA" sz="1600" baseline="-25000" dirty="0" smtClean="0">
                <a:cs typeface="Times New Roman" pitchFamily="18" charset="0"/>
              </a:rPr>
              <a:t>5.</a:t>
            </a:r>
          </a:p>
          <a:p>
            <a:pPr algn="just"/>
            <a:r>
              <a:rPr lang="uk-UA" sz="1600" dirty="0" smtClean="0">
                <a:cs typeface="Times New Roman" pitchFamily="18" charset="0"/>
              </a:rPr>
              <a:t>Оксиди азоту шкідливо впливають на здоров’я людини, зумовлюють утворення «парникового ефекту» і руйнацію озонового шару. Крім того, оксиди азоту спричиняють «вимирання лісів», «кислотні дощі» тощо.</a:t>
            </a:r>
            <a:endParaRPr lang="uk-UA" sz="1600" dirty="0">
              <a:cs typeface="Times New Roman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0000" l="1587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55981"/>
            <a:ext cx="3350607" cy="2659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359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7"/>
          <a:stretch/>
        </p:blipFill>
        <p:spPr bwMode="auto">
          <a:xfrm>
            <a:off x="-24975" y="0"/>
            <a:ext cx="924030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548680"/>
            <a:ext cx="7920880" cy="3139321"/>
          </a:xfrm>
          <a:prstGeom prst="rect">
            <a:avLst/>
          </a:prstGeom>
          <a:solidFill>
            <a:schemeClr val="accent6">
              <a:lumMod val="20000"/>
              <a:lumOff val="80000"/>
              <a:alpha val="61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Озон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uk-UA" b="1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утворюється на великих висотах (приблизно 30 км) від взаємодії кисню О</a:t>
            </a:r>
            <a:r>
              <a:rPr lang="uk-UA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і ультрафіолетового випромінювання сонця, а також на низьких висотах – у результаті фотохімічних реакцій (зокрема, взаємодії оксидів азоту і гідрокарбонатів). Озон спричиняє «парниковий ефект», «вимирання лісів», негативно впливає на здоров’я людини.</a:t>
            </a: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Метан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СН</a:t>
            </a:r>
            <a:r>
              <a:rPr lang="uk-UA" b="1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утворюється в результаті розкладання органічних речовин, наприклад, у сільському господарстві, у процесі вуглевидобутку,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нафто-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і газовидобутку, газорозподілу і спалювання біомаси. Метан також є причиною виникнення «парникового ефекту».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16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9296324" cy="7200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 rot="1040065">
            <a:off x="3440564" y="1700206"/>
            <a:ext cx="5687273" cy="245592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uk-UA" sz="5400" b="1" dirty="0" smtClean="0">
                <a:ln w="1905">
                  <a:solidFill>
                    <a:sysClr val="windowText" lastClr="000000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Парниковий </a:t>
            </a:r>
          </a:p>
          <a:p>
            <a:pPr algn="ctr"/>
            <a:r>
              <a:rPr lang="uk-UA" sz="5400" b="1" dirty="0" smtClean="0">
                <a:ln w="1905">
                  <a:solidFill>
                    <a:sysClr val="windowText" lastClr="000000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ефект</a:t>
            </a:r>
            <a:endParaRPr lang="ru-RU" sz="5400" b="1" dirty="0">
              <a:ln w="1905">
                <a:solidFill>
                  <a:sysClr val="windowText" lastClr="000000"/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2925609"/>
            <a:ext cx="3888432" cy="313932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Поглинання і випромінювання енергії </a:t>
            </a:r>
            <a:r>
              <a:rPr lang="uk-UA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діоксидом</a:t>
            </a:r>
            <a:r>
              <a:rPr lang="uk-UA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карбону та іншими речовинами спричинює парниковий ефект. Отже, можна сказати, що ми живемо в умовах парникового ефекту, і це відповідає нормальному стану атмосфери, комфорту для нас. Проте посилення цього ефекту може мати згубні наслідки, а саме – глобальне підвищення температури й у зв’язку з цим – зміну клімату.</a:t>
            </a:r>
            <a:endParaRPr lang="uk-UA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86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50" y="0"/>
            <a:ext cx="917945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Блок-схема: документ 2"/>
          <p:cNvSpPr/>
          <p:nvPr/>
        </p:nvSpPr>
        <p:spPr>
          <a:xfrm>
            <a:off x="611560" y="548680"/>
            <a:ext cx="4464496" cy="3384376"/>
          </a:xfrm>
          <a:prstGeom prst="flowChartDocument">
            <a:avLst/>
          </a:prstGeom>
          <a:solidFill>
            <a:schemeClr val="bg1">
              <a:lumMod val="85000"/>
              <a:alpha val="51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551419"/>
            <a:ext cx="4464496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dirty="0" err="1" smtClean="0"/>
              <a:t>Протягом</a:t>
            </a:r>
            <a:r>
              <a:rPr lang="ru-RU" sz="1900" dirty="0" smtClean="0"/>
              <a:t> </a:t>
            </a:r>
            <a:r>
              <a:rPr lang="ru-RU" sz="1900" dirty="0" err="1" smtClean="0"/>
              <a:t>останніх</a:t>
            </a:r>
            <a:r>
              <a:rPr lang="ru-RU" sz="1900" dirty="0" smtClean="0"/>
              <a:t> 100 </a:t>
            </a:r>
            <a:r>
              <a:rPr lang="ru-RU" sz="1900" dirty="0" err="1" smtClean="0"/>
              <a:t>років</a:t>
            </a:r>
            <a:r>
              <a:rPr lang="ru-RU" sz="1900" dirty="0" smtClean="0"/>
              <a:t> у </a:t>
            </a:r>
            <a:r>
              <a:rPr lang="ru-RU" sz="1900" dirty="0" err="1" smtClean="0"/>
              <a:t>результаті</a:t>
            </a:r>
            <a:r>
              <a:rPr lang="ru-RU" sz="1900" dirty="0" smtClean="0"/>
              <a:t> </a:t>
            </a:r>
            <a:r>
              <a:rPr lang="ru-RU" sz="1900" dirty="0" err="1" smtClean="0"/>
              <a:t>техногенної</a:t>
            </a:r>
            <a:r>
              <a:rPr lang="ru-RU" sz="1900" dirty="0" smtClean="0"/>
              <a:t> </a:t>
            </a:r>
            <a:r>
              <a:rPr lang="ru-RU" sz="1900" dirty="0" err="1" smtClean="0"/>
              <a:t>діяльності</a:t>
            </a:r>
            <a:r>
              <a:rPr lang="ru-RU" sz="1900" dirty="0" smtClean="0"/>
              <a:t> </a:t>
            </a:r>
            <a:r>
              <a:rPr lang="ru-RU" sz="1900" dirty="0" err="1" smtClean="0"/>
              <a:t>людини</a:t>
            </a:r>
            <a:r>
              <a:rPr lang="ru-RU" sz="1900" dirty="0" smtClean="0"/>
              <a:t> </a:t>
            </a:r>
            <a:r>
              <a:rPr lang="ru-RU" sz="1900" dirty="0" err="1" smtClean="0"/>
              <a:t>вміст</a:t>
            </a:r>
            <a:r>
              <a:rPr lang="ru-RU" sz="1900" dirty="0" smtClean="0"/>
              <a:t> </a:t>
            </a:r>
            <a:r>
              <a:rPr lang="ru-RU" sz="1900" dirty="0" err="1" smtClean="0"/>
              <a:t>вуглекислого</a:t>
            </a:r>
            <a:r>
              <a:rPr lang="ru-RU" sz="1900" dirty="0" smtClean="0"/>
              <a:t> газу в </a:t>
            </a:r>
            <a:r>
              <a:rPr lang="ru-RU" sz="1900" dirty="0" err="1" smtClean="0"/>
              <a:t>атмосфері</a:t>
            </a:r>
            <a:r>
              <a:rPr lang="ru-RU" sz="1900" dirty="0" smtClean="0"/>
              <a:t> </a:t>
            </a:r>
            <a:r>
              <a:rPr lang="ru-RU" sz="1900" dirty="0" err="1" smtClean="0"/>
              <a:t>невпинно</a:t>
            </a:r>
            <a:r>
              <a:rPr lang="ru-RU" sz="1900" dirty="0" smtClean="0"/>
              <a:t> </a:t>
            </a:r>
            <a:r>
              <a:rPr lang="ru-RU" sz="1900" dirty="0" err="1" smtClean="0"/>
              <a:t>зростає</a:t>
            </a:r>
            <a:r>
              <a:rPr lang="ru-RU" sz="1900" dirty="0" smtClean="0"/>
              <a:t>. </a:t>
            </a:r>
            <a:r>
              <a:rPr lang="ru-RU" sz="1900" dirty="0" err="1" smtClean="0"/>
              <a:t>Крім</a:t>
            </a:r>
            <a:r>
              <a:rPr lang="ru-RU" sz="1900" dirty="0" smtClean="0"/>
              <a:t> парникового </a:t>
            </a:r>
            <a:r>
              <a:rPr lang="ru-RU" sz="1900" dirty="0" err="1" smtClean="0"/>
              <a:t>ефекту</a:t>
            </a:r>
            <a:r>
              <a:rPr lang="ru-RU" sz="1900" dirty="0" smtClean="0"/>
              <a:t> в </a:t>
            </a:r>
            <a:r>
              <a:rPr lang="ru-RU" sz="1900" dirty="0" err="1" smtClean="0"/>
              <a:t>результаті</a:t>
            </a:r>
            <a:r>
              <a:rPr lang="ru-RU" sz="1900" dirty="0" smtClean="0"/>
              <a:t> </a:t>
            </a:r>
            <a:r>
              <a:rPr lang="ru-RU" sz="1900" dirty="0" err="1" smtClean="0"/>
              <a:t>переробки</a:t>
            </a:r>
            <a:r>
              <a:rPr lang="ru-RU" sz="1900" dirty="0" smtClean="0"/>
              <a:t> і </a:t>
            </a:r>
            <a:r>
              <a:rPr lang="ru-RU" sz="1900" dirty="0" err="1" smtClean="0"/>
              <a:t>використання</a:t>
            </a:r>
            <a:r>
              <a:rPr lang="ru-RU" sz="1900" dirty="0" smtClean="0"/>
              <a:t> горючих </a:t>
            </a:r>
            <a:r>
              <a:rPr lang="ru-RU" sz="1900" dirty="0" err="1" smtClean="0"/>
              <a:t>корисних</a:t>
            </a:r>
            <a:r>
              <a:rPr lang="ru-RU" sz="1900" dirty="0" smtClean="0"/>
              <a:t> </a:t>
            </a:r>
            <a:r>
              <a:rPr lang="ru-RU" sz="1900" dirty="0" err="1" smtClean="0"/>
              <a:t>копалин</a:t>
            </a:r>
            <a:r>
              <a:rPr lang="ru-RU" sz="1900" dirty="0" smtClean="0"/>
              <a:t> атмосфера </a:t>
            </a:r>
            <a:r>
              <a:rPr lang="ru-RU" sz="1900" dirty="0" err="1" smtClean="0"/>
              <a:t>забруднюється</a:t>
            </a:r>
            <a:r>
              <a:rPr lang="ru-RU" sz="1900" dirty="0" smtClean="0"/>
              <a:t> </a:t>
            </a:r>
            <a:r>
              <a:rPr lang="ru-RU" sz="1900" dirty="0" err="1" smtClean="0"/>
              <a:t>шкідливими</a:t>
            </a:r>
            <a:r>
              <a:rPr lang="ru-RU" sz="1900" dirty="0" smtClean="0"/>
              <a:t> </a:t>
            </a:r>
            <a:r>
              <a:rPr lang="ru-RU" sz="1900" dirty="0" err="1" smtClean="0"/>
              <a:t>речовинами</a:t>
            </a:r>
            <a:r>
              <a:rPr lang="ru-RU" sz="1900" dirty="0" smtClean="0"/>
              <a:t>. </a:t>
            </a:r>
            <a:r>
              <a:rPr lang="ru-RU" sz="1900" dirty="0" err="1" smtClean="0"/>
              <a:t>Усі</a:t>
            </a:r>
            <a:r>
              <a:rPr lang="ru-RU" sz="1900" dirty="0" smtClean="0"/>
              <a:t> </a:t>
            </a:r>
            <a:r>
              <a:rPr lang="ru-RU" sz="1900" dirty="0" err="1" smtClean="0"/>
              <a:t>ці</a:t>
            </a:r>
            <a:r>
              <a:rPr lang="ru-RU" sz="1900" dirty="0" smtClean="0"/>
              <a:t> </a:t>
            </a:r>
            <a:r>
              <a:rPr lang="ru-RU" sz="1900" dirty="0" err="1" smtClean="0"/>
              <a:t>речовини</a:t>
            </a:r>
            <a:r>
              <a:rPr lang="ru-RU" sz="1900" dirty="0" smtClean="0"/>
              <a:t> </a:t>
            </a:r>
            <a:r>
              <a:rPr lang="ru-RU" sz="1900" dirty="0" err="1" smtClean="0"/>
              <a:t>спричинюють</a:t>
            </a:r>
            <a:r>
              <a:rPr lang="ru-RU" sz="1900" dirty="0" smtClean="0"/>
              <a:t> </a:t>
            </a:r>
            <a:r>
              <a:rPr lang="ru-RU" sz="1900" dirty="0" err="1" smtClean="0"/>
              <a:t>фотохімічних</a:t>
            </a:r>
            <a:r>
              <a:rPr lang="ru-RU" sz="1900" dirty="0" smtClean="0"/>
              <a:t> смог, </a:t>
            </a:r>
            <a:r>
              <a:rPr lang="ru-RU" sz="1900" dirty="0" err="1" smtClean="0"/>
              <a:t>кислотні</a:t>
            </a:r>
            <a:r>
              <a:rPr lang="ru-RU" sz="1900" dirty="0" smtClean="0"/>
              <a:t> </a:t>
            </a:r>
            <a:r>
              <a:rPr lang="ru-RU" sz="1900" dirty="0" err="1" smtClean="0"/>
              <a:t>дощі</a:t>
            </a:r>
            <a:r>
              <a:rPr lang="ru-RU" sz="1900" dirty="0" smtClean="0"/>
              <a:t> </a:t>
            </a:r>
            <a:r>
              <a:rPr lang="ru-RU" sz="1900" dirty="0" err="1" smtClean="0"/>
              <a:t>тощо</a:t>
            </a:r>
            <a:r>
              <a:rPr lang="ru-RU" sz="1900" dirty="0" smtClean="0"/>
              <a:t>.</a:t>
            </a:r>
            <a:endParaRPr lang="ru-RU" sz="1900" dirty="0"/>
          </a:p>
        </p:txBody>
      </p:sp>
    </p:spTree>
    <p:extLst>
      <p:ext uri="{BB962C8B-B14F-4D97-AF65-F5344CB8AC3E}">
        <p14:creationId xmlns:p14="http://schemas.microsoft.com/office/powerpoint/2010/main" val="156571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8"/>
            <a:ext cx="9144000" cy="6856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413017" y="538497"/>
            <a:ext cx="5316938" cy="5507974"/>
          </a:xfrm>
          <a:prstGeom prst="snip2DiagRect">
            <a:avLst/>
          </a:prstGeom>
          <a:solidFill>
            <a:srgbClr val="7030A0">
              <a:alpha val="28000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79198" y="1268760"/>
            <a:ext cx="518457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200" b="1" i="1" dirty="0" smtClean="0">
                <a:solidFill>
                  <a:schemeClr val="bg1"/>
                </a:solidFill>
              </a:rPr>
              <a:t>Фотохімічний смог утворюється в результаті реакцій, що відбуваються під впливом сонячного світла (фотохімічні реакції). При цьому, крім наявних у повітрі зарубників, додатково утворюється </a:t>
            </a:r>
            <a:r>
              <a:rPr lang="uk-UA" sz="2200" b="1" i="1" dirty="0" err="1" smtClean="0">
                <a:solidFill>
                  <a:schemeClr val="bg1"/>
                </a:solidFill>
              </a:rPr>
              <a:t>діоксид</a:t>
            </a:r>
            <a:r>
              <a:rPr lang="uk-UA" sz="2200" b="1" i="1" dirty="0" smtClean="0">
                <a:solidFill>
                  <a:schemeClr val="bg1"/>
                </a:solidFill>
              </a:rPr>
              <a:t> нітрогену та озон. Останній реагує з вуглеводнями, що виділяються в повітря від неповного згоряння пального. У результаті утворюються сполуки, безпечні для здоров’я людей і шкідливі для довкілля. </a:t>
            </a:r>
            <a:endParaRPr lang="uk-UA" sz="22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76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174</TotalTime>
  <Words>1035</Words>
  <Application>Microsoft Office PowerPoint</Application>
  <PresentationFormat>Экран (4:3)</PresentationFormat>
  <Paragraphs>64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julia</dc:creator>
  <cp:lastModifiedBy>julia</cp:lastModifiedBy>
  <cp:revision>15</cp:revision>
  <dcterms:created xsi:type="dcterms:W3CDTF">2013-12-25T00:04:16Z</dcterms:created>
  <dcterms:modified xsi:type="dcterms:W3CDTF">2013-12-25T07:15:58Z</dcterms:modified>
</cp:coreProperties>
</file>