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2" r:id="rId7"/>
    <p:sldId id="259" r:id="rId8"/>
    <p:sldId id="266" r:id="rId9"/>
    <p:sldId id="269" r:id="rId10"/>
    <p:sldId id="270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2623-0E0A-48EF-965A-4F98A71F885C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C622-4ED3-4EAF-A4A3-43B38CFD2B2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Червона книга України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Autofit/>
          </a:bodyPr>
          <a:lstStyle/>
          <a:p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Плетуха </a:t>
            </a:r>
            <a:r>
              <a:rPr lang="uk-UA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сольданелова</a:t>
            </a: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</a:br>
            <a:endParaRPr lang="uk-UA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Плетуха сольданелова (Calystegia soldanella (L.) R.Br. (Convolvulus soldanella L.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48159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Зникаючі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600201"/>
            <a:ext cx="2890664" cy="2836912"/>
          </a:xfrm>
        </p:spPr>
        <p:txBody>
          <a:bodyPr/>
          <a:lstStyle/>
          <a:p>
            <a:pPr>
              <a:buNone/>
            </a:pPr>
            <a:r>
              <a:rPr lang="uk-UA" b="1" dirty="0" err="1" smtClean="0">
                <a:solidFill>
                  <a:srgbClr val="FFFF00"/>
                </a:solidFill>
              </a:rPr>
              <a:t>Білопечериця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FFFF00"/>
                </a:solidFill>
              </a:rPr>
              <a:t>довгокоренева</a:t>
            </a:r>
            <a:endParaRPr lang="uk-UA" b="1" dirty="0">
              <a:solidFill>
                <a:srgbClr val="FFFF00"/>
              </a:solidFill>
            </a:endParaRPr>
          </a:p>
          <a:p>
            <a:endParaRPr lang="uk-UA" dirty="0"/>
          </a:p>
        </p:txBody>
      </p:sp>
      <p:pic>
        <p:nvPicPr>
          <p:cNvPr id="24578" name="Picture 2" descr="Білопечериця довгокоренева (Leucoagaricus macrorhizus Locq. ex Hora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484784"/>
            <a:ext cx="5969045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Дивина розлога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Дивина розлога (Verbascum laxum Filar. et Jáv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416824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FFFF00"/>
                </a:solidFill>
              </a:rPr>
              <a:t>Квітохвісник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err="1">
                <a:solidFill>
                  <a:srgbClr val="FFFF00"/>
                </a:solidFill>
              </a:rPr>
              <a:t>Арчера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8674" name="Picture 2" descr="Квітохвісник Арчера, антурус Арчера (Anthurus archeri (Berk.) Fische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52928" cy="487325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Спарасис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кучерявий</a:t>
            </a:r>
          </a:p>
        </p:txBody>
      </p:sp>
      <p:pic>
        <p:nvPicPr>
          <p:cNvPr id="29698" name="Picture 2" descr="Листочня кучерява, спарасис кучерявий (Sparassis crispa (Wulfen) Fr.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560840" cy="493059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FFFF00"/>
                </a:solidFill>
              </a:rPr>
              <a:t>Накорінниця</a:t>
            </a:r>
            <a:r>
              <a:rPr lang="uk-UA" b="1" dirty="0">
                <a:solidFill>
                  <a:srgbClr val="FFFF00"/>
                </a:solidFill>
              </a:rPr>
              <a:t> червона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Накорінниця червона (дифеліпея червона) (Diphelypaea coccinea (M.Bieb.) Nicolson (Orobanche coccinea M.Bieb., Phelypaea coccinea (M.Bieb.) Poir.; incl. Diphelypaea helenae (Popl.) Tzvelev; Phelypaea helenae Popl.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52928" cy="48732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Осока щетиниста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1746" name="Picture 2" descr="Осока щетиниста (Carex strigosa Huds.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976664" cy="475859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Цикламен </a:t>
            </a:r>
            <a:r>
              <a:rPr lang="uk-UA" b="1" dirty="0" err="1">
                <a:solidFill>
                  <a:srgbClr val="FFFF00"/>
                </a:solidFill>
              </a:rPr>
              <a:t>коський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Цикламен коський (цикламен Кузнецова) (Cyclamen coum Mill. s.l. (C. kuznetzovii Kotov et Czernowa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464392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Зниклі тварини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1628800"/>
            <a:ext cx="2386608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Кінь дикий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Кінь дикий (Equus caballus Boddaert, 178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6012160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Зубр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Зубр (Bison bonasus (Linnaeus, 1758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344816" cy="46264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 створення книги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9912" y="1268760"/>
            <a:ext cx="5364088" cy="5877272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uk-UA" sz="30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Червона книга </a:t>
            </a:r>
            <a:r>
              <a:rPr lang="uk-UA" sz="3600" b="1" dirty="0" err="1" smtClean="0">
                <a:solidFill>
                  <a:srgbClr val="FF0000"/>
                </a:solidFill>
              </a:rPr>
              <a:t>України-</a:t>
            </a:r>
            <a:r>
              <a:rPr lang="uk-UA" sz="3600" b="1" dirty="0" smtClean="0">
                <a:solidFill>
                  <a:srgbClr val="FF0000"/>
                </a:solidFill>
              </a:rPr>
              <a:t>  </a:t>
            </a:r>
            <a:r>
              <a:rPr lang="uk-UA" dirty="0" smtClean="0">
                <a:solidFill>
                  <a:schemeClr val="bg1"/>
                </a:solidFill>
              </a:rPr>
              <a:t>анотований та ілюстрований </a:t>
            </a:r>
            <a:r>
              <a:rPr lang="uk-UA" dirty="0">
                <a:solidFill>
                  <a:schemeClr val="bg1"/>
                </a:solidFill>
              </a:rPr>
              <a:t>перелік рідкісних видів та підвидів, що знаходяться під загрозою зникнення на території України, і підлягають </a:t>
            </a:r>
            <a:r>
              <a:rPr lang="uk-UA" dirty="0" smtClean="0">
                <a:solidFill>
                  <a:schemeClr val="bg1"/>
                </a:solidFill>
              </a:rPr>
              <a:t>охороні.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6" descr="сканирование ч 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482975" cy="5013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Довгокрил</a:t>
            </a:r>
            <a:r>
              <a:rPr lang="uk-UA" b="1" dirty="0">
                <a:solidFill>
                  <a:srgbClr val="FF0000"/>
                </a:solidFill>
              </a:rPr>
              <a:t> звичайний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Довгокрил звичайний (Miniopterus schreibersii (Kuhl, 1817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Ховрах європейський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Ховрах європейський (Spermophilus citellus Linnaeus, 176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2879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Тюлень-монах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Тюлень-монах (Monachus monachus (Hermann, 1779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7686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Зникаючі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pPr>
              <a:buNone/>
            </a:pPr>
            <a:r>
              <a:rPr lang="uk-UA" b="1" dirty="0">
                <a:solidFill>
                  <a:srgbClr val="FF0000"/>
                </a:solidFill>
              </a:rPr>
              <a:t>Баклан чубатий</a:t>
            </a:r>
          </a:p>
          <a:p>
            <a:endParaRPr lang="uk-UA" dirty="0"/>
          </a:p>
        </p:txBody>
      </p:sp>
      <p:pic>
        <p:nvPicPr>
          <p:cNvPr id="38914" name="Picture 2" descr="Баклан чубатий (Phalacrocorax aristotelis (Linnaeus, 1761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Ведмідь бурий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9938" name="Picture 2" descr="Ведмідь бурий (Ursus arctos (Linnaeus, 1758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92888" cy="45693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Їжак вухатий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Їжак вухатий (Hemiechinus auritus (Gmelin, 1770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56934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Норка європейська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1986" name="Picture 2" descr="Норка європейська (Mustela lutreola Linnaeus, 175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16825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Полоз візерунковий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 descr="Полоз візерунковий (Elaphe dione (Pallas, 1773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5678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Сліпачок звичайний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4034" name="Picture 2" descr="Сліпачок звичайний (Ellobius talpinus (Pallas, 1770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04857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Соня садова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5058" name="Picture 2" descr="Соня садова (Eliomys quercinus (Linnaeus, 1766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44816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1805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80920" cy="5040560"/>
          </a:xfrm>
          <a:noFill/>
        </p:spPr>
        <p:txBody>
          <a:bodyPr>
            <a:normAutofit fontScale="92500"/>
          </a:bodyPr>
          <a:lstStyle/>
          <a:p>
            <a:r>
              <a:rPr lang="uk-UA" b="1" dirty="0"/>
              <a:t>Перша Червона книга, присвячена українській </a:t>
            </a:r>
            <a:r>
              <a:rPr lang="uk-UA" b="1" dirty="0" smtClean="0"/>
              <a:t>флорі та</a:t>
            </a:r>
            <a:r>
              <a:rPr lang="uk-UA" b="1" dirty="0"/>
              <a:t> </a:t>
            </a:r>
            <a:r>
              <a:rPr lang="uk-UA" b="1" dirty="0" smtClean="0"/>
              <a:t>фауні, </a:t>
            </a:r>
            <a:r>
              <a:rPr lang="uk-UA" b="1" dirty="0"/>
              <a:t>була видана у 1980 році під назвою «Червона Книга Української РСР». Перше видання Червоної книги України </a:t>
            </a:r>
            <a:r>
              <a:rPr lang="uk-UA" b="1" dirty="0" smtClean="0"/>
              <a:t>містило опис: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85</a:t>
            </a:r>
            <a:r>
              <a:rPr lang="uk-UA" b="1" dirty="0" smtClean="0"/>
              <a:t> </a:t>
            </a:r>
            <a:r>
              <a:rPr lang="uk-UA" b="1" dirty="0"/>
              <a:t>видів  </a:t>
            </a:r>
            <a:r>
              <a:rPr lang="uk-UA" b="1" dirty="0" smtClean="0"/>
              <a:t>тварин</a:t>
            </a:r>
            <a:r>
              <a:rPr lang="uk-UA" b="1" dirty="0"/>
              <a:t>: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29</a:t>
            </a:r>
            <a:r>
              <a:rPr lang="uk-UA" b="1" dirty="0"/>
              <a:t> — </a:t>
            </a:r>
            <a:r>
              <a:rPr lang="uk-UA" b="1" dirty="0" smtClean="0"/>
              <a:t>ссавців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28</a:t>
            </a:r>
            <a:r>
              <a:rPr lang="uk-UA" b="1" dirty="0"/>
              <a:t> — </a:t>
            </a:r>
            <a:r>
              <a:rPr lang="uk-UA" b="1" dirty="0" smtClean="0"/>
              <a:t>птахів,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6</a:t>
            </a:r>
            <a:r>
              <a:rPr lang="uk-UA" b="1" dirty="0"/>
              <a:t> — </a:t>
            </a:r>
            <a:r>
              <a:rPr lang="uk-UA" b="1" dirty="0" smtClean="0"/>
              <a:t>плазунів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/>
              <a:t> — </a:t>
            </a:r>
            <a:r>
              <a:rPr lang="uk-UA" b="1" dirty="0" smtClean="0"/>
              <a:t>земноводних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1</a:t>
            </a:r>
            <a:r>
              <a:rPr lang="uk-UA" b="1" dirty="0" smtClean="0">
                <a:solidFill>
                  <a:srgbClr val="FF0000"/>
                </a:solidFill>
              </a:rPr>
              <a:t>8</a:t>
            </a:r>
            <a:r>
              <a:rPr lang="uk-UA" b="1" dirty="0" smtClean="0"/>
              <a:t>— </a:t>
            </a:r>
            <a:r>
              <a:rPr lang="uk-UA" b="1" dirty="0"/>
              <a:t>комах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151</a:t>
            </a:r>
            <a:r>
              <a:rPr lang="uk-UA" b="1" dirty="0" smtClean="0"/>
              <a:t> </a:t>
            </a:r>
            <a:r>
              <a:rPr lang="uk-UA" b="1" dirty="0"/>
              <a:t>вид вищих рослин.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3212976"/>
            <a:ext cx="4038600" cy="4525963"/>
          </a:xfrm>
        </p:spPr>
        <p:txBody>
          <a:bodyPr>
            <a:normAutofit fontScale="92500"/>
          </a:bodyPr>
          <a:lstStyle/>
          <a:p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Кам'яний краб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6082" name="Picture 2" descr="Кам'яний краб (Eriphia verrucosa Forskall, 175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92888" cy="45770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Мишівка степова </a:t>
            </a:r>
            <a:br>
              <a:rPr lang="uk-UA" b="1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Мишівка степова (Sicista subtilis (Pallas, 1773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80720" cy="514051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Жовтопуз безногий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8130" name="Picture 2" descr="Жовтопуз безногий, жовтопузик (Pseudopus apodus   (Pallas, 1775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26469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 причина зникнення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Хімічне забруднення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Розорювання степів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Зменшення кількості поживи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Полювання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Браконьєрство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</a:rPr>
              <a:t>Руйнування місць перебування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228919"/>
            <a:ext cx="7859216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496944" cy="41044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Після </a:t>
            </a:r>
            <a:r>
              <a:rPr lang="uk-UA" b="1" dirty="0"/>
              <a:t>набуття Україною </a:t>
            </a:r>
            <a:r>
              <a:rPr lang="uk-UA" b="1" dirty="0" smtClean="0"/>
              <a:t>незалежності було видане друге видання </a:t>
            </a:r>
            <a:r>
              <a:rPr lang="uk-UA" b="1" dirty="0"/>
              <a:t>Червоної книги України: </a:t>
            </a:r>
            <a:endParaRPr lang="uk-UA" b="1" dirty="0" smtClean="0"/>
          </a:p>
          <a:p>
            <a:r>
              <a:rPr lang="uk-UA" b="1" dirty="0" smtClean="0"/>
              <a:t>в</a:t>
            </a:r>
            <a:r>
              <a:rPr lang="uk-UA" b="1" dirty="0"/>
              <a:t> </a:t>
            </a:r>
            <a:r>
              <a:rPr lang="uk-UA" b="1" dirty="0" smtClean="0">
                <a:solidFill>
                  <a:srgbClr val="FF0000"/>
                </a:solidFill>
              </a:rPr>
              <a:t>1994</a:t>
            </a:r>
            <a:r>
              <a:rPr lang="uk-UA" b="1" dirty="0" smtClean="0"/>
              <a:t> році</a:t>
            </a:r>
            <a:r>
              <a:rPr lang="uk-UA" b="1" dirty="0"/>
              <a:t> — том «Тваринний світ» </a:t>
            </a:r>
            <a:r>
              <a:rPr lang="uk-UA" b="1" dirty="0" smtClean="0"/>
              <a:t>(</a:t>
            </a:r>
            <a:r>
              <a:rPr lang="uk-UA" b="1" dirty="0" smtClean="0"/>
              <a:t>382 види тваринного світу)</a:t>
            </a:r>
            <a:endParaRPr lang="uk-UA" b="1" dirty="0" smtClean="0"/>
          </a:p>
          <a:p>
            <a:r>
              <a:rPr lang="uk-UA" b="1" dirty="0" smtClean="0"/>
              <a:t>в</a:t>
            </a:r>
            <a:r>
              <a:rPr lang="uk-UA" b="1" dirty="0"/>
              <a:t> </a:t>
            </a:r>
            <a:r>
              <a:rPr lang="uk-UA" b="1" dirty="0" smtClean="0">
                <a:solidFill>
                  <a:srgbClr val="FF0000"/>
                </a:solidFill>
              </a:rPr>
              <a:t>1996 </a:t>
            </a:r>
            <a:r>
              <a:rPr lang="uk-UA" b="1" dirty="0" smtClean="0"/>
              <a:t>році</a:t>
            </a:r>
            <a:r>
              <a:rPr lang="uk-UA" b="1" dirty="0"/>
              <a:t> — том «Рослинний світ</a:t>
            </a:r>
            <a:r>
              <a:rPr lang="uk-UA" b="1" dirty="0" smtClean="0"/>
              <a:t>» (541 </a:t>
            </a:r>
            <a:r>
              <a:rPr lang="uk-UA" b="1" dirty="0"/>
              <a:t>вид рослинного </a:t>
            </a:r>
            <a:r>
              <a:rPr lang="uk-UA" b="1" dirty="0" smtClean="0"/>
              <a:t>світу)</a:t>
            </a:r>
            <a:endParaRPr lang="uk-UA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5677272"/>
            <a:ext cx="2962672" cy="1180728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6" descr="http://upload.wikimedia.org/wikipedia/uk/6/65/RedBook-anima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427984" cy="5857203"/>
          </a:xfrm>
          <a:prstGeom prst="rect">
            <a:avLst/>
          </a:prstGeom>
          <a:noFill/>
        </p:spPr>
      </p:pic>
      <p:pic>
        <p:nvPicPr>
          <p:cNvPr id="20482" name="Picture 2" descr="http://upload.wikimedia.org/wikipedia/uk/4/46/RedBook-plan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435597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Чому Червона?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uk-UA" dirty="0" smtClean="0"/>
              <a:t>У книзі сторінки різного кольору: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Червоні листки </a:t>
            </a:r>
            <a:r>
              <a:rPr lang="uk-UA" dirty="0" smtClean="0"/>
              <a:t>– зникаючі чи під загрозою зникнення.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Жовті листки</a:t>
            </a:r>
            <a:r>
              <a:rPr lang="uk-UA" dirty="0" smtClean="0"/>
              <a:t> – рідкісні види.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Білі листки </a:t>
            </a:r>
            <a:r>
              <a:rPr lang="uk-UA" dirty="0" smtClean="0"/>
              <a:t>– які зустрічаються дуже рідко, їх завжди було мало на Землі.</a:t>
            </a:r>
          </a:p>
          <a:p>
            <a:r>
              <a:rPr lang="uk-UA" dirty="0" smtClean="0">
                <a:solidFill>
                  <a:srgbClr val="777777"/>
                </a:solidFill>
              </a:rPr>
              <a:t>Сірі листки</a:t>
            </a:r>
            <a:r>
              <a:rPr lang="uk-UA" dirty="0" smtClean="0"/>
              <a:t> – рідко зустрічаються і мало вивчені.</a:t>
            </a:r>
          </a:p>
          <a:p>
            <a:r>
              <a:rPr lang="uk-UA" dirty="0" smtClean="0">
                <a:solidFill>
                  <a:srgbClr val="33CC33"/>
                </a:solidFill>
              </a:rPr>
              <a:t>Зелені листки</a:t>
            </a:r>
            <a:r>
              <a:rPr lang="uk-UA" dirty="0" smtClean="0"/>
              <a:t> – їх, на жаль, ще мало, відновлені людиною.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Зниклі рослини</a:t>
            </a:r>
            <a:endParaRPr lang="uk-U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889448"/>
            <a:ext cx="4427984" cy="4968552"/>
          </a:xfrm>
        </p:spPr>
        <p:txBody>
          <a:bodyPr/>
          <a:lstStyle/>
          <a:p>
            <a:pPr>
              <a:buNone/>
            </a:pPr>
            <a:r>
              <a:rPr lang="uk-UA" sz="4000" b="1" dirty="0" smtClean="0">
                <a:solidFill>
                  <a:srgbClr val="FFC000"/>
                </a:solidFill>
              </a:rPr>
              <a:t>   Гвоздика </a:t>
            </a:r>
            <a:r>
              <a:rPr lang="uk-UA" sz="4000" b="1" dirty="0">
                <a:solidFill>
                  <a:srgbClr val="FFC000"/>
                </a:solidFill>
              </a:rPr>
              <a:t>гренобльська</a:t>
            </a:r>
          </a:p>
          <a:p>
            <a:endParaRPr lang="uk-UA" dirty="0"/>
          </a:p>
        </p:txBody>
      </p:sp>
      <p:pic>
        <p:nvPicPr>
          <p:cNvPr id="5122" name="Picture 2" descr="Гвоздика гренобльська (гвоздика граціанопольська) (Dianthus gratianopolitanus Vill. (D. caesius Smith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71999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7"/>
            <a:ext cx="7632848" cy="1728192"/>
          </a:xfrm>
        </p:spPr>
        <p:txBody>
          <a:bodyPr/>
          <a:lstStyle/>
          <a:p>
            <a:pPr>
              <a:buNone/>
            </a:pPr>
            <a:r>
              <a:rPr lang="uk-UA" sz="4000" b="1" dirty="0" smtClean="0">
                <a:solidFill>
                  <a:srgbClr val="FFC000"/>
                </a:solidFill>
              </a:rPr>
              <a:t>            </a:t>
            </a:r>
            <a:r>
              <a:rPr lang="uk-UA" sz="4000" b="1" dirty="0" err="1" smtClean="0">
                <a:solidFill>
                  <a:srgbClr val="FFC000"/>
                </a:solidFill>
              </a:rPr>
              <a:t>Колючконос</a:t>
            </a:r>
            <a:r>
              <a:rPr lang="uk-UA" sz="4000" b="1" dirty="0" smtClean="0">
                <a:solidFill>
                  <a:srgbClr val="FFC000"/>
                </a:solidFill>
              </a:rPr>
              <a:t> </a:t>
            </a:r>
            <a:r>
              <a:rPr lang="uk-UA" sz="4000" b="1" dirty="0" err="1" smtClean="0">
                <a:solidFill>
                  <a:srgbClr val="FFC000"/>
                </a:solidFill>
              </a:rPr>
              <a:t>Сібторпа</a:t>
            </a:r>
            <a:r>
              <a:rPr lang="uk-UA" sz="4000" b="1" dirty="0" smtClean="0">
                <a:solidFill>
                  <a:srgbClr val="FFC000"/>
                </a:solidFill>
              </a:rPr>
              <a:t> </a:t>
            </a:r>
            <a:endParaRPr lang="uk-UA" sz="4000" b="1" dirty="0">
              <a:solidFill>
                <a:srgbClr val="FFC000"/>
              </a:solidFill>
            </a:endParaRPr>
          </a:p>
          <a:p>
            <a:endParaRPr lang="uk-UA" dirty="0"/>
          </a:p>
        </p:txBody>
      </p:sp>
      <p:pic>
        <p:nvPicPr>
          <p:cNvPr id="22532" name="Picture 4" descr="Колючконос Сібторпа (Echinophora sibthorpiana Guss. (E. tenuifolia L. subsp. sibthorpiana (Guss.) Tutin))"/>
          <p:cNvPicPr>
            <a:picLocks noChangeAspect="1" noChangeArrowheads="1"/>
          </p:cNvPicPr>
          <p:nvPr/>
        </p:nvPicPr>
        <p:blipFill>
          <a:blip r:embed="rId2" cstate="print"/>
          <a:srcRect l="7705" r="22949"/>
          <a:stretch>
            <a:fillRect/>
          </a:stretch>
        </p:blipFill>
        <p:spPr bwMode="auto">
          <a:xfrm>
            <a:off x="1547664" y="1340768"/>
            <a:ext cx="5760640" cy="534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0106"/>
          </a:xfrm>
        </p:spPr>
        <p:txBody>
          <a:bodyPr>
            <a:noAutofit/>
          </a:bodyPr>
          <a:lstStyle/>
          <a:p>
            <a:r>
              <a:rPr lang="uk-UA" sz="6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Людвігія</a:t>
            </a:r>
            <a:r>
              <a:rPr lang="uk-UA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 болотна</a:t>
            </a:r>
            <a:r>
              <a:rPr lang="uk-UA" sz="6000" b="1" dirty="0"/>
              <a:t/>
            </a:r>
            <a:br>
              <a:rPr lang="uk-UA" sz="6000" b="1" dirty="0"/>
            </a:br>
            <a:endParaRPr lang="uk-UA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5602" name="Picture 2" descr="Людвігія болотна (Ludwigia palustris (L.) Elliot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632848" cy="51599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188</Words>
  <Application>Microsoft Office PowerPoint</Application>
  <PresentationFormat>Экран (4:3)</PresentationFormat>
  <Paragraphs>59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Червона книга України</vt:lpstr>
      <vt:lpstr>Історія створення книги</vt:lpstr>
      <vt:lpstr>Слайд 3</vt:lpstr>
      <vt:lpstr>Слайд 4</vt:lpstr>
      <vt:lpstr>Слайд 5</vt:lpstr>
      <vt:lpstr>Чому Червона?</vt:lpstr>
      <vt:lpstr>Зниклі рослини</vt:lpstr>
      <vt:lpstr>Слайд 8</vt:lpstr>
      <vt:lpstr>Людвігія болотна </vt:lpstr>
      <vt:lpstr>Плетуха сольданелова </vt:lpstr>
      <vt:lpstr>Зникаючі</vt:lpstr>
      <vt:lpstr>Дивина розлога</vt:lpstr>
      <vt:lpstr>Квітохвісник Арчера </vt:lpstr>
      <vt:lpstr>Спарасис кучерявий</vt:lpstr>
      <vt:lpstr>Накорінниця червона </vt:lpstr>
      <vt:lpstr>Осока щетиниста </vt:lpstr>
      <vt:lpstr>Цикламен коський </vt:lpstr>
      <vt:lpstr>Зниклі тварини</vt:lpstr>
      <vt:lpstr>Зубр</vt:lpstr>
      <vt:lpstr>Довгокрил звичайний </vt:lpstr>
      <vt:lpstr>Ховрах європейський </vt:lpstr>
      <vt:lpstr>Тюлень-монах </vt:lpstr>
      <vt:lpstr>Зникаючі</vt:lpstr>
      <vt:lpstr>Ведмідь бурий </vt:lpstr>
      <vt:lpstr>Їжак вухатий </vt:lpstr>
      <vt:lpstr>Норка європейська </vt:lpstr>
      <vt:lpstr>Полоз візерунковий </vt:lpstr>
      <vt:lpstr>Сліпачок звичайний </vt:lpstr>
      <vt:lpstr>Соня садова </vt:lpstr>
      <vt:lpstr>Кам'яний краб </vt:lpstr>
      <vt:lpstr>Мишівка степова  </vt:lpstr>
      <vt:lpstr>Жовтопуз безногий </vt:lpstr>
      <vt:lpstr>Основна причина зникнення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та тварини Червоної Книги України</dc:title>
  <dc:creator>Подлужная Вероника</dc:creator>
  <cp:lastModifiedBy>Подлужная Вероника</cp:lastModifiedBy>
  <cp:revision>11</cp:revision>
  <dcterms:created xsi:type="dcterms:W3CDTF">2014-03-18T15:47:27Z</dcterms:created>
  <dcterms:modified xsi:type="dcterms:W3CDTF">2014-03-18T17:21:22Z</dcterms:modified>
</cp:coreProperties>
</file>