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0" r:id="rId4"/>
    <p:sldId id="259" r:id="rId5"/>
    <p:sldId id="283" r:id="rId6"/>
    <p:sldId id="261" r:id="rId7"/>
    <p:sldId id="262" r:id="rId8"/>
    <p:sldId id="263" r:id="rId9"/>
    <p:sldId id="265" r:id="rId10"/>
    <p:sldId id="268" r:id="rId11"/>
    <p:sldId id="266" r:id="rId12"/>
    <p:sldId id="269" r:id="rId13"/>
    <p:sldId id="270" r:id="rId14"/>
    <p:sldId id="272" r:id="rId15"/>
    <p:sldId id="273" r:id="rId16"/>
    <p:sldId id="277" r:id="rId17"/>
    <p:sldId id="281" r:id="rId18"/>
    <p:sldId id="278" r:id="rId19"/>
    <p:sldId id="279" r:id="rId20"/>
    <p:sldId id="280" r:id="rId21"/>
    <p:sldId id="282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842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D6DD0-5563-4433-9051-53B72872362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98ADC-EB4F-44DA-993E-7C3A5A747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D6DD0-5563-4433-9051-53B72872362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98ADC-EB4F-44DA-993E-7C3A5A747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D6DD0-5563-4433-9051-53B72872362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98ADC-EB4F-44DA-993E-7C3A5A747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D6DD0-5563-4433-9051-53B72872362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98ADC-EB4F-44DA-993E-7C3A5A747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D6DD0-5563-4433-9051-53B72872362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98ADC-EB4F-44DA-993E-7C3A5A747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D6DD0-5563-4433-9051-53B72872362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98ADC-EB4F-44DA-993E-7C3A5A747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D6DD0-5563-4433-9051-53B72872362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98ADC-EB4F-44DA-993E-7C3A5A747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D6DD0-5563-4433-9051-53B72872362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98ADC-EB4F-44DA-993E-7C3A5A747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D6DD0-5563-4433-9051-53B72872362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98ADC-EB4F-44DA-993E-7C3A5A747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D6DD0-5563-4433-9051-53B72872362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98ADC-EB4F-44DA-993E-7C3A5A747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D6DD0-5563-4433-9051-53B72872362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98ADC-EB4F-44DA-993E-7C3A5A747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51D6DD0-5563-4433-9051-53B72872362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D98ADC-EB4F-44DA-993E-7C3A5A747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k.wikipedia.org/wiki/%D0%A4%D0%B0%D0%B9%D0%BB:Red_book_anim_Ukr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4664"/>
            <a:ext cx="6407460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 Smbd Display" pitchFamily="18" charset="0"/>
              </a:rPr>
              <a:t>ЧЕРВОНА КНИГА 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no Pro Smbd Display" pitchFamily="18" charset="0"/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 Smbd Display" pitchFamily="18" charset="0"/>
              </a:rPr>
              <a:t>УКРА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 Smbd Display" pitchFamily="18" charset="0"/>
              </a:rPr>
              <a:t>ЇНИ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no Pro Smbd Display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155"/>
          <a:stretch/>
        </p:blipFill>
        <p:spPr>
          <a:xfrm rot="21088358">
            <a:off x="95407" y="3711131"/>
            <a:ext cx="3830798" cy="303613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37" y="2306807"/>
            <a:ext cx="2353507" cy="3210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06"/>
          <a:stretch/>
        </p:blipFill>
        <p:spPr>
          <a:xfrm rot="650796">
            <a:off x="6172718" y="1641549"/>
            <a:ext cx="2364309" cy="346150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5549642" y="4973937"/>
            <a:ext cx="3471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Виконала:</a:t>
            </a:r>
            <a:endParaRPr lang="uk-UA" sz="2400" dirty="0" smtClean="0">
              <a:solidFill>
                <a:srgbClr val="FF0000"/>
              </a:solidFill>
            </a:endParaRPr>
          </a:p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учениця </a:t>
            </a:r>
            <a:r>
              <a:rPr lang="uk-UA" sz="2400" dirty="0" smtClean="0">
                <a:solidFill>
                  <a:srgbClr val="FF0000"/>
                </a:solidFill>
              </a:rPr>
              <a:t>11 </a:t>
            </a:r>
            <a:r>
              <a:rPr lang="uk-UA" sz="2400" dirty="0" smtClean="0">
                <a:solidFill>
                  <a:srgbClr val="FF0000"/>
                </a:solidFill>
              </a:rPr>
              <a:t>класу</a:t>
            </a:r>
          </a:p>
          <a:p>
            <a:pPr algn="ctr"/>
            <a:r>
              <a:rPr lang="uk-UA" sz="2400" dirty="0" err="1" smtClean="0">
                <a:solidFill>
                  <a:srgbClr val="FF0000"/>
                </a:solidFill>
              </a:rPr>
              <a:t>Чадченко</a:t>
            </a:r>
            <a:r>
              <a:rPr lang="uk-UA" sz="2400" smtClean="0">
                <a:solidFill>
                  <a:srgbClr val="FF0000"/>
                </a:solidFill>
              </a:rPr>
              <a:t> Лілія</a:t>
            </a:r>
            <a:endParaRPr lang="uk-UA" sz="2400" dirty="0" smtClean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734"/>
          <a:stretch/>
        </p:blipFill>
        <p:spPr>
          <a:xfrm>
            <a:off x="539552" y="1584171"/>
            <a:ext cx="2534859" cy="273237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203186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7" t="3274" r="2204" b="3916"/>
          <a:stretch/>
        </p:blipFill>
        <p:spPr>
          <a:xfrm>
            <a:off x="423616" y="476672"/>
            <a:ext cx="3766458" cy="25799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195" r="19352"/>
          <a:stretch/>
        </p:blipFill>
        <p:spPr>
          <a:xfrm>
            <a:off x="4190073" y="476672"/>
            <a:ext cx="4650257" cy="576064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3912096"/>
            <a:ext cx="40655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Зубр – один з видів,</a:t>
            </a:r>
          </a:p>
          <a:p>
            <a:r>
              <a:rPr lang="uk-UA" sz="2400" dirty="0"/>
              <a:t>я</a:t>
            </a:r>
            <a:r>
              <a:rPr lang="uk-UA" sz="2400" dirty="0" smtClean="0"/>
              <a:t>кому на даний момент </a:t>
            </a:r>
          </a:p>
          <a:p>
            <a:r>
              <a:rPr lang="uk-UA" sz="2400" dirty="0"/>
              <a:t>н</a:t>
            </a:r>
            <a:r>
              <a:rPr lang="uk-UA" sz="2400" dirty="0" smtClean="0"/>
              <a:t>айбільше загрожує</a:t>
            </a:r>
          </a:p>
          <a:p>
            <a:r>
              <a:rPr lang="uk-UA" sz="2400" dirty="0" smtClean="0"/>
              <a:t>видове вимирання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235684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51" r="9297"/>
          <a:stretch/>
        </p:blipFill>
        <p:spPr>
          <a:xfrm>
            <a:off x="467544" y="1589582"/>
            <a:ext cx="3570516" cy="4247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2768" y="630627"/>
            <a:ext cx="411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ХОВРАХ КРАПЧАСТИЙ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17430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Ховрах</a:t>
            </a:r>
            <a:r>
              <a:rPr lang="ru-RU" b="1" dirty="0"/>
              <a:t> </a:t>
            </a:r>
            <a:r>
              <a:rPr lang="ru-RU" b="1" dirty="0" err="1"/>
              <a:t>крапчастий</a:t>
            </a:r>
            <a:r>
              <a:rPr lang="ru-RU" dirty="0"/>
              <a:t> (</a:t>
            </a:r>
            <a:r>
              <a:rPr lang="ru-RU" i="1" dirty="0" err="1"/>
              <a:t>Spermophilus</a:t>
            </a:r>
            <a:r>
              <a:rPr lang="ru-RU" i="1" dirty="0"/>
              <a:t> </a:t>
            </a:r>
            <a:r>
              <a:rPr lang="ru-RU" i="1" dirty="0" err="1"/>
              <a:t>suslicus</a:t>
            </a:r>
            <a:r>
              <a:rPr lang="ru-RU" dirty="0"/>
              <a:t>) — </a:t>
            </a:r>
            <a:r>
              <a:rPr lang="ru-RU" dirty="0" err="1"/>
              <a:t>гризун</a:t>
            </a:r>
            <a:r>
              <a:rPr lang="ru-RU" dirty="0"/>
              <a:t> з </a:t>
            </a:r>
            <a:r>
              <a:rPr lang="ru-RU" dirty="0" err="1"/>
              <a:t>родини</a:t>
            </a:r>
            <a:r>
              <a:rPr lang="ru-RU" dirty="0"/>
              <a:t> </a:t>
            </a:r>
            <a:r>
              <a:rPr lang="ru-RU" dirty="0" err="1"/>
              <a:t>Вивіркові</a:t>
            </a:r>
            <a:r>
              <a:rPr lang="ru-RU" dirty="0"/>
              <a:t> (</a:t>
            </a:r>
            <a:r>
              <a:rPr lang="ru-RU" dirty="0" err="1"/>
              <a:t>Sciuridae</a:t>
            </a:r>
            <a:r>
              <a:rPr lang="ru-RU" dirty="0"/>
              <a:t>), один з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роду </a:t>
            </a:r>
            <a:r>
              <a:rPr lang="ru-RU" i="1" dirty="0" err="1"/>
              <a:t>Spermophilus</a:t>
            </a:r>
            <a:r>
              <a:rPr lang="ru-RU" dirty="0"/>
              <a:t>, та один з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роду,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на </a:t>
            </a:r>
            <a:r>
              <a:rPr lang="ru-RU" dirty="0" err="1"/>
              <a:t>територіях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Розповсюджений</a:t>
            </a:r>
            <a:r>
              <a:rPr lang="ru-RU" dirty="0"/>
              <a:t> в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 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в </a:t>
            </a:r>
            <a:r>
              <a:rPr lang="ru-RU" dirty="0" err="1"/>
              <a:t>Україні</a:t>
            </a:r>
            <a:r>
              <a:rPr lang="ru-RU" dirty="0"/>
              <a:t> 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південна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 ареалу. Основною </a:t>
            </a:r>
            <a:r>
              <a:rPr lang="ru-RU" dirty="0" err="1"/>
              <a:t>загрозою</a:t>
            </a:r>
            <a:r>
              <a:rPr lang="ru-RU" dirty="0"/>
              <a:t> для виду на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втрату</a:t>
            </a:r>
            <a:r>
              <a:rPr lang="ru-RU" dirty="0"/>
              <a:t> </a:t>
            </a:r>
            <a:r>
              <a:rPr lang="ru-RU" dirty="0" err="1"/>
              <a:t>звичних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 </a:t>
            </a:r>
            <a:r>
              <a:rPr lang="ru-RU" dirty="0" err="1" smtClean="0"/>
              <a:t>біотопів</a:t>
            </a:r>
            <a:r>
              <a:rPr lang="ru-RU" dirty="0" smtClean="0"/>
              <a:t>; </a:t>
            </a:r>
            <a:r>
              <a:rPr lang="ru-RU" dirty="0" err="1"/>
              <a:t>втім</a:t>
            </a:r>
            <a:r>
              <a:rPr lang="ru-RU" dirty="0"/>
              <a:t>, за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, </a:t>
            </a:r>
            <a:r>
              <a:rPr lang="ru-RU" dirty="0" err="1"/>
              <a:t>крапчастий</a:t>
            </a:r>
            <a:r>
              <a:rPr lang="ru-RU" dirty="0"/>
              <a:t> </a:t>
            </a:r>
            <a:r>
              <a:rPr lang="ru-RU" dirty="0" err="1"/>
              <a:t>ховрах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пристосовується</a:t>
            </a:r>
            <a:r>
              <a:rPr lang="ru-RU" dirty="0"/>
              <a:t> до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угіддях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628040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4970213" cy="3668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2"/>
            <a:ext cx="4242048" cy="353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228184" y="1124744"/>
            <a:ext cx="1891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ЇЖАК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941168"/>
            <a:ext cx="3130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ВУХАТИЙ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8943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17" y="836712"/>
            <a:ext cx="5952660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36488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53" y="791657"/>
            <a:ext cx="4041034" cy="341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542" y="1772816"/>
            <a:ext cx="3260080" cy="48901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18998" y="4509120"/>
            <a:ext cx="489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Лис Корсак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659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620688"/>
            <a:ext cx="7035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Дикий бик (Тур)  та</a:t>
            </a:r>
          </a:p>
          <a:p>
            <a:pPr algn="ctr"/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Дикий кінь(Тарпан)</a:t>
            </a:r>
          </a:p>
          <a:p>
            <a:pPr algn="ctr"/>
            <a:r>
              <a:rPr lang="uk-UA" sz="3200" dirty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овсім зникли з поверхні Землі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1917 - 1918\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0" t="48536" r="51083" b="4286"/>
          <a:stretch/>
        </p:blipFill>
        <p:spPr bwMode="auto">
          <a:xfrm>
            <a:off x="467543" y="2492896"/>
            <a:ext cx="4067643" cy="338437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1917 - 1918\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01" t="3463" r="46713" b="56476"/>
          <a:stretch/>
        </p:blipFill>
        <p:spPr bwMode="auto">
          <a:xfrm>
            <a:off x="4716015" y="3040358"/>
            <a:ext cx="3831771" cy="2289452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3489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488832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Тур — крупна </a:t>
            </a:r>
            <a:r>
              <a:rPr lang="ru-RU" sz="2400" dirty="0" err="1"/>
              <a:t>тварина</a:t>
            </a:r>
            <a:r>
              <a:rPr lang="ru-RU" sz="2400" dirty="0"/>
              <a:t> (жива </a:t>
            </a:r>
            <a:r>
              <a:rPr lang="ru-RU" sz="2400" dirty="0" err="1"/>
              <a:t>маса</a:t>
            </a:r>
            <a:r>
              <a:rPr lang="ru-RU" sz="2400" dirty="0"/>
              <a:t> до 1200 кг, </a:t>
            </a:r>
            <a:r>
              <a:rPr lang="ru-RU" sz="2400" dirty="0" err="1"/>
              <a:t>висота</a:t>
            </a:r>
            <a:r>
              <a:rPr lang="ru-RU" sz="2400" dirty="0"/>
              <a:t> в </a:t>
            </a:r>
            <a:r>
              <a:rPr lang="ru-RU" sz="2400" dirty="0" err="1"/>
              <a:t>холці</a:t>
            </a:r>
            <a:r>
              <a:rPr lang="ru-RU" sz="2400" dirty="0"/>
              <a:t> — до 200 см), з </a:t>
            </a:r>
            <a:r>
              <a:rPr lang="ru-RU" sz="2400" dirty="0" err="1"/>
              <a:t>важкою</a:t>
            </a:r>
            <a:r>
              <a:rPr lang="ru-RU" sz="2400" dirty="0"/>
              <a:t> головою, </a:t>
            </a:r>
            <a:r>
              <a:rPr lang="ru-RU" sz="2400" dirty="0" err="1"/>
              <a:t>довгими</a:t>
            </a:r>
            <a:r>
              <a:rPr lang="ru-RU" sz="2400" dirty="0"/>
              <a:t> </a:t>
            </a:r>
            <a:r>
              <a:rPr lang="ru-RU" sz="2400" dirty="0" err="1"/>
              <a:t>розвиненими</a:t>
            </a:r>
            <a:r>
              <a:rPr lang="ru-RU" sz="2400" dirty="0"/>
              <a:t> рогами, </a:t>
            </a:r>
            <a:r>
              <a:rPr lang="ru-RU" sz="2400" dirty="0" err="1"/>
              <a:t>високими</a:t>
            </a:r>
            <a:r>
              <a:rPr lang="ru-RU" sz="2400" dirty="0"/>
              <a:t>, </a:t>
            </a:r>
            <a:r>
              <a:rPr lang="ru-RU" sz="2400" dirty="0" err="1"/>
              <a:t>міцними</a:t>
            </a:r>
            <a:r>
              <a:rPr lang="ru-RU" sz="2400" dirty="0"/>
              <a:t> </a:t>
            </a:r>
            <a:r>
              <a:rPr lang="ru-RU" sz="2400" dirty="0" err="1"/>
              <a:t>кінцівками</a:t>
            </a:r>
            <a:r>
              <a:rPr lang="ru-RU" sz="2400" dirty="0"/>
              <a:t>, </a:t>
            </a:r>
            <a:r>
              <a:rPr lang="ru-RU" sz="2400" dirty="0" err="1"/>
              <a:t>чорної</a:t>
            </a:r>
            <a:r>
              <a:rPr lang="ru-RU" sz="2400" dirty="0"/>
              <a:t>, </a:t>
            </a:r>
            <a:r>
              <a:rPr lang="ru-RU" sz="2400" dirty="0" err="1"/>
              <a:t>чорно-бурої</a:t>
            </a:r>
            <a:r>
              <a:rPr lang="ru-RU" sz="2400" dirty="0"/>
              <a:t> й </a:t>
            </a:r>
            <a:r>
              <a:rPr lang="ru-RU" sz="2400" dirty="0" err="1"/>
              <a:t>червоної</a:t>
            </a:r>
            <a:r>
              <a:rPr lang="ru-RU" sz="2400" dirty="0"/>
              <a:t> мастей</a:t>
            </a:r>
            <a:r>
              <a:rPr lang="ru-RU" sz="2400" dirty="0" smtClean="0"/>
              <a:t>.</a:t>
            </a:r>
            <a:r>
              <a:rPr lang="ru-RU" sz="2400" dirty="0"/>
              <a:t> Тур </a:t>
            </a:r>
            <a:r>
              <a:rPr lang="ru-RU" sz="2400" dirty="0" err="1"/>
              <a:t>відзначався</a:t>
            </a:r>
            <a:r>
              <a:rPr lang="ru-RU" sz="2400" dirty="0"/>
              <a:t> великою силою, </a:t>
            </a:r>
            <a:r>
              <a:rPr lang="ru-RU" sz="2400" dirty="0" err="1"/>
              <a:t>швидкістю</a:t>
            </a:r>
            <a:r>
              <a:rPr lang="ru-RU" sz="2400" dirty="0"/>
              <a:t>, злим норовом.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3861048"/>
            <a:ext cx="6516216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/>
              <a:t>Остання</a:t>
            </a:r>
            <a:r>
              <a:rPr lang="ru-RU" sz="2400" dirty="0"/>
              <a:t> </a:t>
            </a:r>
            <a:r>
              <a:rPr lang="ru-RU" sz="2400" dirty="0" err="1"/>
              <a:t>туриця</a:t>
            </a:r>
            <a:r>
              <a:rPr lang="ru-RU" sz="2400" dirty="0"/>
              <a:t> </a:t>
            </a:r>
            <a:r>
              <a:rPr lang="ru-RU" sz="2400" dirty="0" err="1"/>
              <a:t>загинула</a:t>
            </a:r>
            <a:r>
              <a:rPr lang="ru-RU" sz="2400" dirty="0"/>
              <a:t> у </a:t>
            </a:r>
            <a:r>
              <a:rPr lang="ru-RU" sz="2400" dirty="0" err="1"/>
              <a:t>Біловезькій</a:t>
            </a:r>
            <a:r>
              <a:rPr lang="ru-RU" sz="2400" dirty="0"/>
              <a:t> </a:t>
            </a:r>
            <a:r>
              <a:rPr lang="ru-RU" sz="2400" dirty="0" err="1" smtClean="0"/>
              <a:t>Пущі</a:t>
            </a:r>
            <a:r>
              <a:rPr lang="ru-RU" sz="2400" dirty="0" smtClean="0"/>
              <a:t> (</a:t>
            </a:r>
            <a:r>
              <a:rPr lang="ru-RU" sz="2400" dirty="0" err="1" smtClean="0"/>
              <a:t>Польща</a:t>
            </a:r>
            <a:r>
              <a:rPr lang="ru-RU" sz="2400" dirty="0"/>
              <a:t>) в 1627 </a:t>
            </a:r>
            <a:r>
              <a:rPr lang="ru-RU" sz="2400" dirty="0" err="1"/>
              <a:t>році</a:t>
            </a:r>
            <a:r>
              <a:rPr lang="ru-RU" sz="2400" dirty="0" smtClean="0"/>
              <a:t>.</a:t>
            </a:r>
            <a:r>
              <a:rPr lang="ru-RU" sz="2400" dirty="0"/>
              <a:t> Про </a:t>
            </a:r>
            <a:r>
              <a:rPr lang="ru-RU" sz="2400" dirty="0" err="1"/>
              <a:t>поширення</a:t>
            </a:r>
            <a:r>
              <a:rPr lang="ru-RU" sz="2400" dirty="0"/>
              <a:t> </a:t>
            </a:r>
            <a:r>
              <a:rPr lang="ru-RU" sz="2400" dirty="0" err="1"/>
              <a:t>турів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свідчать</a:t>
            </a:r>
            <a:r>
              <a:rPr lang="ru-RU" sz="2400" dirty="0"/>
              <a:t> </a:t>
            </a:r>
            <a:r>
              <a:rPr lang="ru-RU" sz="2400" dirty="0" err="1"/>
              <a:t>численні</a:t>
            </a:r>
            <a:r>
              <a:rPr lang="ru-RU" sz="2400" dirty="0"/>
              <a:t> </a:t>
            </a:r>
            <a:r>
              <a:rPr lang="ru-RU" sz="2400" dirty="0" err="1"/>
              <a:t>географічні</a:t>
            </a:r>
            <a:r>
              <a:rPr lang="ru-RU" sz="2400" dirty="0"/>
              <a:t> </a:t>
            </a:r>
            <a:r>
              <a:rPr lang="ru-RU" sz="2400" dirty="0" err="1"/>
              <a:t>назви</a:t>
            </a:r>
            <a:r>
              <a:rPr lang="ru-RU" sz="2400" dirty="0"/>
              <a:t> (Турка, </a:t>
            </a:r>
            <a:r>
              <a:rPr lang="ru-RU" sz="2400" dirty="0" err="1"/>
              <a:t>Турійськ</a:t>
            </a:r>
            <a:r>
              <a:rPr lang="ru-RU" sz="2400" dirty="0"/>
              <a:t>, </a:t>
            </a:r>
            <a:r>
              <a:rPr lang="ru-RU" sz="2400" dirty="0" err="1"/>
              <a:t>Турія</a:t>
            </a:r>
            <a:r>
              <a:rPr lang="ru-RU" sz="2400" dirty="0"/>
              <a:t>), </a:t>
            </a:r>
            <a:r>
              <a:rPr lang="ru-RU" sz="2400" dirty="0" err="1"/>
              <a:t>також</a:t>
            </a:r>
            <a:r>
              <a:rPr lang="ru-RU" sz="2400" dirty="0"/>
              <a:t> є </a:t>
            </a:r>
            <a:r>
              <a:rPr lang="ru-RU" sz="2400" dirty="0" err="1"/>
              <a:t>згадки</a:t>
            </a:r>
            <a:r>
              <a:rPr lang="ru-RU" sz="2400" dirty="0"/>
              <a:t> у </a:t>
            </a:r>
            <a:r>
              <a:rPr lang="ru-RU" sz="2400" dirty="0" err="1"/>
              <a:t>пам'ятках</a:t>
            </a:r>
            <a:r>
              <a:rPr lang="ru-RU" sz="2400" dirty="0"/>
              <a:t> </a:t>
            </a:r>
            <a:r>
              <a:rPr lang="ru-RU" sz="2400" dirty="0" err="1"/>
              <a:t>народної</a:t>
            </a:r>
            <a:r>
              <a:rPr lang="ru-RU" sz="2400" dirty="0"/>
              <a:t> </a:t>
            </a:r>
            <a:r>
              <a:rPr lang="ru-RU" sz="2400" dirty="0" err="1"/>
              <a:t>творчості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377049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31072" y="844944"/>
            <a:ext cx="6554226" cy="49073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6422" y="2636912"/>
            <a:ext cx="72635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Arno Pro Smbd Display" pitchFamily="18" charset="0"/>
              </a:rPr>
              <a:t>ПТАХИ, ЩО ЗАНЕСЕНІ</a:t>
            </a:r>
            <a:br>
              <a:rPr lang="uk-UA" sz="4000" dirty="0" smtClean="0">
                <a:solidFill>
                  <a:srgbClr val="FF0000"/>
                </a:solidFill>
                <a:latin typeface="Arno Pro Smbd Display" pitchFamily="18" charset="0"/>
              </a:rPr>
            </a:br>
            <a:r>
              <a:rPr lang="uk-UA" sz="4000" dirty="0" smtClean="0">
                <a:solidFill>
                  <a:srgbClr val="FF0000"/>
                </a:solidFill>
                <a:latin typeface="Arno Pro Smbd Display" pitchFamily="18" charset="0"/>
              </a:rPr>
              <a:t>ДО ЧЕРВОНОЇ КНИГИ УКРАЇНИ</a:t>
            </a:r>
            <a:endParaRPr lang="ru-RU" sz="4000" dirty="0">
              <a:solidFill>
                <a:srgbClr val="FF0000"/>
              </a:solidFill>
              <a:latin typeface="Arno Pro Smbd Display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722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76672"/>
            <a:ext cx="4022793" cy="36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06" y="3284984"/>
            <a:ext cx="4159350" cy="3091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3252" y="1489139"/>
            <a:ext cx="3876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0070C0"/>
                </a:solidFill>
              </a:rPr>
              <a:t>СИЧ ВОЛОХАТИЙ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371" y="4830875"/>
            <a:ext cx="2444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0070C0"/>
                </a:solidFill>
              </a:rPr>
              <a:t>ТЕТЕРУК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054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0" y="1988840"/>
            <a:ext cx="3422104" cy="28517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49" y="435882"/>
            <a:ext cx="4797003" cy="3281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5157192"/>
            <a:ext cx="6433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7030A0"/>
                </a:solidFill>
                <a:latin typeface="Arno Pro Smbd Display" pitchFamily="18" charset="0"/>
              </a:rPr>
              <a:t>ДЯТЕЛ БІЛОСПИННИЙ</a:t>
            </a:r>
            <a:endParaRPr lang="ru-RU" sz="4800" dirty="0">
              <a:solidFill>
                <a:srgbClr val="7030A0"/>
              </a:solidFill>
              <a:latin typeface="Arno Pro Smbd Display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3530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561662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Червона</a:t>
            </a:r>
            <a:r>
              <a:rPr lang="ru-RU" sz="2800" b="1" dirty="0">
                <a:solidFill>
                  <a:srgbClr val="FF0000"/>
                </a:solidFill>
              </a:rPr>
              <a:t> книга </a:t>
            </a:r>
            <a:r>
              <a:rPr lang="ru-RU" sz="2800" b="1" dirty="0" err="1">
                <a:solidFill>
                  <a:srgbClr val="FF0000"/>
                </a:solidFill>
              </a:rPr>
              <a:t>України</a:t>
            </a:r>
            <a:r>
              <a:rPr lang="ru-RU" sz="2800" dirty="0">
                <a:solidFill>
                  <a:srgbClr val="FF0000"/>
                </a:solidFill>
              </a:rPr>
              <a:t> —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основний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документ, в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якому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узагальнено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матеріали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про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сучасний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стан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рідкісних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і таких,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що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знаходяться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під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загрозою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зникнення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видів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тварин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і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рослин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, на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підставі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якого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розробляються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наукові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і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практичні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заходи,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спрямовані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на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їх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охорону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відтворення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і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раціональне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no Pro Smbd Display" pitchFamily="18" charset="0"/>
              </a:rPr>
              <a:t>використання</a:t>
            </a:r>
            <a:r>
              <a:rPr lang="ru-RU" sz="3200" dirty="0">
                <a:solidFill>
                  <a:srgbClr val="002060"/>
                </a:solidFill>
                <a:latin typeface="Arno Pro Smbd Display" pitchFamily="18" charset="0"/>
              </a:rPr>
              <a:t>.</a:t>
            </a:r>
          </a:p>
        </p:txBody>
      </p:sp>
      <p:pic>
        <p:nvPicPr>
          <p:cNvPr id="3" name="Рисунок 2" descr="http://upload.wikimedia.org/wikipedia/uk/thumb/e/e2/Red_book_anim_Ukr.jpg/200px-Red_book_anim_Ukr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289" y="1730377"/>
            <a:ext cx="2448272" cy="3391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38785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07625"/>
            <a:ext cx="4464496" cy="30072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42" y="3249971"/>
            <a:ext cx="2623457" cy="31330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49" y="-135440"/>
            <a:ext cx="3708455" cy="37084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7863" y="980728"/>
            <a:ext cx="52645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Жайворонок</a:t>
            </a:r>
          </a:p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сірий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7442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3473009" cy="23082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4493299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6629" y="4603194"/>
            <a:ext cx="6276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Лелека чорний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646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917 - 1918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95828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2"/>
          <p:cNvSpPr txBox="1"/>
          <p:nvPr/>
        </p:nvSpPr>
        <p:spPr>
          <a:xfrm>
            <a:off x="2195736" y="2355219"/>
            <a:ext cx="49295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ДЯКУЮ ЗА</a:t>
            </a:r>
          </a:p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УВАГУ!!!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099" name="Picture 3" descr="C:\Users\user\Desktop\1917 - 1918\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629" t="10346" r="1"/>
          <a:stretch/>
        </p:blipFill>
        <p:spPr bwMode="auto">
          <a:xfrm>
            <a:off x="6660232" y="732404"/>
            <a:ext cx="2182782" cy="512374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1917 - 1918\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58" t="10346" r="27371"/>
          <a:stretch/>
        </p:blipFill>
        <p:spPr bwMode="auto">
          <a:xfrm>
            <a:off x="107504" y="732404"/>
            <a:ext cx="2520280" cy="512374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4236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1" y="980728"/>
            <a:ext cx="8303876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  <a:latin typeface="Arno Pro Smbd SmText" pitchFamily="18" charset="0"/>
              </a:rPr>
              <a:t>До Червоної книги України </a:t>
            </a:r>
            <a:r>
              <a:rPr lang="uk-UA" sz="4000" dirty="0" err="1" smtClean="0">
                <a:solidFill>
                  <a:srgbClr val="FF0000"/>
                </a:solidFill>
                <a:latin typeface="Arno Pro Smbd SmText" pitchFamily="18" charset="0"/>
              </a:rPr>
              <a:t>занесено</a:t>
            </a:r>
            <a:r>
              <a:rPr lang="uk-UA" sz="4000" dirty="0" smtClean="0">
                <a:solidFill>
                  <a:srgbClr val="FF0000"/>
                </a:solidFill>
                <a:latin typeface="Arno Pro Smbd SmText" pitchFamily="18" charset="0"/>
              </a:rPr>
              <a:t>:</a:t>
            </a:r>
          </a:p>
          <a:p>
            <a:endParaRPr lang="uk-UA" sz="3200" dirty="0">
              <a:latin typeface="Arno Pro Smbd SmText" pitchFamily="18" charset="0"/>
            </a:endParaRPr>
          </a:p>
          <a:p>
            <a:r>
              <a:rPr lang="uk-UA" sz="3200" dirty="0">
                <a:latin typeface="Arno Pro Smbd SmText" pitchFamily="18" charset="0"/>
              </a:rPr>
              <a:t>к</a:t>
            </a:r>
            <a:r>
              <a:rPr lang="uk-UA" sz="3200" dirty="0" smtClean="0">
                <a:latin typeface="Arno Pro Smbd SmText" pitchFamily="18" charset="0"/>
              </a:rPr>
              <a:t>омах – </a:t>
            </a:r>
            <a:r>
              <a:rPr lang="uk-UA" sz="3200" dirty="0" smtClean="0">
                <a:solidFill>
                  <a:srgbClr val="FF0000"/>
                </a:solidFill>
                <a:latin typeface="Arno Pro Smbd SmText" pitchFamily="18" charset="0"/>
              </a:rPr>
              <a:t>226</a:t>
            </a:r>
            <a:r>
              <a:rPr lang="uk-UA" sz="3200" dirty="0" smtClean="0">
                <a:latin typeface="Arno Pro Smbd SmText" pitchFamily="18" charset="0"/>
              </a:rPr>
              <a:t>,</a:t>
            </a:r>
          </a:p>
          <a:p>
            <a:endParaRPr lang="uk-UA" sz="3200" dirty="0">
              <a:latin typeface="Arno Pro Smbd SmText" pitchFamily="18" charset="0"/>
            </a:endParaRPr>
          </a:p>
          <a:p>
            <a:r>
              <a:rPr lang="uk-UA" sz="3200" dirty="0">
                <a:latin typeface="Arno Pro Smbd SmText" pitchFamily="18" charset="0"/>
              </a:rPr>
              <a:t>р</a:t>
            </a:r>
            <a:r>
              <a:rPr lang="uk-UA" sz="3200" dirty="0" smtClean="0">
                <a:latin typeface="Arno Pro Smbd SmText" pitchFamily="18" charset="0"/>
              </a:rPr>
              <a:t>иб – </a:t>
            </a:r>
            <a:r>
              <a:rPr lang="uk-UA" sz="3200" dirty="0" smtClean="0">
                <a:solidFill>
                  <a:srgbClr val="FF0000"/>
                </a:solidFill>
                <a:latin typeface="Arno Pro Smbd SmText" pitchFamily="18" charset="0"/>
              </a:rPr>
              <a:t>69</a:t>
            </a:r>
            <a:r>
              <a:rPr lang="uk-UA" sz="3200" dirty="0" smtClean="0">
                <a:latin typeface="Arno Pro Smbd SmText" pitchFamily="18" charset="0"/>
              </a:rPr>
              <a:t>,</a:t>
            </a:r>
          </a:p>
          <a:p>
            <a:endParaRPr lang="uk-UA" sz="3200" dirty="0">
              <a:latin typeface="Arno Pro Smbd SmText" pitchFamily="18" charset="0"/>
            </a:endParaRPr>
          </a:p>
          <a:p>
            <a:r>
              <a:rPr lang="uk-UA" sz="3200" dirty="0">
                <a:latin typeface="Arno Pro Smbd SmText" pitchFamily="18" charset="0"/>
              </a:rPr>
              <a:t>з</a:t>
            </a:r>
            <a:r>
              <a:rPr lang="uk-UA" sz="3200" dirty="0" smtClean="0">
                <a:latin typeface="Arno Pro Smbd SmText" pitchFamily="18" charset="0"/>
              </a:rPr>
              <a:t>вірів – </a:t>
            </a:r>
            <a:r>
              <a:rPr lang="uk-UA" sz="3200" dirty="0" smtClean="0">
                <a:solidFill>
                  <a:srgbClr val="FF0000"/>
                </a:solidFill>
                <a:latin typeface="Arno Pro Smbd SmText" pitchFamily="18" charset="0"/>
              </a:rPr>
              <a:t>68</a:t>
            </a:r>
            <a:r>
              <a:rPr lang="uk-UA" sz="3200" dirty="0" smtClean="0">
                <a:latin typeface="Arno Pro Smbd SmText" pitchFamily="18" charset="0"/>
              </a:rPr>
              <a:t>,</a:t>
            </a:r>
          </a:p>
          <a:p>
            <a:endParaRPr lang="uk-UA" sz="3200" dirty="0">
              <a:latin typeface="Arno Pro Smbd SmText" pitchFamily="18" charset="0"/>
            </a:endParaRPr>
          </a:p>
          <a:p>
            <a:r>
              <a:rPr lang="uk-UA" sz="3200" dirty="0">
                <a:latin typeface="Arno Pro Smbd SmText" pitchFamily="18" charset="0"/>
              </a:rPr>
              <a:t>п</a:t>
            </a:r>
            <a:r>
              <a:rPr lang="uk-UA" sz="3200" dirty="0" smtClean="0">
                <a:latin typeface="Arno Pro Smbd SmText" pitchFamily="18" charset="0"/>
              </a:rPr>
              <a:t>лазунів - </a:t>
            </a:r>
            <a:r>
              <a:rPr lang="uk-UA" sz="3200" dirty="0" smtClean="0">
                <a:solidFill>
                  <a:srgbClr val="FF0000"/>
                </a:solidFill>
                <a:latin typeface="Arno Pro Smbd SmText" pitchFamily="18" charset="0"/>
              </a:rPr>
              <a:t>11</a:t>
            </a:r>
            <a:endParaRPr lang="ru-RU" sz="3200" dirty="0">
              <a:solidFill>
                <a:srgbClr val="FF0000"/>
              </a:solidFill>
              <a:latin typeface="Arno Pro Smbd SmText" pitchFamily="18" charset="0"/>
            </a:endParaRPr>
          </a:p>
        </p:txBody>
      </p:sp>
      <p:pic>
        <p:nvPicPr>
          <p:cNvPr id="2050" name="Picture 2" descr="C:\Users\user\Desktop\1917 - 1918\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809"/>
          <a:stretch/>
        </p:blipFill>
        <p:spPr bwMode="auto">
          <a:xfrm>
            <a:off x="2689126" y="1857944"/>
            <a:ext cx="6154166" cy="379360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3693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До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Червоної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книги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України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заносяться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види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тварин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рослин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які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постійно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або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тимчасово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перебувають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чи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зростають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у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природних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умовах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території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України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, в межах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її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територіальних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вод, континентального шельфу та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виняткової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(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морської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)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економічної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зони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, і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знаходяться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під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загрозою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зникнення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Занесені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до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Червоної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книги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України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види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тварин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рослин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підлягають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особливій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охороні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всій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території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України</a:t>
            </a:r>
            <a:endParaRPr lang="ru-RU" sz="2800" dirty="0">
              <a:solidFill>
                <a:srgbClr val="002060"/>
              </a:solidFill>
              <a:latin typeface="Arno Pro Smbd SmText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21580"/>
            <a:ext cx="3048000" cy="228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25501"/>
            <a:ext cx="1945894" cy="24189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06"/>
          <a:stretch/>
        </p:blipFill>
        <p:spPr>
          <a:xfrm rot="650796">
            <a:off x="3919342" y="3438494"/>
            <a:ext cx="2364309" cy="346150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2861868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Перша Червона книга, присвячена </a:t>
            </a:r>
            <a:r>
              <a:rPr lang="uk-UA" sz="2400" dirty="0" err="1"/>
              <a:t>українській фл</a:t>
            </a:r>
            <a:r>
              <a:rPr lang="uk-UA" sz="2400" dirty="0"/>
              <a:t>орі та</a:t>
            </a:r>
            <a:r>
              <a:rPr lang="uk-UA" sz="2400" u="sng" dirty="0"/>
              <a:t> фауні</a:t>
            </a:r>
            <a:r>
              <a:rPr lang="uk-UA" sz="2400" dirty="0"/>
              <a:t>, була видана у 1980 році під назвою «Червона Книга Української РСР». </a:t>
            </a:r>
            <a:r>
              <a:rPr lang="uk-UA" sz="2400" dirty="0" smtClean="0"/>
              <a:t>(</a:t>
            </a:r>
            <a:r>
              <a:rPr lang="uk-UA" sz="2400" dirty="0"/>
              <a:t>1980 р.) </a:t>
            </a:r>
            <a:r>
              <a:rPr lang="uk-UA" sz="2400" dirty="0" smtClean="0"/>
              <a:t>Після </a:t>
            </a:r>
            <a:r>
              <a:rPr lang="uk-UA" sz="2400" dirty="0"/>
              <a:t>набуття Україною незалежності у видавництві «Українська енциклопедія» було випущене друге видання Червоної книги України: в 1994 році — том «Тваринний світ» (наклад — 2400 примірників), в 1996 році — том «Рослинний світ» (наклад — 5000 примірників). З огляду на малий наклад ці два видання відразу стали раритетами. Друге видання нараховувало 382 види тваринного та 541 вид рослинного світу.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852919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31072" y="844944"/>
            <a:ext cx="6554226" cy="49073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6422" y="2636912"/>
            <a:ext cx="72635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Arno Pro Smbd Display" pitchFamily="18" charset="0"/>
              </a:rPr>
              <a:t>ТВАРИНИ, ЩО ЗАНЕСЕНІ</a:t>
            </a:r>
            <a:br>
              <a:rPr lang="uk-UA" sz="4000" dirty="0" smtClean="0">
                <a:solidFill>
                  <a:srgbClr val="FF0000"/>
                </a:solidFill>
                <a:latin typeface="Arno Pro Smbd Display" pitchFamily="18" charset="0"/>
              </a:rPr>
            </a:br>
            <a:r>
              <a:rPr lang="uk-UA" sz="4000" dirty="0" smtClean="0">
                <a:solidFill>
                  <a:srgbClr val="FF0000"/>
                </a:solidFill>
                <a:latin typeface="Arno Pro Smbd Display" pitchFamily="18" charset="0"/>
              </a:rPr>
              <a:t>ДО ЧЕРВОНОЇ КНИГИ УКРАЇНИ</a:t>
            </a:r>
            <a:endParaRPr lang="ru-RU" sz="4000" dirty="0">
              <a:solidFill>
                <a:srgbClr val="FF0000"/>
              </a:solidFill>
              <a:latin typeface="Arno Pro Smbd Display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2072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5551" y="476672"/>
            <a:ext cx="5397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no Pro Smbd Display" pitchFamily="18" charset="0"/>
              </a:rPr>
              <a:t>Кіт лісовий(дикий)</a:t>
            </a:r>
            <a:endParaRPr lang="ru-RU" sz="5400" dirty="0">
              <a:solidFill>
                <a:srgbClr val="FF0000"/>
              </a:solidFill>
              <a:latin typeface="Arno Pro Smbd Display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91" t="18716" r="11119" b="10101"/>
          <a:stretch/>
        </p:blipFill>
        <p:spPr>
          <a:xfrm>
            <a:off x="683568" y="1643125"/>
            <a:ext cx="4536504" cy="3296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14" y="1990976"/>
            <a:ext cx="3063396" cy="26008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1501" y="5229200"/>
            <a:ext cx="7585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Лісовий, або як його ще називають дикий кіт, - рідкісний</a:t>
            </a:r>
          </a:p>
          <a:p>
            <a:r>
              <a:rPr lang="uk-UA" dirty="0" smtClean="0"/>
              <a:t>Зникаючий вид породи котячих, який поширений переважно</a:t>
            </a:r>
          </a:p>
          <a:p>
            <a:r>
              <a:rPr lang="uk-UA" dirty="0" smtClean="0"/>
              <a:t> в Західній Україні в лісових масивах та горах.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29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13" r="18991"/>
          <a:stretch/>
        </p:blipFill>
        <p:spPr>
          <a:xfrm>
            <a:off x="467544" y="548680"/>
            <a:ext cx="3331029" cy="5589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631965"/>
            <a:ext cx="4921763" cy="256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Рись</a:t>
            </a:r>
            <a:r>
              <a:rPr lang="ru-RU" sz="2400" b="1" i="1" dirty="0">
                <a:solidFill>
                  <a:srgbClr val="FF0000"/>
                </a:solidFill>
              </a:rPr>
              <a:t> 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звичайна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i="1" dirty="0" err="1" smtClean="0">
                <a:solidFill>
                  <a:srgbClr val="002060"/>
                </a:solidFill>
              </a:rPr>
              <a:t>Lynx</a:t>
            </a:r>
            <a:r>
              <a:rPr lang="ru-RU" sz="2400" dirty="0">
                <a:solidFill>
                  <a:srgbClr val="002060"/>
                </a:solidFill>
              </a:rPr>
              <a:t>) — </a:t>
            </a:r>
            <a:r>
              <a:rPr lang="ru-RU" sz="2400" dirty="0" err="1">
                <a:solidFill>
                  <a:srgbClr val="002060"/>
                </a:solidFill>
              </a:rPr>
              <a:t>рід</a:t>
            </a:r>
            <a:r>
              <a:rPr lang="ru-RU" sz="2400" dirty="0">
                <a:solidFill>
                  <a:srgbClr val="002060"/>
                </a:solidFill>
              </a:rPr>
              <a:t>  з </a:t>
            </a:r>
            <a:r>
              <a:rPr lang="ru-RU" sz="2400" dirty="0" err="1" smtClean="0">
                <a:solidFill>
                  <a:srgbClr val="002060"/>
                </a:solidFill>
              </a:rPr>
              <a:t>родини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котових</a:t>
            </a:r>
            <a:r>
              <a:rPr lang="ru-RU" sz="2400" dirty="0">
                <a:solidFill>
                  <a:srgbClr val="002060"/>
                </a:solidFill>
              </a:rPr>
              <a:t>  (</a:t>
            </a:r>
            <a:r>
              <a:rPr lang="ru-RU" sz="2400" dirty="0" err="1">
                <a:solidFill>
                  <a:srgbClr val="002060"/>
                </a:solidFill>
              </a:rPr>
              <a:t>Felidae</a:t>
            </a:r>
            <a:r>
              <a:rPr lang="ru-RU" sz="2400" dirty="0">
                <a:solidFill>
                  <a:srgbClr val="002060"/>
                </a:solidFill>
              </a:rPr>
              <a:t>), </a:t>
            </a:r>
            <a:r>
              <a:rPr lang="ru-RU" sz="2400" dirty="0" err="1">
                <a:solidFill>
                  <a:srgbClr val="002060"/>
                </a:solidFill>
              </a:rPr>
              <a:t>найбільш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близький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власне</a:t>
            </a:r>
            <a:r>
              <a:rPr lang="ru-RU" sz="2400" dirty="0">
                <a:solidFill>
                  <a:srgbClr val="002060"/>
                </a:solidFill>
              </a:rPr>
              <a:t> до </a:t>
            </a:r>
            <a:r>
              <a:rPr lang="ru-RU" sz="2400" dirty="0" smtClean="0">
                <a:solidFill>
                  <a:srgbClr val="002060"/>
                </a:solidFill>
              </a:rPr>
              <a:t>роду </a:t>
            </a:r>
            <a:r>
              <a:rPr lang="ru-RU" sz="2400" dirty="0" err="1" smtClean="0">
                <a:solidFill>
                  <a:srgbClr val="002060"/>
                </a:solidFill>
              </a:rPr>
              <a:t>Кіт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u="sng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i="1" dirty="0" err="1">
                <a:solidFill>
                  <a:srgbClr val="002060"/>
                </a:solidFill>
              </a:rPr>
              <a:t>Felis</a:t>
            </a:r>
            <a:r>
              <a:rPr lang="ru-RU" sz="2400" dirty="0">
                <a:solidFill>
                  <a:srgbClr val="002060"/>
                </a:solidFill>
              </a:rPr>
              <a:t>).</a:t>
            </a:r>
          </a:p>
          <a:p>
            <a:endParaRPr lang="ru-RU" sz="3600" dirty="0">
              <a:solidFill>
                <a:srgbClr val="FF0000"/>
              </a:solidFill>
              <a:latin typeface="Arno Pro Smbd SmText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63551"/>
            <a:ext cx="3328416" cy="2487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76429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096000" cy="4038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779912" y="5433042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  <a:latin typeface="Arno Pro Smbd SmText" pitchFamily="18" charset="0"/>
              </a:rPr>
              <a:t>ЗУБР</a:t>
            </a:r>
            <a:endParaRPr lang="ru-RU" sz="4000" dirty="0">
              <a:solidFill>
                <a:srgbClr val="FF0000"/>
              </a:solidFill>
              <a:latin typeface="Arno Pro Smbd SmTex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432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232</TotalTime>
  <Words>201</Words>
  <Application>Microsoft Office PowerPoint</Application>
  <PresentationFormat>Экран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2013-12-19T15:31:17Z</dcterms:created>
  <dcterms:modified xsi:type="dcterms:W3CDTF">2014-04-22T15:30:24Z</dcterms:modified>
</cp:coreProperties>
</file>