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6170" autoAdjust="0"/>
    <p:restoredTop sz="94660"/>
  </p:normalViewPr>
  <p:slideViewPr>
    <p:cSldViewPr>
      <p:cViewPr varScale="1">
        <p:scale>
          <a:sx n="87" d="100"/>
          <a:sy n="87" d="100"/>
        </p:scale>
        <p:origin x="-84" y="-3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20.12.2013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20.12.2013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20.12.2013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20.12.2013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20.12.2013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20.12.2013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yandex.ru/clck/jsredir?from=yandex.ua;yandsearch;web;;&amp;text=Oscar%20Wilde%20%22Dorian%20Gray%22&amp;uuid=&amp;state=AiuY0DBWFJ4ePaEse6rgeAjgs2pI3DW99KUdgowt9XvqxGyo_rnZJn897aIXcYNxzUF-wxi02yMEj0rIsLE7kg8F13EZIioFpvNchDJ4rik8xGwdB-QMfSpddH1lgWcUAY5_LphrG9vABREonSH-gGTsAe37bG7VZNjzNq1AFC810PRYkniQJhZYJ3BuusF2YjI8BNG8rQl2ZVO2MRj5vPxEr7ykJJeNGJCCfNEuVl7JxUGryA_KbW6UfX8TE5YP-WreDeqhzdi8Yj62y6AAQA&amp;data=UlNrNmk5WktYejR0eWJFYk1LdmtxamdZYi10ZkQ2cGZkYVpYNFhXT3RuREtURktGWDJVT0NzTmN6NkwyUEt0V0VFYWh1N1U1dXlVYmpoRDJjdGVPSHJzM0s3NGg1dlZjNnhEQ0Jqd3R3OEdUVy1yTDUwSGdzSndMTjFsYkxNWTRPZEtYOXRjQi1qeVlWTHZWNUN5Ry1n&amp;b64e=2&amp;sign=5902e06b2bb5967ded65126d60be5bab&amp;keyno=0&amp;l10n=ru&amp;mc=4.657882376868653"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3.xml"/><Relationship Id="rId1" Type="http://schemas.openxmlformats.org/officeDocument/2006/relationships/audio" Target="file:///C:\Documents%20and%20Settings\Admin\&#1056;&#1072;&#1073;&#1086;&#1095;&#1080;&#1081;%20&#1089;&#1090;&#1086;&#1083;\The-Picture-of-Dorian-Gray-Oscar-Wilde-7-Things-are-Changing(muzofon.com).mp3"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14290"/>
            <a:ext cx="7923086" cy="1900238"/>
          </a:xfrm>
        </p:spPr>
        <p:txBody>
          <a:bodyPr>
            <a:normAutofit/>
          </a:bodyPr>
          <a:lstStyle/>
          <a:p>
            <a:r>
              <a:rPr lang="en-US" sz="4000" dirty="0" smtClean="0">
                <a:solidFill>
                  <a:srgbClr val="002060"/>
                </a:solidFill>
              </a:rPr>
              <a:t>Oscar Wilde  </a:t>
            </a:r>
            <a:r>
              <a:rPr lang="ru-RU" sz="4000" dirty="0" smtClean="0">
                <a:solidFill>
                  <a:srgbClr val="002060"/>
                </a:solidFill>
              </a:rPr>
              <a:t/>
            </a:r>
            <a:br>
              <a:rPr lang="ru-RU" sz="4000" dirty="0" smtClean="0">
                <a:solidFill>
                  <a:srgbClr val="002060"/>
                </a:solidFill>
              </a:rPr>
            </a:br>
            <a:r>
              <a:rPr lang="en-US" sz="4000" dirty="0" smtClean="0">
                <a:solidFill>
                  <a:srgbClr val="002060"/>
                </a:solidFill>
                <a:hlinkClick r:id="rId2"/>
              </a:rPr>
              <a:t>“The Picture of Dorian Gray</a:t>
            </a:r>
            <a:r>
              <a:rPr lang="en-US" sz="4000" dirty="0" smtClean="0">
                <a:solidFill>
                  <a:srgbClr val="00B0F0"/>
                </a:solidFill>
              </a:rPr>
              <a:t>”</a:t>
            </a:r>
            <a:endParaRPr lang="ru-RU" sz="4000" dirty="0">
              <a:solidFill>
                <a:srgbClr val="00B0F0"/>
              </a:solidFill>
            </a:endParaRPr>
          </a:p>
        </p:txBody>
      </p:sp>
      <p:sp>
        <p:nvSpPr>
          <p:cNvPr id="3" name="Подзаголовок 2"/>
          <p:cNvSpPr>
            <a:spLocks noGrp="1"/>
          </p:cNvSpPr>
          <p:nvPr>
            <p:ph type="subTitle" idx="1"/>
          </p:nvPr>
        </p:nvSpPr>
        <p:spPr>
          <a:xfrm>
            <a:off x="5214942" y="5214950"/>
            <a:ext cx="3357554" cy="1409260"/>
          </a:xfrm>
        </p:spPr>
        <p:txBody>
          <a:bodyPr>
            <a:normAutofit/>
          </a:bodyPr>
          <a:lstStyle/>
          <a:p>
            <a:r>
              <a:rPr lang="en-US" b="1" dirty="0" smtClean="0">
                <a:solidFill>
                  <a:srgbClr val="0070C0"/>
                </a:solidFill>
              </a:rPr>
              <a:t>Julia </a:t>
            </a:r>
            <a:r>
              <a:rPr lang="en-US" b="1" dirty="0" err="1" smtClean="0">
                <a:solidFill>
                  <a:srgbClr val="0070C0"/>
                </a:solidFill>
              </a:rPr>
              <a:t>Kolchag</a:t>
            </a:r>
            <a:endParaRPr lang="en-US" b="1" dirty="0" smtClean="0">
              <a:solidFill>
                <a:srgbClr val="0070C0"/>
              </a:solidFill>
            </a:endParaRPr>
          </a:p>
          <a:p>
            <a:r>
              <a:rPr lang="en-US" b="1" dirty="0" smtClean="0">
                <a:solidFill>
                  <a:srgbClr val="0070C0"/>
                </a:solidFill>
              </a:rPr>
              <a:t>Form 11-B</a:t>
            </a:r>
            <a:endParaRPr lang="ru-RU" b="1" dirty="0" smtClean="0">
              <a:solidFill>
                <a:srgbClr val="0070C0"/>
              </a:solidFill>
            </a:endParaRPr>
          </a:p>
        </p:txBody>
      </p:sp>
      <p:pic>
        <p:nvPicPr>
          <p:cNvPr id="5" name="Рисунок 4" descr="The-Picture-of-Dorian-Gray.jpg"/>
          <p:cNvPicPr>
            <a:picLocks noChangeAspect="1"/>
          </p:cNvPicPr>
          <p:nvPr/>
        </p:nvPicPr>
        <p:blipFill>
          <a:blip r:embed="rId3" cstate="print"/>
          <a:stretch>
            <a:fillRect/>
          </a:stretch>
        </p:blipFill>
        <p:spPr>
          <a:xfrm>
            <a:off x="0" y="2000240"/>
            <a:ext cx="3000364" cy="4857760"/>
          </a:xfrm>
          <a:prstGeom prst="rect">
            <a:avLst/>
          </a:prstGeom>
          <a:ln>
            <a:noFill/>
          </a:ln>
          <a:effectLst>
            <a:softEdge rad="112500"/>
          </a:effectLst>
        </p:spPr>
      </p:pic>
    </p:spTree>
  </p:cSld>
  <p:clrMapOvr>
    <a:masterClrMapping/>
  </p:clrMapOvr>
  <p:transition advTm="3578">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orian-gray.jpg"/>
          <p:cNvPicPr>
            <a:picLocks noChangeAspect="1"/>
          </p:cNvPicPr>
          <p:nvPr/>
        </p:nvPicPr>
        <p:blipFill>
          <a:blip r:embed="rId2" cstate="print"/>
          <a:stretch>
            <a:fillRect/>
          </a:stretch>
        </p:blipFill>
        <p:spPr>
          <a:xfrm>
            <a:off x="285720" y="928670"/>
            <a:ext cx="8710653" cy="42148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2773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x_f6514d54.jpg"/>
          <p:cNvPicPr>
            <a:picLocks noChangeAspect="1"/>
          </p:cNvPicPr>
          <p:nvPr/>
        </p:nvPicPr>
        <p:blipFill>
          <a:blip r:embed="rId2" cstate="print"/>
          <a:stretch>
            <a:fillRect/>
          </a:stretch>
        </p:blipFill>
        <p:spPr>
          <a:xfrm>
            <a:off x="704968" y="500042"/>
            <a:ext cx="8439032" cy="585791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ransition advTm="165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88209.jpg"/>
          <p:cNvPicPr>
            <a:picLocks noChangeAspect="1"/>
          </p:cNvPicPr>
          <p:nvPr/>
        </p:nvPicPr>
        <p:blipFill>
          <a:blip r:embed="rId2" cstate="print"/>
          <a:stretch>
            <a:fillRect/>
          </a:stretch>
        </p:blipFill>
        <p:spPr>
          <a:xfrm>
            <a:off x="0" y="0"/>
            <a:ext cx="4786314" cy="2928958"/>
          </a:xfrm>
          <a:prstGeom prst="rect">
            <a:avLst/>
          </a:prstGeom>
          <a:ln>
            <a:noFill/>
          </a:ln>
          <a:effectLst>
            <a:softEdge rad="112500"/>
          </a:effectLst>
        </p:spPr>
      </p:pic>
      <p:pic>
        <p:nvPicPr>
          <p:cNvPr id="4" name="Рисунок 3" descr="HLLNpQJUD1M.jpg"/>
          <p:cNvPicPr>
            <a:picLocks noChangeAspect="1"/>
          </p:cNvPicPr>
          <p:nvPr/>
        </p:nvPicPr>
        <p:blipFill>
          <a:blip r:embed="rId3" cstate="print"/>
          <a:stretch>
            <a:fillRect/>
          </a:stretch>
        </p:blipFill>
        <p:spPr>
          <a:xfrm>
            <a:off x="2000220" y="2928921"/>
            <a:ext cx="7143780" cy="3929079"/>
          </a:xfrm>
          <a:prstGeom prst="rect">
            <a:avLst/>
          </a:prstGeom>
          <a:ln>
            <a:noFill/>
          </a:ln>
          <a:effectLst>
            <a:softEdge rad="112500"/>
          </a:effectLst>
        </p:spPr>
      </p:pic>
    </p:spTree>
  </p:cSld>
  <p:clrMapOvr>
    <a:masterClrMapping/>
  </p:clrMapOvr>
  <p:transition advTm="2068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ppt_x"/>
                                          </p:val>
                                        </p:tav>
                                        <p:tav tm="100000">
                                          <p:val>
                                            <p:strVal val="#ppt_x"/>
                                          </p:val>
                                        </p:tav>
                                      </p:tavLst>
                                    </p:anim>
                                    <p:anim calcmode="lin" valueType="num">
                                      <p:cBhvr additive="base">
                                        <p:cTn id="13"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7.jpg"/>
          <p:cNvPicPr>
            <a:picLocks noChangeAspect="1"/>
          </p:cNvPicPr>
          <p:nvPr/>
        </p:nvPicPr>
        <p:blipFill>
          <a:blip r:embed="rId2" cstate="print"/>
          <a:stretch>
            <a:fillRect/>
          </a:stretch>
        </p:blipFill>
        <p:spPr>
          <a:xfrm>
            <a:off x="142844" y="0"/>
            <a:ext cx="8887683" cy="6715148"/>
          </a:xfrm>
          <a:prstGeom prst="rect">
            <a:avLst/>
          </a:prstGeom>
          <a:ln>
            <a:noFill/>
          </a:ln>
          <a:effectLst>
            <a:softEdge rad="112500"/>
          </a:effectLst>
        </p:spPr>
      </p:pic>
    </p:spTree>
  </p:cSld>
  <p:clrMapOvr>
    <a:masterClrMapping/>
  </p:clrMapOvr>
  <p:transition advTm="139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305800" cy="1367590"/>
          </a:xfrm>
        </p:spPr>
        <p:txBody>
          <a:bodyPr>
            <a:normAutofit/>
          </a:bodyPr>
          <a:lstStyle/>
          <a:p>
            <a:r>
              <a:rPr lang="en-US" sz="2400" b="1" i="1" dirty="0" smtClean="0">
                <a:solidFill>
                  <a:schemeClr val="tx1"/>
                </a:solidFill>
                <a:latin typeface="+mn-lt"/>
              </a:rPr>
              <a:t>Dorian  had shoot. Portrait became the same, but his hero became the older man of  seventy years.</a:t>
            </a:r>
            <a:endParaRPr lang="ru-RU" sz="2400" b="1" i="1" dirty="0">
              <a:solidFill>
                <a:schemeClr val="tx1"/>
              </a:solidFill>
              <a:latin typeface="+mn-lt"/>
            </a:endParaRPr>
          </a:p>
        </p:txBody>
      </p:sp>
      <p:pic>
        <p:nvPicPr>
          <p:cNvPr id="4" name="Рисунок 3" descr="6036923.jpg"/>
          <p:cNvPicPr>
            <a:picLocks noChangeAspect="1"/>
          </p:cNvPicPr>
          <p:nvPr/>
        </p:nvPicPr>
        <p:blipFill>
          <a:blip r:embed="rId2" cstate="print"/>
          <a:stretch>
            <a:fillRect/>
          </a:stretch>
        </p:blipFill>
        <p:spPr>
          <a:xfrm>
            <a:off x="357158" y="1785926"/>
            <a:ext cx="4099076" cy="4643470"/>
          </a:xfrm>
          <a:prstGeom prst="rect">
            <a:avLst/>
          </a:prstGeom>
          <a:ln>
            <a:noFill/>
          </a:ln>
          <a:effectLst>
            <a:outerShdw blurRad="292100" dist="139700" dir="2700000" algn="tl" rotWithShape="0">
              <a:srgbClr val="333333">
                <a:alpha val="65000"/>
              </a:srgbClr>
            </a:outerShdw>
          </a:effectLst>
        </p:spPr>
      </p:pic>
      <p:pic>
        <p:nvPicPr>
          <p:cNvPr id="5" name="Рисунок 4" descr="091228163615282157_f25_5.jpg"/>
          <p:cNvPicPr>
            <a:picLocks noChangeAspect="1"/>
          </p:cNvPicPr>
          <p:nvPr/>
        </p:nvPicPr>
        <p:blipFill>
          <a:blip r:embed="rId3" cstate="print"/>
          <a:stretch>
            <a:fillRect/>
          </a:stretch>
        </p:blipFill>
        <p:spPr>
          <a:xfrm>
            <a:off x="4714875" y="1785926"/>
            <a:ext cx="4214119" cy="464347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1204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the_end.jpg"/>
          <p:cNvPicPr>
            <a:picLocks noChangeAspect="1"/>
          </p:cNvPicPr>
          <p:nvPr/>
        </p:nvPicPr>
        <p:blipFill>
          <a:blip r:embed="rId3" cstate="print"/>
          <a:stretch>
            <a:fillRect/>
          </a:stretch>
        </p:blipFill>
        <p:spPr>
          <a:xfrm>
            <a:off x="-43505" y="0"/>
            <a:ext cx="9187505" cy="6825678"/>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ransition advTm="284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785794"/>
            <a:ext cx="7772400" cy="1362456"/>
          </a:xfrm>
        </p:spPr>
        <p:txBody>
          <a:bodyPr/>
          <a:lstStyle/>
          <a:p>
            <a:r>
              <a:rPr sz="2400" dirty="0" smtClean="0">
                <a:solidFill>
                  <a:srgbClr val="002060"/>
                </a:solidFill>
              </a:rPr>
              <a:t>The Picture of Dorian Gray is the only published novel by Oscar Wilde, appearing as the lead story in Lippincott's Monthly Magazine on 20 June 1890, printed as the July 1890 issue of this magazine.</a:t>
            </a:r>
            <a:endParaRPr lang="ru-RU" sz="2400" dirty="0">
              <a:solidFill>
                <a:srgbClr val="002060"/>
              </a:solidFill>
            </a:endParaRPr>
          </a:p>
        </p:txBody>
      </p:sp>
      <p:sp>
        <p:nvSpPr>
          <p:cNvPr id="3" name="Текст 2"/>
          <p:cNvSpPr>
            <a:spLocks noGrp="1"/>
          </p:cNvSpPr>
          <p:nvPr>
            <p:ph type="body" idx="1"/>
          </p:nvPr>
        </p:nvSpPr>
        <p:spPr/>
        <p:txBody>
          <a:bodyPr/>
          <a:lstStyle/>
          <a:p>
            <a:endParaRPr lang="ru-RU"/>
          </a:p>
        </p:txBody>
      </p:sp>
      <p:pic>
        <p:nvPicPr>
          <p:cNvPr id="4" name="Рисунок 3" descr="387px-Lippincott_doriangray.jpg"/>
          <p:cNvPicPr>
            <a:picLocks noChangeAspect="1"/>
          </p:cNvPicPr>
          <p:nvPr/>
        </p:nvPicPr>
        <p:blipFill>
          <a:blip r:embed="rId2" cstate="print"/>
          <a:stretch>
            <a:fillRect/>
          </a:stretch>
        </p:blipFill>
        <p:spPr>
          <a:xfrm>
            <a:off x="4572000" y="1785926"/>
            <a:ext cx="3714776" cy="5072074"/>
          </a:xfrm>
          <a:prstGeom prst="rect">
            <a:avLst/>
          </a:prstGeom>
          <a:ln>
            <a:noFill/>
          </a:ln>
          <a:effectLst>
            <a:softEdge rad="112500"/>
          </a:effectLst>
        </p:spPr>
      </p:pic>
      <p:pic>
        <p:nvPicPr>
          <p:cNvPr id="5" name="Рисунок 4" descr="Oscar-Wilde-1.jpg"/>
          <p:cNvPicPr>
            <a:picLocks noChangeAspect="1"/>
          </p:cNvPicPr>
          <p:nvPr/>
        </p:nvPicPr>
        <p:blipFill>
          <a:blip r:embed="rId3" cstate="print"/>
          <a:stretch>
            <a:fillRect/>
          </a:stretch>
        </p:blipFill>
        <p:spPr>
          <a:xfrm>
            <a:off x="571472" y="2143117"/>
            <a:ext cx="3500462" cy="4714884"/>
          </a:xfrm>
          <a:prstGeom prst="rect">
            <a:avLst/>
          </a:prstGeom>
          <a:ln>
            <a:noFill/>
          </a:ln>
          <a:effectLst>
            <a:softEdge rad="112500"/>
          </a:effectLst>
        </p:spPr>
      </p:pic>
    </p:spTree>
  </p:cSld>
  <p:clrMapOvr>
    <a:masterClrMapping/>
  </p:clrMapOvr>
  <p:transition advTm="14516">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b="1" dirty="0" smtClean="0">
                <a:solidFill>
                  <a:srgbClr val="002060"/>
                </a:solidFill>
              </a:rPr>
              <a:t>The novel tells of a young man named Dorian Gray, the subject of a painting by artist Basil </a:t>
            </a:r>
            <a:r>
              <a:rPr lang="en-US" sz="2800" b="1" dirty="0" err="1" smtClean="0">
                <a:solidFill>
                  <a:srgbClr val="002060"/>
                </a:solidFill>
              </a:rPr>
              <a:t>Hallward</a:t>
            </a:r>
            <a:r>
              <a:rPr lang="en-US" sz="2800" b="1" dirty="0" smtClean="0">
                <a:solidFill>
                  <a:srgbClr val="002060"/>
                </a:solidFill>
              </a:rPr>
              <a:t>.</a:t>
            </a:r>
            <a:endParaRPr lang="ru-RU" sz="2800" b="1" dirty="0">
              <a:solidFill>
                <a:srgbClr val="002060"/>
              </a:solidFill>
            </a:endParaRPr>
          </a:p>
        </p:txBody>
      </p:sp>
      <p:sp>
        <p:nvSpPr>
          <p:cNvPr id="3" name="Текст 2"/>
          <p:cNvSpPr>
            <a:spLocks noGrp="1"/>
          </p:cNvSpPr>
          <p:nvPr>
            <p:ph type="body" idx="1"/>
          </p:nvPr>
        </p:nvSpPr>
        <p:spPr/>
        <p:txBody>
          <a:bodyPr/>
          <a:lstStyle/>
          <a:p>
            <a:r>
              <a:rPr lang="en-US" dirty="0" smtClean="0">
                <a:solidFill>
                  <a:srgbClr val="C00000"/>
                </a:solidFill>
              </a:rPr>
              <a:t>Dorian Gray</a:t>
            </a:r>
            <a:endParaRPr lang="ru-RU" dirty="0">
              <a:solidFill>
                <a:srgbClr val="C00000"/>
              </a:solidFill>
            </a:endParaRPr>
          </a:p>
        </p:txBody>
      </p:sp>
      <p:sp>
        <p:nvSpPr>
          <p:cNvPr id="4" name="Текст 3"/>
          <p:cNvSpPr>
            <a:spLocks noGrp="1"/>
          </p:cNvSpPr>
          <p:nvPr>
            <p:ph type="body" sz="half" idx="3"/>
          </p:nvPr>
        </p:nvSpPr>
        <p:spPr/>
        <p:txBody>
          <a:bodyPr/>
          <a:lstStyle/>
          <a:p>
            <a:r>
              <a:rPr lang="en-US" dirty="0" smtClean="0">
                <a:solidFill>
                  <a:srgbClr val="C00000"/>
                </a:solidFill>
              </a:rPr>
              <a:t>Basil </a:t>
            </a:r>
            <a:r>
              <a:rPr lang="en-US" dirty="0" err="1" smtClean="0">
                <a:solidFill>
                  <a:srgbClr val="C00000"/>
                </a:solidFill>
              </a:rPr>
              <a:t>Hallward</a:t>
            </a:r>
            <a:endParaRPr lang="ru-RU" dirty="0">
              <a:solidFill>
                <a:srgbClr val="C00000"/>
              </a:solidFill>
            </a:endParaRPr>
          </a:p>
        </p:txBody>
      </p:sp>
      <p:pic>
        <p:nvPicPr>
          <p:cNvPr id="7" name="Содержимое 6" descr="93.jpg"/>
          <p:cNvPicPr>
            <a:picLocks noGrp="1" noChangeAspect="1"/>
          </p:cNvPicPr>
          <p:nvPr>
            <p:ph sz="quarter" idx="2"/>
          </p:nvPr>
        </p:nvPicPr>
        <p:blipFill>
          <a:blip r:embed="rId2" cstate="print"/>
          <a:stretch>
            <a:fillRect/>
          </a:stretch>
        </p:blipFill>
        <p:spPr>
          <a:xfrm>
            <a:off x="428596" y="2428868"/>
            <a:ext cx="4040188" cy="4143404"/>
          </a:xfrm>
          <a:prstGeom prst="rect">
            <a:avLst/>
          </a:prstGeom>
          <a:ln>
            <a:noFill/>
          </a:ln>
          <a:effectLst>
            <a:outerShdw blurRad="292100" dist="139700" dir="2700000" algn="tl" rotWithShape="0">
              <a:srgbClr val="333333">
                <a:alpha val="65000"/>
              </a:srgbClr>
            </a:outerShdw>
          </a:effectLst>
        </p:spPr>
      </p:pic>
      <p:pic>
        <p:nvPicPr>
          <p:cNvPr id="10" name="Содержимое 9" descr="160729_275613.jpg"/>
          <p:cNvPicPr>
            <a:picLocks noGrp="1" noChangeAspect="1"/>
          </p:cNvPicPr>
          <p:nvPr>
            <p:ph sz="quarter" idx="4"/>
          </p:nvPr>
        </p:nvPicPr>
        <p:blipFill>
          <a:blip r:embed="rId3" cstate="print"/>
          <a:stretch>
            <a:fillRect/>
          </a:stretch>
        </p:blipFill>
        <p:spPr>
          <a:xfrm>
            <a:off x="4645025" y="2428868"/>
            <a:ext cx="4213255" cy="421484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9141">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2000"/>
                                        <p:tgtEl>
                                          <p:spTgt spid="7"/>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7772400" cy="1362456"/>
          </a:xfrm>
        </p:spPr>
        <p:txBody>
          <a:bodyPr/>
          <a:lstStyle/>
          <a:p>
            <a:r>
              <a:rPr sz="2800" dirty="0" smtClean="0">
                <a:solidFill>
                  <a:srgbClr val="00B0F0"/>
                </a:solidFill>
              </a:rPr>
              <a:t>Basil is impressed by Dorian's beauty and becomes infatuated with him, believing his beauty is responsible for a new mode in his art.</a:t>
            </a:r>
            <a:endParaRPr lang="ru-RU" sz="2800" dirty="0">
              <a:solidFill>
                <a:srgbClr val="00B0F0"/>
              </a:solidFill>
            </a:endParaRPr>
          </a:p>
        </p:txBody>
      </p:sp>
      <p:sp>
        <p:nvSpPr>
          <p:cNvPr id="3" name="Текст 2"/>
          <p:cNvSpPr>
            <a:spLocks noGrp="1"/>
          </p:cNvSpPr>
          <p:nvPr>
            <p:ph type="body" idx="1"/>
          </p:nvPr>
        </p:nvSpPr>
        <p:spPr/>
        <p:txBody>
          <a:bodyPr/>
          <a:lstStyle/>
          <a:p>
            <a:endParaRPr lang="ru-RU"/>
          </a:p>
        </p:txBody>
      </p:sp>
      <p:pic>
        <p:nvPicPr>
          <p:cNvPr id="4" name="Рисунок 3" descr="aHtJijeyxxoTp1CtZmNgN1rh8r.jpg"/>
          <p:cNvPicPr>
            <a:picLocks noChangeAspect="1"/>
          </p:cNvPicPr>
          <p:nvPr/>
        </p:nvPicPr>
        <p:blipFill>
          <a:blip r:embed="rId2" cstate="print"/>
          <a:stretch>
            <a:fillRect/>
          </a:stretch>
        </p:blipFill>
        <p:spPr>
          <a:xfrm>
            <a:off x="857224" y="2143116"/>
            <a:ext cx="7620000" cy="4500564"/>
          </a:xfrm>
          <a:prstGeom prst="rect">
            <a:avLst/>
          </a:prstGeom>
          <a:ln>
            <a:noFill/>
          </a:ln>
          <a:effectLst>
            <a:softEdge rad="112500"/>
          </a:effectLst>
        </p:spPr>
      </p:pic>
    </p:spTree>
  </p:cSld>
  <p:clrMapOvr>
    <a:masterClrMapping/>
  </p:clrMapOvr>
  <p:transition advTm="8594">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642918"/>
            <a:ext cx="7772400" cy="1362456"/>
          </a:xfrm>
        </p:spPr>
        <p:txBody>
          <a:bodyPr/>
          <a:lstStyle/>
          <a:p>
            <a:r>
              <a:rPr sz="2400" dirty="0" smtClean="0">
                <a:solidFill>
                  <a:srgbClr val="00B050"/>
                </a:solidFill>
                <a:effectLst/>
                <a:latin typeface="Bookman Old Style" pitchFamily="18" charset="0"/>
              </a:rPr>
              <a:t>Dorian meets Lord Henry Wotton, a friend of Basil's, and becomes enthralled by Lord Henry's world view.</a:t>
            </a:r>
            <a:endParaRPr lang="ru-RU" sz="2400" dirty="0">
              <a:solidFill>
                <a:srgbClr val="00B050"/>
              </a:solidFill>
              <a:effectLst/>
              <a:latin typeface="Bookman Old Style" pitchFamily="18" charset="0"/>
            </a:endParaRPr>
          </a:p>
        </p:txBody>
      </p:sp>
      <p:sp>
        <p:nvSpPr>
          <p:cNvPr id="3" name="Текст 2"/>
          <p:cNvSpPr>
            <a:spLocks noGrp="1"/>
          </p:cNvSpPr>
          <p:nvPr>
            <p:ph type="body" idx="1"/>
          </p:nvPr>
        </p:nvSpPr>
        <p:spPr/>
        <p:txBody>
          <a:bodyPr/>
          <a:lstStyle/>
          <a:p>
            <a:endParaRPr lang="ru-RU" dirty="0"/>
          </a:p>
        </p:txBody>
      </p:sp>
      <p:pic>
        <p:nvPicPr>
          <p:cNvPr id="4" name="Рисунок 3" descr="56928864_1269523716_006.jpg"/>
          <p:cNvPicPr>
            <a:picLocks noChangeAspect="1"/>
          </p:cNvPicPr>
          <p:nvPr/>
        </p:nvPicPr>
        <p:blipFill>
          <a:blip r:embed="rId2" cstate="print"/>
          <a:stretch>
            <a:fillRect/>
          </a:stretch>
        </p:blipFill>
        <p:spPr>
          <a:xfrm>
            <a:off x="2217878" y="1785926"/>
            <a:ext cx="6926122" cy="5072074"/>
          </a:xfrm>
          <a:prstGeom prst="rect">
            <a:avLst/>
          </a:prstGeom>
          <a:ln>
            <a:noFill/>
          </a:ln>
          <a:effectLst>
            <a:softEdge rad="112500"/>
          </a:effectLst>
        </p:spPr>
      </p:pic>
    </p:spTree>
  </p:cSld>
  <p:clrMapOvr>
    <a:masterClrMapping/>
  </p:clrMapOvr>
  <p:transition advTm="5657">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7772400" cy="1362456"/>
          </a:xfrm>
        </p:spPr>
        <p:txBody>
          <a:bodyPr/>
          <a:lstStyle/>
          <a:p>
            <a:r>
              <a:rPr sz="2000" dirty="0" smtClean="0">
                <a:solidFill>
                  <a:schemeClr val="accent3">
                    <a:lumMod val="60000"/>
                    <a:lumOff val="40000"/>
                  </a:schemeClr>
                </a:solidFill>
                <a:effectLst/>
              </a:rPr>
              <a:t>In a letter, Wilde said the main characters are reflections of himself: </a:t>
            </a:r>
            <a:r>
              <a:rPr sz="2000" dirty="0" smtClean="0">
                <a:solidFill>
                  <a:schemeClr val="accent1">
                    <a:lumMod val="75000"/>
                  </a:schemeClr>
                </a:solidFill>
                <a:effectLst/>
              </a:rPr>
              <a:t>«</a:t>
            </a:r>
            <a:r>
              <a:rPr sz="2000" i="1" dirty="0" smtClean="0">
                <a:solidFill>
                  <a:schemeClr val="accent1">
                    <a:lumMod val="75000"/>
                  </a:schemeClr>
                </a:solidFill>
                <a:effectLst/>
              </a:rPr>
              <a:t>Basil </a:t>
            </a:r>
            <a:r>
              <a:rPr sz="2000" i="1" dirty="0" err="1" smtClean="0">
                <a:solidFill>
                  <a:schemeClr val="accent1">
                    <a:lumMod val="75000"/>
                  </a:schemeClr>
                </a:solidFill>
                <a:effectLst/>
              </a:rPr>
              <a:t>Hallward</a:t>
            </a:r>
            <a:r>
              <a:rPr sz="2000" i="1" dirty="0" smtClean="0">
                <a:solidFill>
                  <a:schemeClr val="accent1">
                    <a:lumMod val="75000"/>
                  </a:schemeClr>
                </a:solidFill>
                <a:effectLst/>
              </a:rPr>
              <a:t> is what I think I am: Lord Henry what the world thinks me: Dorian what I would like to be–in other ages, perhaps».</a:t>
            </a:r>
            <a:endParaRPr lang="ru-RU" sz="2000" i="1" dirty="0">
              <a:solidFill>
                <a:schemeClr val="accent1">
                  <a:lumMod val="75000"/>
                </a:schemeClr>
              </a:solidFill>
              <a:effectLst/>
            </a:endParaRPr>
          </a:p>
        </p:txBody>
      </p:sp>
      <p:sp>
        <p:nvSpPr>
          <p:cNvPr id="3" name="Текст 2"/>
          <p:cNvSpPr>
            <a:spLocks noGrp="1"/>
          </p:cNvSpPr>
          <p:nvPr>
            <p:ph type="body" idx="1"/>
          </p:nvPr>
        </p:nvSpPr>
        <p:spPr/>
        <p:txBody>
          <a:bodyPr/>
          <a:lstStyle/>
          <a:p>
            <a:endParaRPr lang="ru-RU" dirty="0"/>
          </a:p>
        </p:txBody>
      </p:sp>
      <p:pic>
        <p:nvPicPr>
          <p:cNvPr id="4" name="Рисунок 3" descr="23_jpg_450x600_q95.jpg"/>
          <p:cNvPicPr>
            <a:picLocks noChangeAspect="1"/>
          </p:cNvPicPr>
          <p:nvPr/>
        </p:nvPicPr>
        <p:blipFill>
          <a:blip r:embed="rId2" cstate="print"/>
          <a:stretch>
            <a:fillRect/>
          </a:stretch>
        </p:blipFill>
        <p:spPr>
          <a:xfrm>
            <a:off x="357158" y="2214554"/>
            <a:ext cx="8215370" cy="4429156"/>
          </a:xfrm>
          <a:prstGeom prst="rect">
            <a:avLst/>
          </a:prstGeom>
          <a:ln>
            <a:noFill/>
          </a:ln>
          <a:effectLst>
            <a:softEdge rad="112500"/>
          </a:effectLst>
        </p:spPr>
      </p:pic>
    </p:spTree>
  </p:cSld>
  <p:clrMapOvr>
    <a:masterClrMapping/>
  </p:clrMapOvr>
  <p:transition advTm="3128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714356"/>
            <a:ext cx="7772400" cy="1362456"/>
          </a:xfrm>
        </p:spPr>
        <p:txBody>
          <a:bodyPr/>
          <a:lstStyle/>
          <a:p>
            <a:r>
              <a:rPr i="1" dirty="0" smtClean="0">
                <a:solidFill>
                  <a:srgbClr val="00B050"/>
                </a:solidFill>
                <a:effectLst/>
                <a:latin typeface="DS Goose" pitchFamily="2" charset="-52"/>
              </a:rPr>
              <a:t>Things are changing.</a:t>
            </a:r>
            <a:endParaRPr lang="ru-RU" i="1" dirty="0">
              <a:solidFill>
                <a:srgbClr val="00B050"/>
              </a:solidFill>
              <a:effectLst/>
              <a:latin typeface="DS Goose" pitchFamily="2" charset="-52"/>
            </a:endParaRPr>
          </a:p>
        </p:txBody>
      </p:sp>
      <p:sp>
        <p:nvSpPr>
          <p:cNvPr id="3" name="Текст 2"/>
          <p:cNvSpPr>
            <a:spLocks noGrp="1"/>
          </p:cNvSpPr>
          <p:nvPr>
            <p:ph type="body" idx="1"/>
          </p:nvPr>
        </p:nvSpPr>
        <p:spPr/>
        <p:txBody>
          <a:bodyPr/>
          <a:lstStyle/>
          <a:p>
            <a:endParaRPr lang="ru-RU"/>
          </a:p>
        </p:txBody>
      </p:sp>
      <p:pic>
        <p:nvPicPr>
          <p:cNvPr id="4" name="Рисунок 3" descr="e556adde972c19a5de74450bb9371cbb_jpg_290x478_upscale_q90.jpg"/>
          <p:cNvPicPr>
            <a:picLocks noChangeAspect="1"/>
          </p:cNvPicPr>
          <p:nvPr/>
        </p:nvPicPr>
        <p:blipFill>
          <a:blip r:embed="rId3" cstate="print"/>
          <a:stretch>
            <a:fillRect/>
          </a:stretch>
        </p:blipFill>
        <p:spPr>
          <a:xfrm>
            <a:off x="1928794" y="2143116"/>
            <a:ext cx="3150498" cy="4714884"/>
          </a:xfrm>
          <a:prstGeom prst="rect">
            <a:avLst/>
          </a:prstGeom>
          <a:ln>
            <a:noFill/>
          </a:ln>
          <a:effectLst>
            <a:softEdge rad="112500"/>
          </a:effectLst>
        </p:spPr>
      </p:pic>
      <p:pic>
        <p:nvPicPr>
          <p:cNvPr id="5" name="The-Picture-of-Dorian-Gray-Oscar-Wilde-7-Things-are-Changing(muzofon.com).mp3">
            <a:hlinkClick r:id="" action="ppaction://media"/>
          </p:cNvPr>
          <p:cNvPicPr>
            <a:picLocks noRot="1" noChangeAspect="1"/>
          </p:cNvPicPr>
          <p:nvPr>
            <a:audioFile r:link="rId1"/>
          </p:nvPr>
        </p:nvPicPr>
        <p:blipFill>
          <a:blip r:embed="rId4" cstate="print"/>
          <a:stretch>
            <a:fillRect/>
          </a:stretch>
        </p:blipFill>
        <p:spPr>
          <a:xfrm>
            <a:off x="7143768" y="2857496"/>
            <a:ext cx="571504" cy="571504"/>
          </a:xfrm>
          <a:prstGeom prst="rect">
            <a:avLst/>
          </a:prstGeom>
        </p:spPr>
      </p:pic>
    </p:spTree>
  </p:cSld>
  <p:clrMapOvr>
    <a:masterClrMapping/>
  </p:clrMapOvr>
  <p:transition advTm="3740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2"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i="1" dirty="0" smtClean="0">
                <a:solidFill>
                  <a:schemeClr val="accent6">
                    <a:lumMod val="75000"/>
                  </a:schemeClr>
                </a:solidFill>
              </a:rPr>
              <a:t>Contemporary portrait of Dorian Gray</a:t>
            </a:r>
            <a:endParaRPr lang="ru-RU" b="1" i="1" dirty="0">
              <a:solidFill>
                <a:schemeClr val="accent6">
                  <a:lumMod val="75000"/>
                </a:schemeClr>
              </a:solidFill>
            </a:endParaRPr>
          </a:p>
        </p:txBody>
      </p:sp>
      <p:pic>
        <p:nvPicPr>
          <p:cNvPr id="3" name="Рисунок 2" descr="dorian_feature.jpg"/>
          <p:cNvPicPr>
            <a:picLocks noChangeAspect="1"/>
          </p:cNvPicPr>
          <p:nvPr/>
        </p:nvPicPr>
        <p:blipFill>
          <a:blip r:embed="rId2" cstate="print"/>
          <a:stretch>
            <a:fillRect/>
          </a:stretch>
        </p:blipFill>
        <p:spPr>
          <a:xfrm>
            <a:off x="214282" y="2000240"/>
            <a:ext cx="8699500" cy="4643470"/>
          </a:xfrm>
          <a:prstGeom prst="rect">
            <a:avLst/>
          </a:prstGeom>
          <a:ln>
            <a:noFill/>
          </a:ln>
          <a:effectLst>
            <a:softEdge rad="112500"/>
          </a:effectLst>
        </p:spPr>
      </p:pic>
    </p:spTree>
  </p:cSld>
  <p:clrMapOvr>
    <a:masterClrMapping/>
  </p:clrMapOvr>
  <p:transition advTm="2042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201019_231246_13_024.jpg"/>
          <p:cNvPicPr>
            <a:picLocks noChangeAspect="1"/>
          </p:cNvPicPr>
          <p:nvPr/>
        </p:nvPicPr>
        <p:blipFill>
          <a:blip r:embed="rId2" cstate="print"/>
          <a:stretch>
            <a:fillRect/>
          </a:stretch>
        </p:blipFill>
        <p:spPr>
          <a:xfrm>
            <a:off x="0" y="142852"/>
            <a:ext cx="8900574" cy="6429419"/>
          </a:xfrm>
          <a:prstGeom prst="rect">
            <a:avLst/>
          </a:prstGeom>
          <a:ln>
            <a:noFill/>
          </a:ln>
          <a:effectLst>
            <a:softEdge rad="112500"/>
          </a:effectLst>
        </p:spPr>
      </p:pic>
    </p:spTree>
  </p:cSld>
  <p:clrMapOvr>
    <a:masterClrMapping/>
  </p:clrMapOvr>
  <p:transition advTm="216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128</TotalTime>
  <Words>164</Words>
  <PresentationFormat>Экран (4:3)</PresentationFormat>
  <Paragraphs>13</Paragraphs>
  <Slides>15</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Поток</vt:lpstr>
      <vt:lpstr>Oscar Wilde   “The Picture of Dorian Gray”</vt:lpstr>
      <vt:lpstr>The Picture of Dorian Gray is the only published novel by Oscar Wilde, appearing as the lead story in Lippincott's Monthly Magazine on 20 June 1890, printed as the July 1890 issue of this magazine.</vt:lpstr>
      <vt:lpstr>The novel tells of a young man named Dorian Gray, the subject of a painting by artist Basil Hallward.</vt:lpstr>
      <vt:lpstr>Basil is impressed by Dorian's beauty and becomes infatuated with him, believing his beauty is responsible for a new mode in his art.</vt:lpstr>
      <vt:lpstr>Dorian meets Lord Henry Wotton, a friend of Basil's, and becomes enthralled by Lord Henry's world view.</vt:lpstr>
      <vt:lpstr>In a letter, Wilde said the main characters are reflections of himself: «Basil Hallward is what I think I am: Lord Henry what the world thinks me: Dorian what I would like to be–in other ages, perhaps».</vt:lpstr>
      <vt:lpstr>Things are changing.</vt:lpstr>
      <vt:lpstr>Contemporary portrait of Dorian Gray</vt:lpstr>
      <vt:lpstr>Слайд 9</vt:lpstr>
      <vt:lpstr>Слайд 10</vt:lpstr>
      <vt:lpstr>Слайд 11</vt:lpstr>
      <vt:lpstr>Слайд 12</vt:lpstr>
      <vt:lpstr>Слайд 13</vt:lpstr>
      <vt:lpstr>Dorian  had shoot. Portrait became the same, but his hero became the older man of  seventy years.</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Галерея современного искусства </dc:title>
  <cp:lastModifiedBy>Admin</cp:lastModifiedBy>
  <cp:revision>18</cp:revision>
  <dcterms:modified xsi:type="dcterms:W3CDTF">2013-12-20T06:02:13Z</dcterms:modified>
</cp:coreProperties>
</file>