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sldIdLst>
    <p:sldId id="256" r:id="rId2"/>
    <p:sldId id="257" r:id="rId3"/>
    <p:sldId id="258" r:id="rId4"/>
    <p:sldId id="259" r:id="rId5"/>
    <p:sldId id="260" r:id="rId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2F2732C-4ABF-4C69-BB63-344ABCB37C63}" type="datetimeFigureOut">
              <a:rPr lang="ru-RU" smtClean="0"/>
              <a:t>10.11.2013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44C263-842A-4A92-8709-B6D350FAD75A}" type="slidenum">
              <a:rPr lang="ru-RU" smtClean="0"/>
              <a:t>‹#›</a:t>
            </a:fld>
            <a:endParaRPr lang="ru-RU"/>
          </a:p>
        </p:txBody>
      </p:sp>
    </p:spTree>
    <p:extLst>
      <p:ext uri="{BB962C8B-B14F-4D97-AF65-F5344CB8AC3E}">
        <p14:creationId xmlns:p14="http://schemas.microsoft.com/office/powerpoint/2010/main" val="104062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2F2732C-4ABF-4C69-BB63-344ABCB37C63}" type="datetimeFigureOut">
              <a:rPr lang="ru-RU" smtClean="0"/>
              <a:t>10.11.2013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C44C263-842A-4A92-8709-B6D350FAD75A}" type="slidenum">
              <a:rPr lang="ru-RU" smtClean="0"/>
              <a:t>‹#›</a:t>
            </a:fld>
            <a:endParaRPr lang="ru-RU"/>
          </a:p>
        </p:txBody>
      </p:sp>
    </p:spTree>
    <p:extLst>
      <p:ext uri="{BB962C8B-B14F-4D97-AF65-F5344CB8AC3E}">
        <p14:creationId xmlns:p14="http://schemas.microsoft.com/office/powerpoint/2010/main" val="4174062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2F2732C-4ABF-4C69-BB63-344ABCB37C63}" type="datetimeFigureOut">
              <a:rPr lang="ru-RU" smtClean="0"/>
              <a:t>10.11.2013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44C263-842A-4A92-8709-B6D350FAD75A}" type="slidenum">
              <a:rPr lang="ru-RU" smtClean="0"/>
              <a:t>‹#›</a:t>
            </a:fld>
            <a:endParaRPr lang="ru-RU"/>
          </a:p>
        </p:txBody>
      </p:sp>
    </p:spTree>
    <p:extLst>
      <p:ext uri="{BB962C8B-B14F-4D97-AF65-F5344CB8AC3E}">
        <p14:creationId xmlns:p14="http://schemas.microsoft.com/office/powerpoint/2010/main" val="2574899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ru-RU" smtClean="0"/>
              <a:t>Образец текста</a:t>
            </a:r>
          </a:p>
        </p:txBody>
      </p:sp>
      <p:sp>
        <p:nvSpPr>
          <p:cNvPr id="4" name="Date Placeholder 3"/>
          <p:cNvSpPr>
            <a:spLocks noGrp="1"/>
          </p:cNvSpPr>
          <p:nvPr>
            <p:ph type="dt" sz="half" idx="10"/>
          </p:nvPr>
        </p:nvSpPr>
        <p:spPr/>
        <p:txBody>
          <a:bodyPr/>
          <a:lstStyle/>
          <a:p>
            <a:fld id="{E2F2732C-4ABF-4C69-BB63-344ABCB37C63}" type="datetimeFigureOut">
              <a:rPr lang="ru-RU" smtClean="0"/>
              <a:t>10.11.2013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44C263-842A-4A92-8709-B6D350FAD75A}" type="slidenum">
              <a:rPr lang="ru-RU" smtClean="0"/>
              <a:t>‹#›</a:t>
            </a:fld>
            <a:endParaRPr lang="ru-RU"/>
          </a:p>
        </p:txBody>
      </p:sp>
    </p:spTree>
    <p:extLst>
      <p:ext uri="{BB962C8B-B14F-4D97-AF65-F5344CB8AC3E}">
        <p14:creationId xmlns:p14="http://schemas.microsoft.com/office/powerpoint/2010/main" val="3758578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ru-RU" smtClean="0"/>
              <a:t>Образец текста</a:t>
            </a:r>
          </a:p>
        </p:txBody>
      </p:sp>
      <p:sp>
        <p:nvSpPr>
          <p:cNvPr id="4" name="Date Placeholder 3"/>
          <p:cNvSpPr>
            <a:spLocks noGrp="1"/>
          </p:cNvSpPr>
          <p:nvPr>
            <p:ph type="dt" sz="half" idx="10"/>
          </p:nvPr>
        </p:nvSpPr>
        <p:spPr/>
        <p:txBody>
          <a:bodyPr/>
          <a:lstStyle/>
          <a:p>
            <a:fld id="{E2F2732C-4ABF-4C69-BB63-344ABCB37C63}" type="datetimeFigureOut">
              <a:rPr lang="ru-RU" smtClean="0"/>
              <a:t>10.11.2013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44C263-842A-4A92-8709-B6D350FAD75A}" type="slidenum">
              <a:rPr lang="ru-RU" smtClean="0"/>
              <a:t>‹#›</a:t>
            </a:fld>
            <a:endParaRPr lang="ru-RU"/>
          </a:p>
        </p:txBody>
      </p:sp>
    </p:spTree>
    <p:extLst>
      <p:ext uri="{BB962C8B-B14F-4D97-AF65-F5344CB8AC3E}">
        <p14:creationId xmlns:p14="http://schemas.microsoft.com/office/powerpoint/2010/main" val="1782161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2F2732C-4ABF-4C69-BB63-344ABCB37C63}" type="datetimeFigureOut">
              <a:rPr lang="ru-RU" smtClean="0"/>
              <a:t>10.11.2013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44C263-842A-4A92-8709-B6D350FAD75A}" type="slidenum">
              <a:rPr lang="ru-RU" smtClean="0"/>
              <a:t>‹#›</a:t>
            </a:fld>
            <a:endParaRPr lang="ru-RU"/>
          </a:p>
        </p:txBody>
      </p:sp>
    </p:spTree>
    <p:extLst>
      <p:ext uri="{BB962C8B-B14F-4D97-AF65-F5344CB8AC3E}">
        <p14:creationId xmlns:p14="http://schemas.microsoft.com/office/powerpoint/2010/main" val="1637444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2F2732C-4ABF-4C69-BB63-344ABCB37C63}" type="datetimeFigureOut">
              <a:rPr lang="ru-RU" smtClean="0"/>
              <a:t>10.11.2013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44C263-842A-4A92-8709-B6D350FAD75A}" type="slidenum">
              <a:rPr lang="ru-RU" smtClean="0"/>
              <a:t>‹#›</a:t>
            </a:fld>
            <a:endParaRPr lang="ru-RU"/>
          </a:p>
        </p:txBody>
      </p:sp>
    </p:spTree>
    <p:extLst>
      <p:ext uri="{BB962C8B-B14F-4D97-AF65-F5344CB8AC3E}">
        <p14:creationId xmlns:p14="http://schemas.microsoft.com/office/powerpoint/2010/main" val="3259581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2F2732C-4ABF-4C69-BB63-344ABCB37C63}" type="datetimeFigureOut">
              <a:rPr lang="ru-RU" smtClean="0"/>
              <a:t>10.11.2013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44C263-842A-4A92-8709-B6D350FAD75A}" type="slidenum">
              <a:rPr lang="ru-RU" smtClean="0"/>
              <a:t>‹#›</a:t>
            </a:fld>
            <a:endParaRPr lang="ru-RU"/>
          </a:p>
        </p:txBody>
      </p:sp>
    </p:spTree>
    <p:extLst>
      <p:ext uri="{BB962C8B-B14F-4D97-AF65-F5344CB8AC3E}">
        <p14:creationId xmlns:p14="http://schemas.microsoft.com/office/powerpoint/2010/main" val="1494770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2F2732C-4ABF-4C69-BB63-344ABCB37C63}" type="datetimeFigureOut">
              <a:rPr lang="ru-RU" smtClean="0"/>
              <a:t>10.11.2013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44C263-842A-4A92-8709-B6D350FAD75A}" type="slidenum">
              <a:rPr lang="ru-RU" smtClean="0"/>
              <a:t>‹#›</a:t>
            </a:fld>
            <a:endParaRPr lang="ru-RU"/>
          </a:p>
        </p:txBody>
      </p:sp>
    </p:spTree>
    <p:extLst>
      <p:ext uri="{BB962C8B-B14F-4D97-AF65-F5344CB8AC3E}">
        <p14:creationId xmlns:p14="http://schemas.microsoft.com/office/powerpoint/2010/main" val="2403744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2F2732C-4ABF-4C69-BB63-344ABCB37C63}" type="datetimeFigureOut">
              <a:rPr lang="ru-RU" smtClean="0"/>
              <a:t>10.11.2013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44C263-842A-4A92-8709-B6D350FAD75A}" type="slidenum">
              <a:rPr lang="ru-RU" smtClean="0"/>
              <a:t>‹#›</a:t>
            </a:fld>
            <a:endParaRPr lang="ru-RU"/>
          </a:p>
        </p:txBody>
      </p:sp>
    </p:spTree>
    <p:extLst>
      <p:ext uri="{BB962C8B-B14F-4D97-AF65-F5344CB8AC3E}">
        <p14:creationId xmlns:p14="http://schemas.microsoft.com/office/powerpoint/2010/main" val="915671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2F2732C-4ABF-4C69-BB63-344ABCB37C63}" type="datetimeFigureOut">
              <a:rPr lang="ru-RU" smtClean="0"/>
              <a:t>10.11.2013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44C263-842A-4A92-8709-B6D350FAD75A}" type="slidenum">
              <a:rPr lang="ru-RU" smtClean="0"/>
              <a:t>‹#›</a:t>
            </a:fld>
            <a:endParaRPr lang="ru-RU"/>
          </a:p>
        </p:txBody>
      </p:sp>
    </p:spTree>
    <p:extLst>
      <p:ext uri="{BB962C8B-B14F-4D97-AF65-F5344CB8AC3E}">
        <p14:creationId xmlns:p14="http://schemas.microsoft.com/office/powerpoint/2010/main" val="1024561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2F2732C-4ABF-4C69-BB63-344ABCB37C63}" type="datetimeFigureOut">
              <a:rPr lang="ru-RU" smtClean="0"/>
              <a:t>10.11.2013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C44C263-842A-4A92-8709-B6D350FAD75A}" type="slidenum">
              <a:rPr lang="ru-RU" smtClean="0"/>
              <a:t>‹#›</a:t>
            </a:fld>
            <a:endParaRPr lang="ru-RU"/>
          </a:p>
        </p:txBody>
      </p:sp>
    </p:spTree>
    <p:extLst>
      <p:ext uri="{BB962C8B-B14F-4D97-AF65-F5344CB8AC3E}">
        <p14:creationId xmlns:p14="http://schemas.microsoft.com/office/powerpoint/2010/main" val="181759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2F2732C-4ABF-4C69-BB63-344ABCB37C63}" type="datetimeFigureOut">
              <a:rPr lang="ru-RU" smtClean="0"/>
              <a:t>10.11.2013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C44C263-842A-4A92-8709-B6D350FAD75A}" type="slidenum">
              <a:rPr lang="ru-RU" smtClean="0"/>
              <a:t>‹#›</a:t>
            </a:fld>
            <a:endParaRPr lang="ru-RU"/>
          </a:p>
        </p:txBody>
      </p:sp>
    </p:spTree>
    <p:extLst>
      <p:ext uri="{BB962C8B-B14F-4D97-AF65-F5344CB8AC3E}">
        <p14:creationId xmlns:p14="http://schemas.microsoft.com/office/powerpoint/2010/main" val="2934609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2F2732C-4ABF-4C69-BB63-344ABCB37C63}" type="datetimeFigureOut">
              <a:rPr lang="ru-RU" smtClean="0"/>
              <a:t>10.11.2013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C44C263-842A-4A92-8709-B6D350FAD75A}" type="slidenum">
              <a:rPr lang="ru-RU" smtClean="0"/>
              <a:t>‹#›</a:t>
            </a:fld>
            <a:endParaRPr lang="ru-RU"/>
          </a:p>
        </p:txBody>
      </p:sp>
    </p:spTree>
    <p:extLst>
      <p:ext uri="{BB962C8B-B14F-4D97-AF65-F5344CB8AC3E}">
        <p14:creationId xmlns:p14="http://schemas.microsoft.com/office/powerpoint/2010/main" val="3953688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F2732C-4ABF-4C69-BB63-344ABCB37C63}" type="datetimeFigureOut">
              <a:rPr lang="ru-RU" smtClean="0"/>
              <a:t>10.11.2013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C44C263-842A-4A92-8709-B6D350FAD75A}" type="slidenum">
              <a:rPr lang="ru-RU" smtClean="0"/>
              <a:t>‹#›</a:t>
            </a:fld>
            <a:endParaRPr lang="ru-RU"/>
          </a:p>
        </p:txBody>
      </p:sp>
    </p:spTree>
    <p:extLst>
      <p:ext uri="{BB962C8B-B14F-4D97-AF65-F5344CB8AC3E}">
        <p14:creationId xmlns:p14="http://schemas.microsoft.com/office/powerpoint/2010/main" val="1530267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2F2732C-4ABF-4C69-BB63-344ABCB37C63}" type="datetimeFigureOut">
              <a:rPr lang="ru-RU" smtClean="0"/>
              <a:t>10.11.2013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C44C263-842A-4A92-8709-B6D350FAD75A}" type="slidenum">
              <a:rPr lang="ru-RU" smtClean="0"/>
              <a:t>‹#›</a:t>
            </a:fld>
            <a:endParaRPr lang="ru-RU"/>
          </a:p>
        </p:txBody>
      </p:sp>
    </p:spTree>
    <p:extLst>
      <p:ext uri="{BB962C8B-B14F-4D97-AF65-F5344CB8AC3E}">
        <p14:creationId xmlns:p14="http://schemas.microsoft.com/office/powerpoint/2010/main" val="4025690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6399212" y="5883275"/>
            <a:ext cx="914400" cy="365125"/>
          </a:xfrm>
        </p:spPr>
        <p:txBody>
          <a:bodyPr/>
          <a:lstStyle/>
          <a:p>
            <a:fld id="{E2F2732C-4ABF-4C69-BB63-344ABCB37C63}" type="datetimeFigureOut">
              <a:rPr lang="ru-RU" smtClean="0"/>
              <a:t>10.11.2013</a:t>
            </a:fld>
            <a:endParaRPr lang="ru-RU"/>
          </a:p>
        </p:txBody>
      </p:sp>
      <p:sp>
        <p:nvSpPr>
          <p:cNvPr id="6" name="Footer Placeholder 5"/>
          <p:cNvSpPr>
            <a:spLocks noGrp="1"/>
          </p:cNvSpPr>
          <p:nvPr>
            <p:ph type="ftr" sz="quarter" idx="11"/>
          </p:nvPr>
        </p:nvSpPr>
        <p:spPr>
          <a:xfrm>
            <a:off x="1141412" y="5883275"/>
            <a:ext cx="5105400" cy="365125"/>
          </a:xfrm>
        </p:spPr>
        <p:txBody>
          <a:bodyPr/>
          <a:lstStyle/>
          <a:p>
            <a:endParaRPr lang="ru-RU"/>
          </a:p>
        </p:txBody>
      </p:sp>
      <p:sp>
        <p:nvSpPr>
          <p:cNvPr id="7" name="Slide Number Placeholder 6"/>
          <p:cNvSpPr>
            <a:spLocks noGrp="1"/>
          </p:cNvSpPr>
          <p:nvPr>
            <p:ph type="sldNum" sz="quarter" idx="12"/>
          </p:nvPr>
        </p:nvSpPr>
        <p:spPr>
          <a:xfrm>
            <a:off x="10742612" y="5883275"/>
            <a:ext cx="322567" cy="365125"/>
          </a:xfrm>
        </p:spPr>
        <p:txBody>
          <a:bodyPr/>
          <a:lstStyle/>
          <a:p>
            <a:fld id="{8C44C263-842A-4A92-8709-B6D350FAD75A}" type="slidenum">
              <a:rPr lang="ru-RU" smtClean="0"/>
              <a:t>‹#›</a:t>
            </a:fld>
            <a:endParaRPr lang="ru-RU"/>
          </a:p>
        </p:txBody>
      </p:sp>
    </p:spTree>
    <p:extLst>
      <p:ext uri="{BB962C8B-B14F-4D97-AF65-F5344CB8AC3E}">
        <p14:creationId xmlns:p14="http://schemas.microsoft.com/office/powerpoint/2010/main" val="3085157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E2F2732C-4ABF-4C69-BB63-344ABCB37C63}" type="datetimeFigureOut">
              <a:rPr lang="ru-RU" smtClean="0"/>
              <a:t>10.11.2013</a:t>
            </a:fld>
            <a:endParaRPr lang="ru-RU"/>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ru-RU"/>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8C44C263-842A-4A92-8709-B6D350FAD75A}" type="slidenum">
              <a:rPr lang="ru-RU" smtClean="0"/>
              <a:t>‹#›</a:t>
            </a:fld>
            <a:endParaRPr lang="ru-RU"/>
          </a:p>
        </p:txBody>
      </p:sp>
    </p:spTree>
    <p:extLst>
      <p:ext uri="{BB962C8B-B14F-4D97-AF65-F5344CB8AC3E}">
        <p14:creationId xmlns:p14="http://schemas.microsoft.com/office/powerpoint/2010/main" val="3164966932"/>
      </p:ext>
    </p:extLst>
  </p:cSld>
  <p:clrMap bg1="dk1" tx1="lt1" bg2="dk2"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a:effectLst/>
              </a:rPr>
              <a:t>США у 1945–1960 </a:t>
            </a:r>
            <a:r>
              <a:rPr lang="ru-RU" b="1" dirty="0" err="1">
                <a:effectLst/>
              </a:rPr>
              <a:t>рр</a:t>
            </a:r>
            <a:endParaRPr lang="ru-RU" dirty="0"/>
          </a:p>
        </p:txBody>
      </p:sp>
      <p:sp>
        <p:nvSpPr>
          <p:cNvPr id="3" name="Подзаголовок 2"/>
          <p:cNvSpPr>
            <a:spLocks noGrp="1"/>
          </p:cNvSpPr>
          <p:nvPr>
            <p:ph type="subTitle" idx="1"/>
          </p:nvPr>
        </p:nvSpPr>
        <p:spPr>
          <a:xfrm>
            <a:off x="7642746" y="4899546"/>
            <a:ext cx="2784488" cy="891654"/>
          </a:xfrm>
        </p:spPr>
        <p:txBody>
          <a:bodyPr/>
          <a:lstStyle/>
          <a:p>
            <a:pPr algn="r"/>
            <a:r>
              <a:rPr lang="uk-UA" dirty="0" smtClean="0"/>
              <a:t>Петренко Олександр</a:t>
            </a:r>
          </a:p>
          <a:p>
            <a:pPr algn="r"/>
            <a:r>
              <a:rPr lang="uk-UA" dirty="0" smtClean="0"/>
              <a:t>11 клас</a:t>
            </a:r>
            <a:endParaRPr lang="ru-RU" dirty="0"/>
          </a:p>
        </p:txBody>
      </p:sp>
    </p:spTree>
    <p:extLst>
      <p:ext uri="{BB962C8B-B14F-4D97-AF65-F5344CB8AC3E}">
        <p14:creationId xmlns:p14="http://schemas.microsoft.com/office/powerpoint/2010/main" val="1935918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0"/>
            <a:ext cx="9905998" cy="1905000"/>
          </a:xfrm>
        </p:spPr>
        <p:txBody>
          <a:bodyPr/>
          <a:lstStyle/>
          <a:p>
            <a:r>
              <a:rPr lang="ru-RU" b="1" dirty="0" err="1">
                <a:effectLst/>
              </a:rPr>
              <a:t>Зміцнення</a:t>
            </a:r>
            <a:r>
              <a:rPr lang="ru-RU" b="1" dirty="0">
                <a:effectLst/>
              </a:rPr>
              <a:t> </a:t>
            </a:r>
            <a:r>
              <a:rPr lang="ru-RU" b="1" dirty="0" err="1">
                <a:effectLst/>
              </a:rPr>
              <a:t>міжнародного</a:t>
            </a:r>
            <a:r>
              <a:rPr lang="ru-RU" b="1" dirty="0">
                <a:effectLst/>
              </a:rPr>
              <a:t> статусу США </a:t>
            </a:r>
            <a:r>
              <a:rPr lang="ru-RU" b="1" dirty="0" err="1">
                <a:effectLst/>
              </a:rPr>
              <a:t>внаслідок</a:t>
            </a:r>
            <a:r>
              <a:rPr lang="ru-RU" b="1" dirty="0">
                <a:effectLst/>
              </a:rPr>
              <a:t> </a:t>
            </a:r>
            <a:r>
              <a:rPr lang="ru-RU" b="1" dirty="0" err="1">
                <a:effectLst/>
              </a:rPr>
              <a:t>Другої</a:t>
            </a:r>
            <a:r>
              <a:rPr lang="ru-RU" b="1" dirty="0">
                <a:effectLst/>
              </a:rPr>
              <a:t> </a:t>
            </a:r>
            <a:r>
              <a:rPr lang="ru-RU" b="1" dirty="0" err="1">
                <a:effectLst/>
              </a:rPr>
              <a:t>світової</a:t>
            </a:r>
            <a:r>
              <a:rPr lang="ru-RU" b="1" dirty="0">
                <a:effectLst/>
              </a:rPr>
              <a:t> </a:t>
            </a:r>
            <a:r>
              <a:rPr lang="ru-RU" b="1" dirty="0" err="1">
                <a:effectLst/>
              </a:rPr>
              <a:t>війни</a:t>
            </a:r>
            <a:endParaRPr lang="ru-RU" dirty="0"/>
          </a:p>
        </p:txBody>
      </p:sp>
      <p:sp>
        <p:nvSpPr>
          <p:cNvPr id="3" name="Объект 2"/>
          <p:cNvSpPr>
            <a:spLocks noGrp="1"/>
          </p:cNvSpPr>
          <p:nvPr>
            <p:ph idx="1"/>
          </p:nvPr>
        </p:nvSpPr>
        <p:spPr>
          <a:xfrm>
            <a:off x="1141413" y="1774209"/>
            <a:ext cx="9905998" cy="4367284"/>
          </a:xfrm>
        </p:spPr>
        <p:txBody>
          <a:bodyPr>
            <a:normAutofit fontScale="92500"/>
          </a:bodyPr>
          <a:lstStyle/>
          <a:p>
            <a:pPr marL="0" indent="0">
              <a:buNone/>
            </a:pPr>
            <a:r>
              <a:rPr lang="ru-RU" dirty="0">
                <a:effectLst/>
              </a:rPr>
              <a:t>Друга </a:t>
            </a:r>
            <a:r>
              <a:rPr lang="ru-RU" dirty="0" err="1">
                <a:effectLst/>
              </a:rPr>
              <a:t>світова</a:t>
            </a:r>
            <a:r>
              <a:rPr lang="ru-RU" dirty="0">
                <a:effectLst/>
              </a:rPr>
              <a:t> </a:t>
            </a:r>
            <a:r>
              <a:rPr lang="ru-RU" dirty="0" err="1">
                <a:effectLst/>
              </a:rPr>
              <a:t>війна</a:t>
            </a:r>
            <a:r>
              <a:rPr lang="ru-RU" dirty="0">
                <a:effectLst/>
              </a:rPr>
              <a:t> завершила </a:t>
            </a:r>
            <a:r>
              <a:rPr lang="ru-RU" dirty="0" err="1">
                <a:effectLst/>
              </a:rPr>
              <a:t>процес</a:t>
            </a:r>
            <a:r>
              <a:rPr lang="ru-RU" dirty="0">
                <a:effectLst/>
              </a:rPr>
              <a:t> </a:t>
            </a:r>
            <a:r>
              <a:rPr lang="ru-RU" dirty="0" err="1">
                <a:effectLst/>
              </a:rPr>
              <a:t>перетворення</a:t>
            </a:r>
            <a:r>
              <a:rPr lang="ru-RU" dirty="0">
                <a:effectLst/>
              </a:rPr>
              <a:t> США на </a:t>
            </a:r>
            <a:r>
              <a:rPr lang="ru-RU" dirty="0" err="1">
                <a:effectLst/>
              </a:rPr>
              <a:t>провідну</a:t>
            </a:r>
            <a:r>
              <a:rPr lang="ru-RU" dirty="0">
                <a:effectLst/>
              </a:rPr>
              <a:t> </a:t>
            </a:r>
            <a:r>
              <a:rPr lang="ru-RU" dirty="0" err="1">
                <a:effectLst/>
              </a:rPr>
              <a:t>країну</a:t>
            </a:r>
            <a:r>
              <a:rPr lang="ru-RU" dirty="0">
                <a:effectLst/>
              </a:rPr>
              <a:t> </a:t>
            </a:r>
            <a:r>
              <a:rPr lang="ru-RU" dirty="0" err="1">
                <a:effectLst/>
              </a:rPr>
              <a:t>капіталістич­ного</a:t>
            </a:r>
            <a:r>
              <a:rPr lang="ru-RU" dirty="0">
                <a:effectLst/>
              </a:rPr>
              <a:t> </a:t>
            </a:r>
            <a:r>
              <a:rPr lang="ru-RU" dirty="0" err="1" smtClean="0">
                <a:effectLst/>
              </a:rPr>
              <a:t>світу</a:t>
            </a:r>
            <a:endParaRPr lang="ru-RU" dirty="0" smtClean="0">
              <a:effectLst/>
            </a:endParaRPr>
          </a:p>
          <a:p>
            <a:pPr marL="0" indent="0">
              <a:buNone/>
            </a:pPr>
            <a:r>
              <a:rPr lang="ru-RU" dirty="0" err="1">
                <a:effectLst/>
              </a:rPr>
              <a:t>Основні</a:t>
            </a:r>
            <a:r>
              <a:rPr lang="ru-RU" dirty="0">
                <a:effectLst/>
              </a:rPr>
              <a:t> </a:t>
            </a:r>
            <a:r>
              <a:rPr lang="ru-RU" dirty="0" err="1">
                <a:effectLst/>
              </a:rPr>
              <a:t>суперники</a:t>
            </a:r>
            <a:r>
              <a:rPr lang="ru-RU" dirty="0">
                <a:effectLst/>
              </a:rPr>
              <a:t> США </a:t>
            </a:r>
            <a:r>
              <a:rPr lang="ru-RU" dirty="0" err="1">
                <a:effectLst/>
              </a:rPr>
              <a:t>або</a:t>
            </a:r>
            <a:r>
              <a:rPr lang="ru-RU" dirty="0">
                <a:effectLst/>
              </a:rPr>
              <a:t> </a:t>
            </a:r>
            <a:r>
              <a:rPr lang="ru-RU" dirty="0" err="1">
                <a:effectLst/>
              </a:rPr>
              <a:t>тимчасово</a:t>
            </a:r>
            <a:r>
              <a:rPr lang="ru-RU" dirty="0">
                <a:effectLst/>
              </a:rPr>
              <a:t> </a:t>
            </a:r>
            <a:r>
              <a:rPr lang="ru-RU" dirty="0" err="1">
                <a:effectLst/>
              </a:rPr>
              <a:t>вибули</a:t>
            </a:r>
            <a:r>
              <a:rPr lang="ru-RU" dirty="0">
                <a:effectLst/>
              </a:rPr>
              <a:t> з </a:t>
            </a:r>
            <a:r>
              <a:rPr lang="ru-RU" dirty="0" err="1">
                <a:effectLst/>
              </a:rPr>
              <a:t>конкурентної</a:t>
            </a:r>
            <a:r>
              <a:rPr lang="ru-RU" dirty="0">
                <a:effectLst/>
              </a:rPr>
              <a:t> </a:t>
            </a:r>
            <a:r>
              <a:rPr lang="ru-RU" dirty="0" err="1">
                <a:effectLst/>
              </a:rPr>
              <a:t>боротьби</a:t>
            </a:r>
            <a:r>
              <a:rPr lang="ru-RU" dirty="0">
                <a:effectLst/>
              </a:rPr>
              <a:t> (</a:t>
            </a:r>
            <a:r>
              <a:rPr lang="ru-RU" dirty="0" err="1">
                <a:effectLst/>
              </a:rPr>
              <a:t>Німеччина</a:t>
            </a:r>
            <a:r>
              <a:rPr lang="ru-RU" dirty="0">
                <a:effectLst/>
              </a:rPr>
              <a:t>, </a:t>
            </a:r>
            <a:r>
              <a:rPr lang="ru-RU" dirty="0" err="1">
                <a:effectLst/>
              </a:rPr>
              <a:t>Японія</a:t>
            </a:r>
            <a:r>
              <a:rPr lang="ru-RU" dirty="0">
                <a:effectLst/>
              </a:rPr>
              <a:t>) </a:t>
            </a:r>
            <a:r>
              <a:rPr lang="ru-RU" dirty="0" err="1">
                <a:effectLst/>
              </a:rPr>
              <a:t>або</a:t>
            </a:r>
            <a:r>
              <a:rPr lang="ru-RU" dirty="0">
                <a:effectLst/>
              </a:rPr>
              <a:t> </a:t>
            </a:r>
            <a:r>
              <a:rPr lang="ru-RU" dirty="0" err="1">
                <a:effectLst/>
              </a:rPr>
              <a:t>потрапили</a:t>
            </a:r>
            <a:r>
              <a:rPr lang="ru-RU" dirty="0">
                <a:effectLst/>
              </a:rPr>
              <a:t> у </a:t>
            </a:r>
            <a:r>
              <a:rPr lang="ru-RU" dirty="0" err="1">
                <a:effectLst/>
              </a:rPr>
              <a:t>фінансово-економічну</a:t>
            </a:r>
            <a:r>
              <a:rPr lang="ru-RU" dirty="0">
                <a:effectLst/>
              </a:rPr>
              <a:t> </a:t>
            </a:r>
            <a:r>
              <a:rPr lang="ru-RU" dirty="0" err="1">
                <a:effectLst/>
              </a:rPr>
              <a:t>залежність</a:t>
            </a:r>
            <a:r>
              <a:rPr lang="ru-RU" dirty="0">
                <a:effectLst/>
              </a:rPr>
              <a:t> </a:t>
            </a:r>
            <a:r>
              <a:rPr lang="ru-RU" dirty="0" err="1">
                <a:effectLst/>
              </a:rPr>
              <a:t>від</a:t>
            </a:r>
            <a:r>
              <a:rPr lang="ru-RU" dirty="0">
                <a:effectLst/>
              </a:rPr>
              <a:t> </a:t>
            </a:r>
            <a:r>
              <a:rPr lang="ru-RU" dirty="0" err="1">
                <a:effectLst/>
              </a:rPr>
              <a:t>Сполучених</a:t>
            </a:r>
            <a:r>
              <a:rPr lang="ru-RU" dirty="0">
                <a:effectLst/>
              </a:rPr>
              <a:t> </a:t>
            </a:r>
            <a:r>
              <a:rPr lang="ru-RU" dirty="0" err="1">
                <a:effectLst/>
              </a:rPr>
              <a:t>Штатів</a:t>
            </a:r>
            <a:r>
              <a:rPr lang="ru-RU" dirty="0">
                <a:effectLst/>
              </a:rPr>
              <a:t> (</a:t>
            </a:r>
            <a:r>
              <a:rPr lang="ru-RU" dirty="0" err="1">
                <a:effectLst/>
              </a:rPr>
              <a:t>Англія</a:t>
            </a:r>
            <a:r>
              <a:rPr lang="ru-RU" dirty="0">
                <a:effectLst/>
              </a:rPr>
              <a:t>, </a:t>
            </a:r>
            <a:r>
              <a:rPr lang="ru-RU" dirty="0" err="1">
                <a:effectLst/>
              </a:rPr>
              <a:t>Франція</a:t>
            </a:r>
            <a:r>
              <a:rPr lang="ru-RU" dirty="0">
                <a:effectLst/>
              </a:rPr>
              <a:t>). США </a:t>
            </a:r>
            <a:r>
              <a:rPr lang="ru-RU" dirty="0" err="1">
                <a:effectLst/>
              </a:rPr>
              <a:t>скористалися</a:t>
            </a:r>
            <a:r>
              <a:rPr lang="ru-RU" dirty="0">
                <a:effectLst/>
              </a:rPr>
              <a:t> </a:t>
            </a:r>
            <a:r>
              <a:rPr lang="ru-RU" dirty="0" err="1">
                <a:effectLst/>
              </a:rPr>
              <a:t>цим</a:t>
            </a:r>
            <a:r>
              <a:rPr lang="ru-RU" dirty="0">
                <a:effectLst/>
              </a:rPr>
              <a:t>, </a:t>
            </a:r>
            <a:r>
              <a:rPr lang="ru-RU" dirty="0" err="1">
                <a:effectLst/>
              </a:rPr>
              <a:t>щоб</a:t>
            </a:r>
            <a:r>
              <a:rPr lang="ru-RU" dirty="0">
                <a:effectLst/>
              </a:rPr>
              <a:t> </a:t>
            </a:r>
            <a:r>
              <a:rPr lang="ru-RU" dirty="0" err="1">
                <a:effectLst/>
              </a:rPr>
              <a:t>заволодіти</a:t>
            </a:r>
            <a:r>
              <a:rPr lang="ru-RU" dirty="0">
                <a:effectLst/>
              </a:rPr>
              <a:t> </a:t>
            </a:r>
            <a:r>
              <a:rPr lang="ru-RU" dirty="0" err="1">
                <a:effectLst/>
              </a:rPr>
              <a:t>новими</a:t>
            </a:r>
            <a:r>
              <a:rPr lang="ru-RU" dirty="0">
                <a:effectLst/>
              </a:rPr>
              <a:t> ринками, </a:t>
            </a:r>
            <a:r>
              <a:rPr lang="ru-RU" dirty="0" err="1">
                <a:effectLst/>
              </a:rPr>
              <a:t>збільшити</a:t>
            </a:r>
            <a:r>
              <a:rPr lang="ru-RU" dirty="0">
                <a:effectLst/>
              </a:rPr>
              <a:t> </a:t>
            </a:r>
            <a:r>
              <a:rPr lang="ru-RU" dirty="0" err="1">
                <a:effectLst/>
              </a:rPr>
              <a:t>експорт</a:t>
            </a:r>
            <a:r>
              <a:rPr lang="ru-RU" dirty="0">
                <a:effectLst/>
              </a:rPr>
              <a:t> </a:t>
            </a:r>
            <a:r>
              <a:rPr lang="ru-RU" dirty="0" err="1">
                <a:effectLst/>
              </a:rPr>
              <a:t>товарів</a:t>
            </a:r>
            <a:r>
              <a:rPr lang="ru-RU" dirty="0">
                <a:effectLst/>
              </a:rPr>
              <a:t> і </a:t>
            </a:r>
            <a:r>
              <a:rPr lang="ru-RU" dirty="0" err="1">
                <a:effectLst/>
              </a:rPr>
              <a:t>капіталів</a:t>
            </a:r>
            <a:r>
              <a:rPr lang="ru-RU" dirty="0">
                <a:effectLst/>
              </a:rPr>
              <a:t>, </a:t>
            </a:r>
            <a:r>
              <a:rPr lang="ru-RU" dirty="0" err="1">
                <a:effectLst/>
              </a:rPr>
              <a:t>створити</a:t>
            </a:r>
            <a:r>
              <a:rPr lang="ru-RU" dirty="0">
                <a:effectLst/>
              </a:rPr>
              <a:t> </a:t>
            </a:r>
            <a:r>
              <a:rPr lang="ru-RU" dirty="0" err="1">
                <a:effectLst/>
              </a:rPr>
              <a:t>велику</a:t>
            </a:r>
            <a:r>
              <a:rPr lang="ru-RU" dirty="0">
                <a:effectLst/>
              </a:rPr>
              <a:t> «</a:t>
            </a:r>
            <a:r>
              <a:rPr lang="ru-RU" dirty="0" err="1">
                <a:effectLst/>
              </a:rPr>
              <a:t>імперію</a:t>
            </a:r>
            <a:r>
              <a:rPr lang="ru-RU" dirty="0">
                <a:effectLst/>
              </a:rPr>
              <a:t> </a:t>
            </a:r>
            <a:r>
              <a:rPr lang="ru-RU" dirty="0" err="1">
                <a:effectLst/>
              </a:rPr>
              <a:t>долара</a:t>
            </a:r>
            <a:r>
              <a:rPr lang="ru-RU" dirty="0" smtClean="0">
                <a:effectLst/>
              </a:rPr>
              <a:t>».</a:t>
            </a:r>
          </a:p>
          <a:p>
            <a:pPr marL="0" indent="0">
              <a:buNone/>
            </a:pPr>
            <a:r>
              <a:rPr lang="ru-RU" dirty="0">
                <a:effectLst/>
              </a:rPr>
              <a:t>На </a:t>
            </a:r>
            <a:r>
              <a:rPr lang="ru-RU" dirty="0" err="1">
                <a:effectLst/>
              </a:rPr>
              <a:t>кінець</a:t>
            </a:r>
            <a:r>
              <a:rPr lang="ru-RU" dirty="0">
                <a:effectLst/>
              </a:rPr>
              <a:t> </a:t>
            </a:r>
            <a:r>
              <a:rPr lang="ru-RU" dirty="0" err="1">
                <a:effectLst/>
              </a:rPr>
              <a:t>війни</a:t>
            </a:r>
            <a:r>
              <a:rPr lang="ru-RU" dirty="0">
                <a:effectLst/>
              </a:rPr>
              <a:t> США </a:t>
            </a:r>
            <a:r>
              <a:rPr lang="ru-RU" dirty="0" err="1">
                <a:effectLst/>
              </a:rPr>
              <a:t>досягли</a:t>
            </a:r>
            <a:r>
              <a:rPr lang="ru-RU" dirty="0">
                <a:effectLst/>
              </a:rPr>
              <a:t> </a:t>
            </a:r>
            <a:r>
              <a:rPr lang="ru-RU" dirty="0" err="1">
                <a:effectLst/>
              </a:rPr>
              <a:t>найвищого</a:t>
            </a:r>
            <a:r>
              <a:rPr lang="ru-RU" dirty="0">
                <a:effectLst/>
              </a:rPr>
              <a:t> за всю свою </a:t>
            </a:r>
            <a:r>
              <a:rPr lang="ru-RU" dirty="0" err="1">
                <a:effectLst/>
              </a:rPr>
              <a:t>історію</a:t>
            </a:r>
            <a:r>
              <a:rPr lang="ru-RU" dirty="0">
                <a:effectLst/>
              </a:rPr>
              <a:t> </a:t>
            </a:r>
            <a:r>
              <a:rPr lang="ru-RU" dirty="0" err="1">
                <a:effectLst/>
              </a:rPr>
              <a:t>рівня</a:t>
            </a:r>
            <a:r>
              <a:rPr lang="ru-RU" dirty="0">
                <a:effectLst/>
              </a:rPr>
              <a:t> </a:t>
            </a:r>
            <a:r>
              <a:rPr lang="ru-RU" dirty="0" err="1">
                <a:effectLst/>
              </a:rPr>
              <a:t>військової</a:t>
            </a:r>
            <a:r>
              <a:rPr lang="ru-RU" dirty="0">
                <a:effectLst/>
              </a:rPr>
              <a:t> </a:t>
            </a:r>
            <a:r>
              <a:rPr lang="ru-RU" dirty="0" err="1">
                <a:effectLst/>
              </a:rPr>
              <a:t>могутності</a:t>
            </a:r>
            <a:r>
              <a:rPr lang="ru-RU" dirty="0">
                <a:effectLst/>
              </a:rPr>
              <a:t>: в 1945 р. </a:t>
            </a:r>
            <a:r>
              <a:rPr lang="ru-RU" dirty="0" err="1">
                <a:effectLst/>
              </a:rPr>
              <a:t>американські</a:t>
            </a:r>
            <a:r>
              <a:rPr lang="ru-RU" dirty="0">
                <a:effectLst/>
              </a:rPr>
              <a:t> </a:t>
            </a:r>
            <a:r>
              <a:rPr lang="ru-RU" dirty="0" err="1">
                <a:effectLst/>
              </a:rPr>
              <a:t>військові</a:t>
            </a:r>
            <a:r>
              <a:rPr lang="ru-RU" dirty="0">
                <a:effectLst/>
              </a:rPr>
              <a:t> </a:t>
            </a:r>
            <a:r>
              <a:rPr lang="ru-RU" dirty="0" err="1">
                <a:effectLst/>
              </a:rPr>
              <a:t>сили</a:t>
            </a:r>
            <a:r>
              <a:rPr lang="ru-RU" dirty="0">
                <a:effectLst/>
              </a:rPr>
              <a:t> </a:t>
            </a:r>
            <a:r>
              <a:rPr lang="ru-RU" dirty="0" err="1">
                <a:effectLst/>
              </a:rPr>
              <a:t>нарахо­вували</a:t>
            </a:r>
            <a:r>
              <a:rPr lang="ru-RU" dirty="0">
                <a:effectLst/>
              </a:rPr>
              <a:t> 12 млн. </a:t>
            </a:r>
            <a:r>
              <a:rPr lang="ru-RU" dirty="0" err="1">
                <a:effectLst/>
              </a:rPr>
              <a:t>чоловік</a:t>
            </a:r>
            <a:r>
              <a:rPr lang="ru-RU" dirty="0">
                <a:effectLst/>
              </a:rPr>
              <a:t>; вони </a:t>
            </a:r>
            <a:r>
              <a:rPr lang="ru-RU" dirty="0" err="1">
                <a:effectLst/>
              </a:rPr>
              <a:t>мали</a:t>
            </a:r>
            <a:r>
              <a:rPr lang="ru-RU" dirty="0">
                <a:effectLst/>
              </a:rPr>
              <a:t> </a:t>
            </a:r>
            <a:r>
              <a:rPr lang="ru-RU" dirty="0" err="1">
                <a:effectLst/>
              </a:rPr>
              <a:t>потужний</a:t>
            </a:r>
            <a:r>
              <a:rPr lang="ru-RU" dirty="0">
                <a:effectLst/>
              </a:rPr>
              <a:t> </a:t>
            </a:r>
            <a:r>
              <a:rPr lang="ru-RU" dirty="0" err="1">
                <a:effectLst/>
              </a:rPr>
              <a:t>військовий</a:t>
            </a:r>
            <a:r>
              <a:rPr lang="ru-RU" dirty="0">
                <a:effectLst/>
              </a:rPr>
              <a:t> флот і </a:t>
            </a:r>
            <a:r>
              <a:rPr lang="ru-RU" dirty="0" err="1">
                <a:effectLst/>
              </a:rPr>
              <a:t>стратегічну</a:t>
            </a:r>
            <a:r>
              <a:rPr lang="ru-RU" dirty="0">
                <a:effectLst/>
              </a:rPr>
              <a:t> </a:t>
            </a:r>
            <a:r>
              <a:rPr lang="ru-RU" dirty="0" err="1">
                <a:effectLst/>
              </a:rPr>
              <a:t>авіацію</a:t>
            </a:r>
            <a:r>
              <a:rPr lang="ru-RU" dirty="0">
                <a:effectLst/>
              </a:rPr>
              <a:t>, </a:t>
            </a:r>
            <a:r>
              <a:rPr lang="ru-RU" dirty="0" err="1">
                <a:effectLst/>
              </a:rPr>
              <a:t>що</a:t>
            </a:r>
            <a:r>
              <a:rPr lang="ru-RU" dirty="0">
                <a:effectLst/>
              </a:rPr>
              <a:t> давало </a:t>
            </a:r>
            <a:r>
              <a:rPr lang="ru-RU" dirty="0" err="1">
                <a:effectLst/>
              </a:rPr>
              <a:t>можливість</a:t>
            </a:r>
            <a:r>
              <a:rPr lang="ru-RU" dirty="0">
                <a:effectLst/>
              </a:rPr>
              <a:t> </a:t>
            </a:r>
            <a:r>
              <a:rPr lang="ru-RU" dirty="0" err="1">
                <a:effectLst/>
              </a:rPr>
              <a:t>контролювати</a:t>
            </a:r>
            <a:r>
              <a:rPr lang="ru-RU" dirty="0">
                <a:effectLst/>
              </a:rPr>
              <a:t> </a:t>
            </a:r>
            <a:r>
              <a:rPr lang="ru-RU" dirty="0" err="1">
                <a:effectLst/>
              </a:rPr>
              <a:t>найважливіші</a:t>
            </a:r>
            <a:r>
              <a:rPr lang="ru-RU" dirty="0">
                <a:effectLst/>
              </a:rPr>
              <a:t> </a:t>
            </a:r>
            <a:r>
              <a:rPr lang="ru-RU" dirty="0" err="1">
                <a:effectLst/>
              </a:rPr>
              <a:t>світові</a:t>
            </a:r>
            <a:r>
              <a:rPr lang="ru-RU" dirty="0">
                <a:effectLst/>
              </a:rPr>
              <a:t> </a:t>
            </a:r>
            <a:r>
              <a:rPr lang="ru-RU" dirty="0" err="1">
                <a:effectLst/>
              </a:rPr>
              <a:t>комунікації</a:t>
            </a:r>
            <a:r>
              <a:rPr lang="ru-RU" dirty="0">
                <a:effectLst/>
              </a:rPr>
              <a:t> і </a:t>
            </a:r>
            <a:r>
              <a:rPr lang="ru-RU" dirty="0" err="1">
                <a:effectLst/>
              </a:rPr>
              <a:t>стратегічні</a:t>
            </a:r>
            <a:r>
              <a:rPr lang="ru-RU" dirty="0">
                <a:effectLst/>
              </a:rPr>
              <a:t> </a:t>
            </a:r>
            <a:r>
              <a:rPr lang="ru-RU" dirty="0" err="1">
                <a:effectLst/>
              </a:rPr>
              <a:t>пункти</a:t>
            </a:r>
            <a:r>
              <a:rPr lang="ru-RU" dirty="0" smtClean="0">
                <a:effectLst/>
              </a:rPr>
              <a:t>.</a:t>
            </a:r>
          </a:p>
          <a:p>
            <a:pPr marL="0" indent="0">
              <a:buNone/>
            </a:pPr>
            <a:r>
              <a:rPr lang="ru-RU" dirty="0" err="1">
                <a:effectLst/>
              </a:rPr>
              <a:t>Зайнявши</a:t>
            </a:r>
            <a:r>
              <a:rPr lang="ru-RU" dirty="0">
                <a:effectLst/>
              </a:rPr>
              <a:t> </a:t>
            </a:r>
            <a:r>
              <a:rPr lang="ru-RU" dirty="0" err="1">
                <a:effectLst/>
              </a:rPr>
              <a:t>лідируюче</a:t>
            </a:r>
            <a:r>
              <a:rPr lang="ru-RU" dirty="0">
                <a:effectLst/>
              </a:rPr>
              <a:t> становище на </a:t>
            </a:r>
            <a:r>
              <a:rPr lang="ru-RU" dirty="0" err="1">
                <a:effectLst/>
              </a:rPr>
              <a:t>міжнародній</a:t>
            </a:r>
            <a:r>
              <a:rPr lang="ru-RU" dirty="0">
                <a:effectLst/>
              </a:rPr>
              <a:t> </a:t>
            </a:r>
            <a:r>
              <a:rPr lang="ru-RU" dirty="0" err="1">
                <a:effectLst/>
              </a:rPr>
              <a:t>арені</a:t>
            </a:r>
            <a:r>
              <a:rPr lang="ru-RU" dirty="0">
                <a:effectLst/>
              </a:rPr>
              <a:t>, </a:t>
            </a:r>
            <a:r>
              <a:rPr lang="ru-RU" dirty="0" err="1">
                <a:effectLst/>
              </a:rPr>
              <a:t>Сполучені</a:t>
            </a:r>
            <a:r>
              <a:rPr lang="ru-RU" dirty="0">
                <a:effectLst/>
              </a:rPr>
              <a:t> </a:t>
            </a:r>
            <a:r>
              <a:rPr lang="ru-RU" dirty="0" err="1">
                <a:effectLst/>
              </a:rPr>
              <a:t>Штати</a:t>
            </a:r>
            <a:r>
              <a:rPr lang="ru-RU" dirty="0">
                <a:effectLst/>
              </a:rPr>
              <a:t> проголосили </a:t>
            </a:r>
            <a:r>
              <a:rPr lang="ru-RU" dirty="0" err="1">
                <a:effectLst/>
              </a:rPr>
              <a:t>основним</a:t>
            </a:r>
            <a:r>
              <a:rPr lang="ru-RU" dirty="0">
                <a:effectLst/>
              </a:rPr>
              <a:t> </a:t>
            </a:r>
            <a:r>
              <a:rPr lang="ru-RU" dirty="0" err="1">
                <a:effectLst/>
              </a:rPr>
              <a:t>завданням</a:t>
            </a:r>
            <a:r>
              <a:rPr lang="ru-RU" dirty="0">
                <a:effectLst/>
              </a:rPr>
              <a:t> </a:t>
            </a:r>
            <a:r>
              <a:rPr lang="ru-RU" dirty="0" err="1">
                <a:effectLst/>
              </a:rPr>
              <a:t>своєї</a:t>
            </a:r>
            <a:r>
              <a:rPr lang="ru-RU" dirty="0">
                <a:effectLst/>
              </a:rPr>
              <a:t> </a:t>
            </a:r>
            <a:r>
              <a:rPr lang="ru-RU" dirty="0" err="1">
                <a:effectLst/>
              </a:rPr>
              <a:t>зовнішньої</a:t>
            </a:r>
            <a:r>
              <a:rPr lang="ru-RU" dirty="0">
                <a:effectLst/>
              </a:rPr>
              <a:t> </a:t>
            </a:r>
            <a:r>
              <a:rPr lang="ru-RU" dirty="0" err="1">
                <a:effectLst/>
              </a:rPr>
              <a:t>політики</a:t>
            </a:r>
            <a:r>
              <a:rPr lang="ru-RU" dirty="0">
                <a:effectLst/>
              </a:rPr>
              <a:t> </a:t>
            </a:r>
            <a:r>
              <a:rPr lang="ru-RU" dirty="0" err="1">
                <a:effectLst/>
              </a:rPr>
              <a:t>захист</a:t>
            </a:r>
            <a:r>
              <a:rPr lang="ru-RU" dirty="0">
                <a:effectLst/>
              </a:rPr>
              <a:t> «</a:t>
            </a:r>
            <a:r>
              <a:rPr lang="ru-RU" dirty="0" err="1">
                <a:effectLst/>
              </a:rPr>
              <a:t>вільного</a:t>
            </a:r>
            <a:r>
              <a:rPr lang="ru-RU" dirty="0">
                <a:effectLst/>
              </a:rPr>
              <a:t> </a:t>
            </a:r>
            <a:r>
              <a:rPr lang="ru-RU" dirty="0" err="1">
                <a:effectLst/>
              </a:rPr>
              <a:t>світу</a:t>
            </a:r>
            <a:r>
              <a:rPr lang="ru-RU" dirty="0">
                <a:effectLst/>
              </a:rPr>
              <a:t>» </a:t>
            </a:r>
            <a:r>
              <a:rPr lang="ru-RU" dirty="0" err="1">
                <a:effectLst/>
              </a:rPr>
              <a:t>від</a:t>
            </a:r>
            <a:r>
              <a:rPr lang="ru-RU" dirty="0">
                <a:effectLst/>
              </a:rPr>
              <a:t> будь-</a:t>
            </a:r>
            <a:r>
              <a:rPr lang="ru-RU" dirty="0" err="1">
                <a:effectLst/>
              </a:rPr>
              <a:t>яких</a:t>
            </a:r>
            <a:r>
              <a:rPr lang="ru-RU" dirty="0">
                <a:effectLst/>
              </a:rPr>
              <a:t> </a:t>
            </a:r>
            <a:r>
              <a:rPr lang="ru-RU" dirty="0" err="1">
                <a:effectLst/>
              </a:rPr>
              <a:t>зазіхань</a:t>
            </a:r>
            <a:r>
              <a:rPr lang="ru-RU" dirty="0">
                <a:effectLst/>
              </a:rPr>
              <a:t> на </a:t>
            </a:r>
            <a:r>
              <a:rPr lang="ru-RU" dirty="0" err="1">
                <a:effectLst/>
              </a:rPr>
              <a:t>його</a:t>
            </a:r>
            <a:r>
              <a:rPr lang="ru-RU" dirty="0">
                <a:effectLst/>
              </a:rPr>
              <a:t> </a:t>
            </a:r>
            <a:r>
              <a:rPr lang="ru-RU" dirty="0" err="1">
                <a:effectLst/>
              </a:rPr>
              <a:t>демократичні</a:t>
            </a:r>
            <a:r>
              <a:rPr lang="ru-RU" dirty="0">
                <a:effectLst/>
              </a:rPr>
              <a:t> </a:t>
            </a:r>
            <a:r>
              <a:rPr lang="ru-RU" dirty="0" err="1">
                <a:effectLst/>
              </a:rPr>
              <a:t>основи</a:t>
            </a:r>
            <a:r>
              <a:rPr lang="ru-RU" dirty="0">
                <a:effectLst/>
              </a:rPr>
              <a:t>, </a:t>
            </a:r>
            <a:r>
              <a:rPr lang="ru-RU" dirty="0" err="1">
                <a:effectLst/>
              </a:rPr>
              <a:t>боротьбу</a:t>
            </a:r>
            <a:r>
              <a:rPr lang="ru-RU" dirty="0">
                <a:effectLst/>
              </a:rPr>
              <a:t> </a:t>
            </a:r>
            <a:r>
              <a:rPr lang="ru-RU" dirty="0" err="1">
                <a:effectLst/>
              </a:rPr>
              <a:t>проти</a:t>
            </a:r>
            <a:r>
              <a:rPr lang="ru-RU" dirty="0">
                <a:effectLst/>
              </a:rPr>
              <a:t> «</a:t>
            </a:r>
            <a:r>
              <a:rPr lang="ru-RU" dirty="0" err="1">
                <a:effectLst/>
              </a:rPr>
              <a:t>комуністичної</a:t>
            </a:r>
            <a:r>
              <a:rPr lang="ru-RU" dirty="0">
                <a:effectLst/>
              </a:rPr>
              <a:t> </a:t>
            </a:r>
            <a:r>
              <a:rPr lang="ru-RU" dirty="0" err="1">
                <a:effectLst/>
              </a:rPr>
              <a:t>загрози</a:t>
            </a:r>
            <a:r>
              <a:rPr lang="ru-RU" dirty="0">
                <a:effectLst/>
              </a:rPr>
              <a:t>».</a:t>
            </a:r>
            <a:endParaRPr lang="ru-RU" dirty="0">
              <a:effectLst>
                <a:glow rad="38100">
                  <a:schemeClr val="bg1">
                    <a:lumMod val="50000"/>
                    <a:lumOff val="50000"/>
                    <a:alpha val="20000"/>
                  </a:schemeClr>
                </a:glow>
              </a:effectLst>
            </a:endParaRPr>
          </a:p>
        </p:txBody>
      </p:sp>
    </p:spTree>
    <p:extLst>
      <p:ext uri="{BB962C8B-B14F-4D97-AF65-F5344CB8AC3E}">
        <p14:creationId xmlns:p14="http://schemas.microsoft.com/office/powerpoint/2010/main" val="1474447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0"/>
            <a:ext cx="9905998" cy="1905000"/>
          </a:xfrm>
        </p:spPr>
        <p:txBody>
          <a:bodyPr/>
          <a:lstStyle/>
          <a:p>
            <a:r>
              <a:rPr lang="ru-RU" b="1" dirty="0" err="1">
                <a:effectLst/>
              </a:rPr>
              <a:t>Особливості</a:t>
            </a:r>
            <a:r>
              <a:rPr lang="ru-RU" b="1" dirty="0">
                <a:effectLst/>
              </a:rPr>
              <a:t> </a:t>
            </a:r>
            <a:r>
              <a:rPr lang="ru-RU" b="1" dirty="0" err="1">
                <a:effectLst/>
              </a:rPr>
              <a:t>суспільно-політичного</a:t>
            </a:r>
            <a:r>
              <a:rPr lang="ru-RU" b="1" dirty="0">
                <a:effectLst/>
              </a:rPr>
              <a:t> </a:t>
            </a:r>
            <a:r>
              <a:rPr lang="ru-RU" b="1" dirty="0" err="1">
                <a:effectLst/>
              </a:rPr>
              <a:t>життя</a:t>
            </a:r>
            <a:endParaRPr lang="ru-RU" dirty="0"/>
          </a:p>
        </p:txBody>
      </p:sp>
      <p:sp>
        <p:nvSpPr>
          <p:cNvPr id="3" name="Объект 2"/>
          <p:cNvSpPr>
            <a:spLocks noGrp="1"/>
          </p:cNvSpPr>
          <p:nvPr>
            <p:ph idx="1"/>
          </p:nvPr>
        </p:nvSpPr>
        <p:spPr>
          <a:xfrm>
            <a:off x="1141413" y="1733267"/>
            <a:ext cx="9905998" cy="4057934"/>
          </a:xfrm>
        </p:spPr>
        <p:txBody>
          <a:bodyPr/>
          <a:lstStyle/>
          <a:p>
            <a:pPr marL="0" indent="0">
              <a:buNone/>
            </a:pPr>
            <a:r>
              <a:rPr lang="uk-UA" dirty="0">
                <a:effectLst/>
              </a:rPr>
              <a:t>На відміну від більшості європейських країн, де післявоєнна ситуація характеризувалася поворотом у настроях широких мас уліво, в США мав місце наступ правих і консервативних сил. Це, зокрема, виявилося в спробах переглянути соціальні закони, прийняті в 30-ті роки, у період «нового курсу» Ф. Рузвельта. Так, в </a:t>
            </a:r>
            <a:r>
              <a:rPr lang="uk-UA" b="1" dirty="0">
                <a:effectLst/>
              </a:rPr>
              <a:t>1947 р.</a:t>
            </a:r>
            <a:r>
              <a:rPr lang="uk-UA" dirty="0">
                <a:effectLst/>
              </a:rPr>
              <a:t> був прийнятий </a:t>
            </a:r>
            <a:r>
              <a:rPr lang="uk-UA" dirty="0" err="1">
                <a:effectLst/>
              </a:rPr>
              <a:t>антиробітничий</a:t>
            </a:r>
            <a:r>
              <a:rPr lang="uk-UA" dirty="0">
                <a:effectLst/>
              </a:rPr>
              <a:t> за своєю сутністю </a:t>
            </a:r>
            <a:r>
              <a:rPr lang="uk-UA" b="1" dirty="0">
                <a:effectLst/>
              </a:rPr>
              <a:t>закон Тафта—</a:t>
            </a:r>
            <a:r>
              <a:rPr lang="uk-UA" b="1" dirty="0" err="1">
                <a:effectLst/>
              </a:rPr>
              <a:t>Хартлі</a:t>
            </a:r>
            <a:r>
              <a:rPr lang="uk-UA" dirty="0">
                <a:effectLst/>
              </a:rPr>
              <a:t>, основна мета якого полягала в тому, щоб обмежити й контролювати діяльність профспілок</a:t>
            </a:r>
            <a:r>
              <a:rPr lang="uk-UA" dirty="0" smtClean="0">
                <a:effectLst/>
              </a:rPr>
              <a:t>.</a:t>
            </a:r>
          </a:p>
          <a:p>
            <a:pPr marL="0" indent="0">
              <a:buNone/>
            </a:pPr>
            <a:r>
              <a:rPr lang="uk-UA" dirty="0">
                <a:effectLst/>
              </a:rPr>
              <a:t>Яскравим проявом правоконсервативного повороту став </a:t>
            </a:r>
            <a:r>
              <a:rPr lang="uk-UA" b="1" dirty="0">
                <a:effectLst/>
              </a:rPr>
              <a:t>маккартизм</a:t>
            </a:r>
            <a:r>
              <a:rPr lang="uk-UA" dirty="0">
                <a:effectLst/>
              </a:rPr>
              <a:t> — широкомасштабна антикомуністична й антирадянська кампанія, розв’язана в країні ультраправими колами на чолі з сенатором </a:t>
            </a:r>
            <a:r>
              <a:rPr lang="uk-UA" dirty="0" err="1">
                <a:effectLst/>
              </a:rPr>
              <a:t>Дж</a:t>
            </a:r>
            <a:r>
              <a:rPr lang="uk-UA" dirty="0">
                <a:effectLst/>
              </a:rPr>
              <a:t>. </a:t>
            </a:r>
            <a:r>
              <a:rPr lang="uk-UA" dirty="0" err="1">
                <a:effectLst/>
              </a:rPr>
              <a:t>Маккарті</a:t>
            </a:r>
            <a:r>
              <a:rPr lang="uk-UA" dirty="0">
                <a:effectLst/>
              </a:rPr>
              <a:t>. Ця кампанія (самі американці її назвали «полюванням на відьом») тривала в період 1950­1954 рр.</a:t>
            </a:r>
            <a:endParaRPr lang="ru-RU" dirty="0"/>
          </a:p>
        </p:txBody>
      </p:sp>
    </p:spTree>
    <p:extLst>
      <p:ext uri="{BB962C8B-B14F-4D97-AF65-F5344CB8AC3E}">
        <p14:creationId xmlns:p14="http://schemas.microsoft.com/office/powerpoint/2010/main" val="2853931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0"/>
            <a:ext cx="9905998" cy="1905000"/>
          </a:xfrm>
        </p:spPr>
        <p:txBody>
          <a:bodyPr/>
          <a:lstStyle/>
          <a:p>
            <a:r>
              <a:rPr lang="ru-RU" b="1" dirty="0" err="1">
                <a:effectLst/>
              </a:rPr>
              <a:t>Особливості</a:t>
            </a:r>
            <a:r>
              <a:rPr lang="ru-RU" b="1" dirty="0">
                <a:effectLst/>
              </a:rPr>
              <a:t> </a:t>
            </a:r>
            <a:r>
              <a:rPr lang="ru-RU" b="1" dirty="0" err="1">
                <a:effectLst/>
              </a:rPr>
              <a:t>суспільно-політичного</a:t>
            </a:r>
            <a:r>
              <a:rPr lang="ru-RU" b="1" dirty="0">
                <a:effectLst/>
              </a:rPr>
              <a:t> </a:t>
            </a:r>
            <a:r>
              <a:rPr lang="ru-RU" b="1" dirty="0" err="1">
                <a:effectLst/>
              </a:rPr>
              <a:t>життя</a:t>
            </a:r>
            <a:endParaRPr lang="ru-RU" dirty="0"/>
          </a:p>
        </p:txBody>
      </p:sp>
      <p:sp>
        <p:nvSpPr>
          <p:cNvPr id="3" name="Объект 2"/>
          <p:cNvSpPr>
            <a:spLocks noGrp="1"/>
          </p:cNvSpPr>
          <p:nvPr>
            <p:ph idx="1"/>
          </p:nvPr>
        </p:nvSpPr>
        <p:spPr>
          <a:xfrm>
            <a:off x="1141413" y="1905001"/>
            <a:ext cx="9905998" cy="3886200"/>
          </a:xfrm>
        </p:spPr>
        <p:txBody>
          <a:bodyPr>
            <a:normAutofit lnSpcReduction="10000"/>
          </a:bodyPr>
          <a:lstStyle/>
          <a:p>
            <a:r>
              <a:rPr lang="uk-UA" dirty="0">
                <a:effectLst/>
              </a:rPr>
              <a:t>У 60-ті роки стрімко зростає молодіжний рух, у першу чергу студентський. Молодь була схильна заперечувати цінності «суспільства споживання». Символом молодіжної контркультури стали джинси й рок-н-рол. Виникли різні студентські організації. Серед них найбільш помітну роль відіграло об’єднання «Студенти за демократичне суспільство» (1962 р.), що </a:t>
            </a:r>
            <a:r>
              <a:rPr lang="uk-UA" dirty="0" err="1">
                <a:effectLst/>
              </a:rPr>
              <a:t>ідейно</a:t>
            </a:r>
            <a:r>
              <a:rPr lang="uk-UA" dirty="0">
                <a:effectLst/>
              </a:rPr>
              <a:t> сформувало рух </a:t>
            </a:r>
            <a:r>
              <a:rPr lang="uk-UA" b="1" dirty="0">
                <a:effectLst/>
              </a:rPr>
              <a:t>«нових лівих»</a:t>
            </a:r>
            <a:r>
              <a:rPr lang="uk-UA" dirty="0">
                <a:effectLst/>
              </a:rPr>
              <a:t>. «Нові ліві» закликали до заміни існуючої в США суспільно-політичної системи новою, заснованою на принципах рівності й соціальної справедливості. Вони вимагали припинення війни у В’єтнамі, ліквідації расової дискримінації, поваги прав національних, конфесійних та інших меншин, удосконалення системи освіти тощо. Але на відміну від традиційних лівих, які, керуючись ідеями марксизму, розглядали робітничий клас як головну рушійну силу перетворень, «нові ліві» вбачали таку силу в інтелігенції й студентстві.</a:t>
            </a:r>
            <a:endParaRPr lang="ru-RU" dirty="0"/>
          </a:p>
        </p:txBody>
      </p:sp>
    </p:spTree>
    <p:extLst>
      <p:ext uri="{BB962C8B-B14F-4D97-AF65-F5344CB8AC3E}">
        <p14:creationId xmlns:p14="http://schemas.microsoft.com/office/powerpoint/2010/main" val="4217298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0"/>
            <a:ext cx="9905998" cy="1905000"/>
          </a:xfrm>
        </p:spPr>
        <p:txBody>
          <a:bodyPr/>
          <a:lstStyle/>
          <a:p>
            <a:r>
              <a:rPr lang="ru-RU" b="1" dirty="0" err="1">
                <a:effectLst/>
              </a:rPr>
              <a:t>Основні</a:t>
            </a:r>
            <a:r>
              <a:rPr lang="ru-RU" b="1" dirty="0">
                <a:effectLst/>
              </a:rPr>
              <a:t> </a:t>
            </a:r>
            <a:r>
              <a:rPr lang="ru-RU" b="1" dirty="0" err="1">
                <a:effectLst/>
              </a:rPr>
              <a:t>напрями</a:t>
            </a:r>
            <a:r>
              <a:rPr lang="ru-RU" b="1" dirty="0">
                <a:effectLst/>
              </a:rPr>
              <a:t> </a:t>
            </a:r>
            <a:r>
              <a:rPr lang="ru-RU" b="1" dirty="0" err="1">
                <a:effectLst/>
              </a:rPr>
              <a:t>зовнішньої</a:t>
            </a:r>
            <a:r>
              <a:rPr lang="ru-RU" b="1" dirty="0">
                <a:effectLst/>
              </a:rPr>
              <a:t> </a:t>
            </a:r>
            <a:r>
              <a:rPr lang="ru-RU" b="1" dirty="0" err="1">
                <a:effectLst/>
              </a:rPr>
              <a:t>політики</a:t>
            </a:r>
            <a:endParaRPr lang="ru-RU" dirty="0"/>
          </a:p>
        </p:txBody>
      </p:sp>
      <p:sp>
        <p:nvSpPr>
          <p:cNvPr id="3" name="Объект 2"/>
          <p:cNvSpPr>
            <a:spLocks noGrp="1"/>
          </p:cNvSpPr>
          <p:nvPr>
            <p:ph idx="1"/>
          </p:nvPr>
        </p:nvSpPr>
        <p:spPr>
          <a:xfrm>
            <a:off x="1141413" y="1665027"/>
            <a:ext cx="9905998" cy="4735772"/>
          </a:xfrm>
        </p:spPr>
        <p:txBody>
          <a:bodyPr>
            <a:normAutofit fontScale="77500" lnSpcReduction="20000"/>
          </a:bodyPr>
          <a:lstStyle/>
          <a:p>
            <a:r>
              <a:rPr lang="uk-UA" b="1" dirty="0">
                <a:effectLst/>
              </a:rPr>
              <a:t>У другій половині 40-х — 50-ті роки</a:t>
            </a:r>
            <a:r>
              <a:rPr lang="uk-UA" dirty="0">
                <a:effectLst/>
              </a:rPr>
              <a:t>, в умовах загострення «холодної війни», найважливішим напрямом зовнішньої політики США став курс на «стримування комунізму». У рамках цього курсу було запроваджено ряд ініціатив.</a:t>
            </a:r>
          </a:p>
          <a:p>
            <a:r>
              <a:rPr lang="uk-UA" dirty="0">
                <a:effectLst/>
              </a:rPr>
              <a:t>У </a:t>
            </a:r>
            <a:r>
              <a:rPr lang="uk-UA" b="1" dirty="0">
                <a:effectLst/>
              </a:rPr>
              <a:t>1947 р.</a:t>
            </a:r>
            <a:r>
              <a:rPr lang="uk-UA" dirty="0">
                <a:effectLst/>
              </a:rPr>
              <a:t> була прийнята </a:t>
            </a:r>
            <a:r>
              <a:rPr lang="uk-UA" b="1" dirty="0">
                <a:effectLst/>
              </a:rPr>
              <a:t>«доктрина Трумена»</a:t>
            </a:r>
            <a:r>
              <a:rPr lang="uk-UA" dirty="0">
                <a:effectLst/>
              </a:rPr>
              <a:t>, що передбачала велику фінансову допомогу Туреччині й Греції.</a:t>
            </a:r>
          </a:p>
          <a:p>
            <a:r>
              <a:rPr lang="uk-UA" dirty="0">
                <a:effectLst/>
              </a:rPr>
              <a:t>У </a:t>
            </a:r>
            <a:r>
              <a:rPr lang="uk-UA" b="1" dirty="0">
                <a:effectLst/>
              </a:rPr>
              <a:t>1948–­1952 рр.</a:t>
            </a:r>
            <a:r>
              <a:rPr lang="uk-UA" dirty="0">
                <a:effectLst/>
              </a:rPr>
              <a:t> здійснювався </a:t>
            </a:r>
            <a:r>
              <a:rPr lang="uk-UA" b="1" dirty="0">
                <a:effectLst/>
              </a:rPr>
              <a:t>«план Маршалла»</a:t>
            </a:r>
            <a:r>
              <a:rPr lang="uk-UA" dirty="0">
                <a:effectLst/>
              </a:rPr>
              <a:t> — грандіозна програма економічного відновлення Європи за широкої фінансової допомоги з боку США. Реалізація цієї програми підготувала ґрунт для більш тісного військово-політичного співробітництва США з державами Західної Європи, як наслідок у </a:t>
            </a:r>
            <a:r>
              <a:rPr lang="uk-UA" b="1" dirty="0">
                <a:effectLst/>
              </a:rPr>
              <a:t>1949 р.</a:t>
            </a:r>
            <a:r>
              <a:rPr lang="uk-UA" dirty="0">
                <a:effectLst/>
              </a:rPr>
              <a:t> утворилася </a:t>
            </a:r>
            <a:r>
              <a:rPr lang="uk-UA" b="1" dirty="0">
                <a:effectLst/>
              </a:rPr>
              <a:t>Організація Північноатлантичного договору (НАТО)</a:t>
            </a:r>
            <a:r>
              <a:rPr lang="uk-UA" dirty="0">
                <a:effectLst/>
              </a:rPr>
              <a:t>.</a:t>
            </a:r>
          </a:p>
          <a:p>
            <a:r>
              <a:rPr lang="uk-UA" dirty="0">
                <a:effectLst/>
              </a:rPr>
              <a:t>У 1945–1949 рр. тривала прихована, але запекла боротьба з СРСР за Китай. США її програли, у Китаї встановився комуністичний режим.</a:t>
            </a:r>
          </a:p>
          <a:p>
            <a:r>
              <a:rPr lang="uk-UA" dirty="0">
                <a:effectLst/>
              </a:rPr>
              <a:t>Під час </a:t>
            </a:r>
            <a:r>
              <a:rPr lang="uk-UA" b="1" dirty="0">
                <a:effectLst/>
              </a:rPr>
              <a:t>Корейської війни </a:t>
            </a:r>
            <a:r>
              <a:rPr lang="uk-UA" dirty="0">
                <a:effectLst/>
              </a:rPr>
              <a:t>1950–­1953 рр. під прапором ООН війська США та їхніх союзників перешкодили спробам північнокорейського комуністичного режиму захопити Південну Корею.</a:t>
            </a:r>
          </a:p>
          <a:p>
            <a:r>
              <a:rPr lang="uk-UA" dirty="0">
                <a:effectLst/>
              </a:rPr>
              <a:t>У 1954 р. був укладений договір про колективну оборону Пів­денно-Східної Азії (</a:t>
            </a:r>
            <a:r>
              <a:rPr lang="uk-UA" b="1" dirty="0">
                <a:effectLst/>
              </a:rPr>
              <a:t>СЕАТО</a:t>
            </a:r>
            <a:r>
              <a:rPr lang="uk-UA" dirty="0">
                <a:effectLst/>
              </a:rPr>
              <a:t>). 1955 р. з ініціативи США на Близькому й Середньому Сході була створена Організація Центрального Договору (</a:t>
            </a:r>
            <a:r>
              <a:rPr lang="uk-UA" b="1" dirty="0">
                <a:effectLst/>
              </a:rPr>
              <a:t>СЕНТО</a:t>
            </a:r>
            <a:r>
              <a:rPr lang="uk-UA" dirty="0">
                <a:effectLst/>
              </a:rPr>
              <a:t>). У цілому ж у різних регіонах світу США створили систему військових союзів, що охопила 70 держав.</a:t>
            </a:r>
          </a:p>
          <a:p>
            <a:pPr marL="0" indent="0">
              <a:buNone/>
            </a:pPr>
            <a:endParaRPr lang="ru-RU" dirty="0"/>
          </a:p>
        </p:txBody>
      </p:sp>
    </p:spTree>
    <p:extLst>
      <p:ext uri="{BB962C8B-B14F-4D97-AF65-F5344CB8AC3E}">
        <p14:creationId xmlns:p14="http://schemas.microsoft.com/office/powerpoint/2010/main" val="10515456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етка">
  <a:themeElements>
    <a:clrScheme name="Сетка">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Сетка">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етка">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TC103457485[[fn=Сетка]]</Template>
  <TotalTime>217</TotalTime>
  <Words>241</Words>
  <Application>Microsoft Office PowerPoint</Application>
  <PresentationFormat>Широкоэкранный</PresentationFormat>
  <Paragraphs>20</Paragraphs>
  <Slides>5</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5</vt:i4>
      </vt:variant>
    </vt:vector>
  </HeadingPairs>
  <TitlesOfParts>
    <vt:vector size="8" baseType="lpstr">
      <vt:lpstr>Arial</vt:lpstr>
      <vt:lpstr>Century Gothic</vt:lpstr>
      <vt:lpstr>Сетка</vt:lpstr>
      <vt:lpstr>США у 1945–1960 рр</vt:lpstr>
      <vt:lpstr>Зміцнення міжнародного статусу США внаслідок Другої світової війни</vt:lpstr>
      <vt:lpstr>Особливості суспільно-політичного життя</vt:lpstr>
      <vt:lpstr>Особливості суспільно-політичного життя</vt:lpstr>
      <vt:lpstr>Основні напрями зовнішньої політики</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США у 1945–1960 рр</dc:title>
  <dc:creator>Олександр Петренко</dc:creator>
  <cp:lastModifiedBy>Олександр Петренко</cp:lastModifiedBy>
  <cp:revision>4</cp:revision>
  <dcterms:created xsi:type="dcterms:W3CDTF">2013-11-10T17:12:48Z</dcterms:created>
  <dcterms:modified xsi:type="dcterms:W3CDTF">2013-11-10T20:49:54Z</dcterms:modified>
</cp:coreProperties>
</file>