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EAC6-CB0C-484F-A713-8DEC2EC05AF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1858-8371-4250-9136-64C1049C55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357298"/>
            <a:ext cx="7929618" cy="1357322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4357694"/>
            <a:ext cx="3000396" cy="2357454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uk-UA" b="1" dirty="0" err="1" smtClean="0"/>
              <a:t>Бхопальська</a:t>
            </a:r>
            <a:r>
              <a:rPr lang="uk-UA" b="1" dirty="0" smtClean="0"/>
              <a:t> катастрофа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4643446"/>
            <a:ext cx="2714644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Виконали:</a:t>
            </a:r>
          </a:p>
          <a:p>
            <a:pPr algn="l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учениці 11 класу,</a:t>
            </a:r>
          </a:p>
          <a:p>
            <a:pPr algn="l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Гусєва Соня,</a:t>
            </a:r>
          </a:p>
          <a:p>
            <a:pPr algn="l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Луценко Вікторія,</a:t>
            </a:r>
          </a:p>
          <a:p>
            <a:pPr algn="l"/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Шлапай Христина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52"/>
            <a:ext cx="7929618" cy="1143008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1500174"/>
            <a:ext cx="5786478" cy="2786082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Використані джерела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1857364"/>
            <a:ext cx="4643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http://uk.wikipedia.org</a:t>
            </a:r>
            <a:endParaRPr lang="uk-UA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http://newecolife.com.ua</a:t>
            </a:r>
            <a:endParaRPr lang="uk-UA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http://www.newacropol.ru</a:t>
            </a:r>
            <a:endParaRPr lang="uk-UA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http://mir.zavantag.com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52"/>
            <a:ext cx="7929618" cy="1143008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785926"/>
            <a:ext cx="4143404" cy="4786346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Бхопальська</a:t>
            </a:r>
            <a:r>
              <a:rPr lang="uk-UA" b="1" dirty="0" smtClean="0"/>
              <a:t> катастрофа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Бхопальська</a:t>
            </a:r>
            <a:r>
              <a:rPr lang="ru-RU" b="1" dirty="0" smtClean="0"/>
              <a:t> </a:t>
            </a:r>
            <a:r>
              <a:rPr lang="ru-RU" b="1" dirty="0" err="1"/>
              <a:t>трагедія</a:t>
            </a:r>
            <a:r>
              <a:rPr lang="ru-RU" dirty="0"/>
              <a:t> — </a:t>
            </a:r>
            <a:r>
              <a:rPr lang="ru-RU" dirty="0" err="1"/>
              <a:t>техногенна</a:t>
            </a:r>
            <a:r>
              <a:rPr lang="ru-RU" dirty="0"/>
              <a:t> катастрофа в </a:t>
            </a:r>
            <a:r>
              <a:rPr lang="ru-RU" dirty="0" err="1"/>
              <a:t>центрі</a:t>
            </a:r>
            <a:r>
              <a:rPr lang="ru-RU" dirty="0"/>
              <a:t> </a:t>
            </a:r>
            <a:r>
              <a:rPr lang="ru-RU" dirty="0" err="1"/>
              <a:t>індійського</a:t>
            </a:r>
            <a:r>
              <a:rPr lang="ru-RU" dirty="0"/>
              <a:t> 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i="1" dirty="0" err="1"/>
              <a:t>Бхопал</a:t>
            </a:r>
            <a:r>
              <a:rPr lang="ru-RU" dirty="0"/>
              <a:t> </a:t>
            </a:r>
            <a:r>
              <a:rPr lang="ru-RU" i="1" dirty="0"/>
              <a:t>(штат </a:t>
            </a:r>
            <a:r>
              <a:rPr lang="ru-RU" i="1" dirty="0" err="1"/>
              <a:t>Мадх'я-Прадеш</a:t>
            </a:r>
            <a:r>
              <a:rPr lang="ru-RU" i="1" dirty="0" smtClean="0"/>
              <a:t>)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2-го на 3-тє </a:t>
            </a:r>
            <a:r>
              <a:rPr lang="ru-RU" dirty="0" err="1"/>
              <a:t>грудня</a:t>
            </a:r>
            <a:r>
              <a:rPr lang="ru-RU" dirty="0"/>
              <a:t> 1984 року на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 пестициду </a:t>
            </a:r>
            <a:r>
              <a:rPr lang="ru-RU" dirty="0" err="1" smtClean="0"/>
              <a:t>карбариламериканської</a:t>
            </a:r>
            <a:r>
              <a:rPr lang="ru-RU" dirty="0" smtClean="0"/>
              <a:t> </a:t>
            </a:r>
            <a:r>
              <a:rPr lang="ru-RU" dirty="0" err="1"/>
              <a:t>корпорації</a:t>
            </a:r>
            <a:r>
              <a:rPr lang="ru-RU" dirty="0"/>
              <a:t> </a:t>
            </a:r>
            <a:r>
              <a:rPr lang="en-US" i="1" dirty="0" smtClean="0"/>
              <a:t>Union</a:t>
            </a:r>
            <a:r>
              <a:rPr lang="uk-UA" i="1" dirty="0" smtClean="0"/>
              <a:t> </a:t>
            </a:r>
            <a:r>
              <a:rPr lang="en-US" i="1" dirty="0" smtClean="0"/>
              <a:t>Carbide</a:t>
            </a:r>
            <a:r>
              <a:rPr lang="en-US" dirty="0"/>
              <a:t> </a:t>
            </a:r>
            <a:r>
              <a:rPr lang="ru-RU" dirty="0" smtClean="0"/>
              <a:t>резервуар </a:t>
            </a:r>
            <a:r>
              <a:rPr lang="ru-RU" dirty="0"/>
              <a:t>для 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 </a:t>
            </a:r>
            <a:r>
              <a:rPr lang="ru-RU" dirty="0" smtClean="0"/>
              <a:t>метил - </a:t>
            </a:r>
            <a:r>
              <a:rPr lang="ru-RU" dirty="0" err="1" smtClean="0"/>
              <a:t>ізоціанату,однієї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 smtClean="0"/>
              <a:t>складників</a:t>
            </a:r>
            <a:r>
              <a:rPr lang="ru-RU" dirty="0" smtClean="0"/>
              <a:t> пестициду.</a:t>
            </a:r>
          </a:p>
          <a:p>
            <a:pPr algn="just"/>
            <a:r>
              <a:rPr lang="ru-RU" dirty="0" err="1"/>
              <a:t>Отруйний</a:t>
            </a:r>
            <a:r>
              <a:rPr lang="ru-RU" dirty="0"/>
              <a:t> газ,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важчий</a:t>
            </a:r>
            <a:r>
              <a:rPr lang="ru-RU" dirty="0"/>
              <a:t> за </a:t>
            </a:r>
            <a:r>
              <a:rPr lang="ru-RU" dirty="0" err="1"/>
              <a:t>повітря</a:t>
            </a:r>
            <a:r>
              <a:rPr lang="ru-RU" dirty="0"/>
              <a:t>, навис </a:t>
            </a:r>
            <a:r>
              <a:rPr lang="ru-RU" dirty="0" err="1"/>
              <a:t>важкою</a:t>
            </a:r>
            <a:r>
              <a:rPr lang="ru-RU" dirty="0"/>
              <a:t> </a:t>
            </a:r>
            <a:r>
              <a:rPr lang="ru-RU" dirty="0" err="1"/>
              <a:t>білою</a:t>
            </a:r>
            <a:r>
              <a:rPr lang="ru-RU" dirty="0"/>
              <a:t> </a:t>
            </a:r>
            <a:r>
              <a:rPr lang="ru-RU" dirty="0" err="1"/>
              <a:t>хмарою</a:t>
            </a:r>
            <a:r>
              <a:rPr lang="ru-RU" dirty="0"/>
              <a:t> над жителями </a:t>
            </a:r>
            <a:r>
              <a:rPr lang="ru-RU" dirty="0" err="1"/>
              <a:t>міста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1026" name="Picture 2" descr="http://www.newacropol.ru/pub/Ecology/Disasters/Bhop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1931534" cy="25003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8" name="Picture 4" descr="Файл:Time Bhop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643314"/>
            <a:ext cx="1928826" cy="25003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52"/>
            <a:ext cx="7929618" cy="1143008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500174"/>
            <a:ext cx="4143404" cy="5072098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Причини катастрофи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i="1" dirty="0" err="1"/>
              <a:t>основних</a:t>
            </a:r>
            <a:r>
              <a:rPr lang="ru-RU" dirty="0"/>
              <a:t> причин </a:t>
            </a:r>
            <a:r>
              <a:rPr lang="ru-RU" dirty="0" err="1"/>
              <a:t>катастрофи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попадання</a:t>
            </a:r>
            <a:r>
              <a:rPr lang="ru-RU" dirty="0"/>
              <a:t> </a:t>
            </a:r>
            <a:r>
              <a:rPr lang="ru-RU" b="1" i="1" dirty="0"/>
              <a:t>води</a:t>
            </a:r>
            <a:r>
              <a:rPr lang="ru-RU" dirty="0"/>
              <a:t> у резервуар 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b="1" i="1" dirty="0" err="1"/>
              <a:t>метил-ізоціонатом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разом </a:t>
            </a:r>
            <a:r>
              <a:rPr lang="ru-RU" dirty="0" err="1"/>
              <a:t>вступають</a:t>
            </a:r>
            <a:r>
              <a:rPr lang="ru-RU" dirty="0"/>
              <a:t> в </a:t>
            </a:r>
            <a:r>
              <a:rPr lang="ru-RU" dirty="0" err="1"/>
              <a:t>реакцію</a:t>
            </a:r>
            <a:r>
              <a:rPr lang="ru-RU" dirty="0"/>
              <a:t>. Правда,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точно не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чином </a:t>
            </a:r>
            <a:r>
              <a:rPr lang="ru-RU" dirty="0" err="1"/>
              <a:t>потрапила</a:t>
            </a:r>
            <a:r>
              <a:rPr lang="ru-RU" dirty="0"/>
              <a:t> вода у посудину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винний</a:t>
            </a:r>
            <a:r>
              <a:rPr lang="ru-RU" dirty="0"/>
              <a:t>. Одна </a:t>
            </a:r>
            <a:r>
              <a:rPr lang="ru-RU" dirty="0" err="1"/>
              <a:t>версія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необережність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інша</a:t>
            </a:r>
            <a:r>
              <a:rPr lang="ru-RU" dirty="0"/>
              <a:t> —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спланований</a:t>
            </a:r>
            <a:r>
              <a:rPr lang="ru-RU" dirty="0"/>
              <a:t> саботаж одного </a:t>
            </a:r>
            <a:r>
              <a:rPr lang="ru-RU" dirty="0" err="1"/>
              <a:t>з</a:t>
            </a:r>
            <a:r>
              <a:rPr lang="ru-RU" dirty="0"/>
              <a:t> них. </a:t>
            </a:r>
            <a:r>
              <a:rPr lang="ru-RU" dirty="0" err="1"/>
              <a:t>Також</a:t>
            </a:r>
            <a:r>
              <a:rPr lang="ru-RU" dirty="0"/>
              <a:t> причиною </a:t>
            </a:r>
            <a:r>
              <a:rPr lang="ru-RU" dirty="0" err="1"/>
              <a:t>катастрофи</a:t>
            </a:r>
            <a:r>
              <a:rPr lang="ru-RU" dirty="0"/>
              <a:t> стало </a:t>
            </a:r>
            <a:r>
              <a:rPr lang="ru-RU" dirty="0" err="1"/>
              <a:t>довгострокове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1030" name="Picture 6" descr="http://upload.wikimedia.org/wikipedia/commons/a/a6/Methyl-isocyanate-3D-vd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841384" y="2516676"/>
            <a:ext cx="4122177" cy="26606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52"/>
            <a:ext cx="7929618" cy="1143008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857364"/>
            <a:ext cx="4143404" cy="4143404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Причини катастрофи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3116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Також</a:t>
            </a:r>
            <a:r>
              <a:rPr lang="ru-RU" dirty="0" smtClean="0"/>
              <a:t>, причиною стало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аварією</a:t>
            </a:r>
            <a:r>
              <a:rPr lang="ru-RU" dirty="0"/>
              <a:t> на </a:t>
            </a:r>
            <a:r>
              <a:rPr lang="ru-RU" dirty="0" err="1"/>
              <a:t>заводі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/>
              <a:t>1981-1984 </a:t>
            </a:r>
            <a:r>
              <a:rPr lang="ru-RU" dirty="0" smtClean="0"/>
              <a:t>роках </a:t>
            </a:r>
            <a:r>
              <a:rPr lang="ru-RU" dirty="0"/>
              <a:t>на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інцидентів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постраждало</a:t>
            </a:r>
            <a:r>
              <a:rPr lang="ru-RU" dirty="0"/>
              <a:t> </a:t>
            </a:r>
            <a:r>
              <a:rPr lang="ru-RU" dirty="0" err="1"/>
              <a:t>троє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 </a:t>
            </a:r>
            <a:r>
              <a:rPr lang="ru-RU" dirty="0" err="1" smtClean="0"/>
              <a:t>Працівники</a:t>
            </a:r>
            <a:r>
              <a:rPr lang="ru-RU" dirty="0" smtClean="0"/>
              <a:t>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скаржилися</a:t>
            </a:r>
            <a:r>
              <a:rPr lang="ru-RU" dirty="0" smtClean="0"/>
              <a:t> </a:t>
            </a:r>
            <a:r>
              <a:rPr lang="ru-RU" dirty="0" err="1"/>
              <a:t>керівництву</a:t>
            </a:r>
            <a:r>
              <a:rPr lang="ru-RU" dirty="0"/>
              <a:t> на систему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яка практично </a:t>
            </a:r>
            <a:r>
              <a:rPr lang="ru-RU" dirty="0" err="1"/>
              <a:t>перебувала</a:t>
            </a:r>
            <a:r>
              <a:rPr lang="ru-RU" dirty="0"/>
              <a:t> в </a:t>
            </a:r>
            <a:r>
              <a:rPr lang="ru-RU" dirty="0" err="1"/>
              <a:t>неробочому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16386" name="Picture 2" descr="http://upload.wikimedia.org/wikipedia/commons/thumb/a/a4/BHOPAL_(231583728).jpg/220px-BHOPAL_(2315837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2381252" cy="36043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52"/>
            <a:ext cx="7929618" cy="1143008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857364"/>
            <a:ext cx="4143404" cy="4143404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Причини катастрофи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357430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Третьою</a:t>
            </a:r>
            <a:r>
              <a:rPr lang="ru-RU" dirty="0" smtClean="0"/>
              <a:t> причиною стало те,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/>
              <a:t>1982-1983 </a:t>
            </a:r>
            <a:r>
              <a:rPr lang="ru-RU" dirty="0" err="1"/>
              <a:t>рр</a:t>
            </a:r>
            <a:r>
              <a:rPr lang="ru-RU" dirty="0"/>
              <a:t>. в </a:t>
            </a:r>
            <a:r>
              <a:rPr lang="ru-RU" dirty="0" err="1" smtClean="0"/>
              <a:t>Індії</a:t>
            </a:r>
            <a:r>
              <a:rPr lang="ru-RU" dirty="0"/>
              <a:t> </a:t>
            </a:r>
            <a:r>
              <a:rPr lang="ru-RU" dirty="0" err="1"/>
              <a:t>була</a:t>
            </a:r>
            <a:r>
              <a:rPr lang="ru-RU" dirty="0"/>
              <a:t> страшна </a:t>
            </a:r>
            <a:r>
              <a:rPr lang="ru-RU" dirty="0" err="1"/>
              <a:t>посуха</a:t>
            </a:r>
            <a:r>
              <a:rPr lang="ru-RU" dirty="0"/>
              <a:t>, попит на </a:t>
            </a:r>
            <a:r>
              <a:rPr lang="ru-RU" dirty="0" err="1"/>
              <a:t>пестициди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впав,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зазнало</a:t>
            </a:r>
            <a:r>
              <a:rPr lang="ru-RU" dirty="0"/>
              <a:t> великих </a:t>
            </a:r>
            <a:r>
              <a:rPr lang="ru-RU" dirty="0" err="1"/>
              <a:t>збитків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не стати </a:t>
            </a:r>
            <a:r>
              <a:rPr lang="ru-RU" dirty="0" err="1"/>
              <a:t>банкрутом</a:t>
            </a:r>
            <a:r>
              <a:rPr lang="ru-RU" dirty="0"/>
              <a:t>,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скоротило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Працівникам</a:t>
            </a:r>
            <a:r>
              <a:rPr lang="ru-RU" dirty="0"/>
              <a:t> довелось </a:t>
            </a:r>
            <a:r>
              <a:rPr lang="ru-RU" dirty="0" err="1"/>
              <a:t>виконувати</a:t>
            </a:r>
            <a:r>
              <a:rPr lang="ru-RU" dirty="0"/>
              <a:t> роботу, </a:t>
            </a:r>
            <a:r>
              <a:rPr lang="ru-RU" dirty="0" err="1"/>
              <a:t>якої</a:t>
            </a:r>
            <a:r>
              <a:rPr lang="ru-RU" dirty="0"/>
              <a:t> вони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навчені</a:t>
            </a:r>
            <a:r>
              <a:rPr lang="ru-RU" dirty="0"/>
              <a:t>.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відмовлявся</a:t>
            </a:r>
            <a:r>
              <a:rPr lang="ru-RU" dirty="0"/>
              <a:t>, </a:t>
            </a:r>
            <a:r>
              <a:rPr lang="ru-RU" dirty="0" err="1"/>
              <a:t>чекало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15362" name="Picture 2" descr="http://www.meteoprog.ua/thumbnails/newsweather/cropr_681x280/big_38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786214" cy="16430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364" name="Picture 4" descr="http://www.epochtimes.com.ua/upload/iblock/150/1500ea5ec7d772c518d095f7d7289e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3786214" cy="207170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52"/>
            <a:ext cx="7929618" cy="1143008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500174"/>
            <a:ext cx="4143404" cy="2928958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Жертви катастрофи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785926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за одними </a:t>
            </a:r>
            <a:r>
              <a:rPr lang="ru-RU" dirty="0" err="1" smtClean="0"/>
              <a:t>даними</a:t>
            </a:r>
            <a:r>
              <a:rPr lang="ru-RU" dirty="0" smtClean="0"/>
              <a:t>, </a:t>
            </a:r>
            <a:r>
              <a:rPr lang="ru-RU" dirty="0" err="1" smtClean="0"/>
              <a:t>загинули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3 000 </a:t>
            </a:r>
            <a:r>
              <a:rPr lang="ru-RU" dirty="0" err="1" smtClean="0"/>
              <a:t>осіб</a:t>
            </a:r>
            <a:r>
              <a:rPr lang="ru-RU" dirty="0" smtClean="0"/>
              <a:t>, за </a:t>
            </a:r>
            <a:r>
              <a:rPr lang="ru-RU" dirty="0" err="1" smtClean="0"/>
              <a:t>іншими</a:t>
            </a:r>
            <a:r>
              <a:rPr lang="ru-RU" dirty="0" smtClean="0"/>
              <a:t> - </a:t>
            </a:r>
            <a:r>
              <a:rPr lang="ru-RU" dirty="0" err="1" smtClean="0"/>
              <a:t>понад</a:t>
            </a:r>
            <a:r>
              <a:rPr lang="ru-RU" dirty="0" smtClean="0"/>
              <a:t> 6300. </a:t>
            </a:r>
            <a:r>
              <a:rPr lang="ru-RU" dirty="0" err="1" smtClean="0"/>
              <a:t>Третина</a:t>
            </a:r>
            <a:r>
              <a:rPr lang="ru-RU" dirty="0" smtClean="0"/>
              <a:t> </a:t>
            </a:r>
            <a:r>
              <a:rPr lang="ru-RU" dirty="0" err="1" smtClean="0"/>
              <a:t>загиблих</a:t>
            </a:r>
            <a:r>
              <a:rPr lang="ru-RU" dirty="0" smtClean="0"/>
              <a:t> у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осліпли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/>
              <a:t>20 000 </a:t>
            </a:r>
            <a:r>
              <a:rPr lang="ru-RU" dirty="0" smtClean="0"/>
              <a:t>людей;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у 200000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відзначалися</a:t>
            </a:r>
            <a:r>
              <a:rPr lang="ru-RU" dirty="0" smtClean="0"/>
              <a:t> </a:t>
            </a:r>
            <a:r>
              <a:rPr lang="ru-RU" dirty="0" err="1" smtClean="0"/>
              <a:t>серйозні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паралічі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д.;</a:t>
            </a:r>
          </a:p>
          <a:p>
            <a:pPr algn="just"/>
            <a:endParaRPr lang="en-US" dirty="0"/>
          </a:p>
        </p:txBody>
      </p:sp>
      <p:pic>
        <p:nvPicPr>
          <p:cNvPr id="18434" name="Picture 2" descr="Бхопальская катастро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000528" cy="2786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436" name="Picture 4" descr="Бхопальская катастроф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643446"/>
            <a:ext cx="2536982" cy="19288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438" name="Picture 6" descr="Бхопальская катастроф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643446"/>
            <a:ext cx="2786082" cy="19288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440" name="Picture 8" descr="Бхопальская катастроф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643446"/>
            <a:ext cx="2520139" cy="19288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52"/>
            <a:ext cx="7929618" cy="1143008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785926"/>
            <a:ext cx="4143404" cy="3929090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Жертви катастрофи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857364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народилися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, </a:t>
            </a:r>
            <a:r>
              <a:rPr lang="ru-RU" dirty="0" err="1" smtClean="0"/>
              <a:t>спостерігалося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каліцтва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 smtClean="0"/>
              <a:t>зараженню</a:t>
            </a:r>
            <a:r>
              <a:rPr lang="ru-RU" dirty="0" smtClean="0"/>
              <a:t> </a:t>
            </a:r>
            <a:r>
              <a:rPr lang="ru-RU" dirty="0" err="1" smtClean="0"/>
              <a:t>піддалася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5 км </a:t>
            </a:r>
            <a:r>
              <a:rPr lang="ru-RU" dirty="0" err="1" smtClean="0"/>
              <a:t>і</a:t>
            </a:r>
            <a:r>
              <a:rPr lang="ru-RU" dirty="0" smtClean="0"/>
              <a:t> шириною 2 км;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поля </a:t>
            </a:r>
            <a:r>
              <a:rPr lang="ru-RU" dirty="0" err="1" smtClean="0"/>
              <a:t>і</a:t>
            </a:r>
            <a:r>
              <a:rPr lang="ru-RU" dirty="0" smtClean="0"/>
              <a:t> дороги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посипані</a:t>
            </a:r>
            <a:r>
              <a:rPr lang="ru-RU" dirty="0" smtClean="0"/>
              <a:t> трупами </a:t>
            </a:r>
            <a:r>
              <a:rPr lang="ru-RU" dirty="0" err="1" smtClean="0"/>
              <a:t>загиблих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 smtClean="0"/>
              <a:t>токсичний</a:t>
            </a:r>
            <a:r>
              <a:rPr lang="ru-RU" dirty="0" smtClean="0"/>
              <a:t> газ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знищив</a:t>
            </a:r>
            <a:r>
              <a:rPr lang="ru-RU" dirty="0" smtClean="0"/>
              <a:t> урожай в </a:t>
            </a:r>
            <a:r>
              <a:rPr lang="ru-RU" dirty="0" err="1" smtClean="0"/>
              <a:t>радіусі</a:t>
            </a:r>
            <a:r>
              <a:rPr lang="ru-RU" dirty="0" smtClean="0"/>
              <a:t> 167 км.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уражена</a:t>
            </a:r>
            <a:r>
              <a:rPr lang="ru-RU" dirty="0" smtClean="0"/>
              <a:t> земля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 err="1" smtClean="0"/>
              <a:t>безплідною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19458" name="Picture 2" descr="Бхопальская катастро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2928958" cy="18997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9460" name="Picture 4" descr="Бхопальская катастроф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857628"/>
            <a:ext cx="3000395" cy="20002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52"/>
            <a:ext cx="7929618" cy="1143008"/>
          </a:xfrm>
          <a:prstGeom prst="roundRect">
            <a:avLst/>
          </a:prstGeom>
          <a:solidFill>
            <a:schemeClr val="bg1">
              <a:alpha val="67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Жертви катастрофи</a:t>
            </a:r>
            <a:endParaRPr lang="en-US" b="1" dirty="0"/>
          </a:p>
        </p:txBody>
      </p:sp>
      <p:pic>
        <p:nvPicPr>
          <p:cNvPr id="20482" name="Picture 2" descr="Бхопальская катастро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3534219" cy="25003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484" name="Picture 4" descr="Бхопальская катастроф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00174"/>
            <a:ext cx="2357454" cy="25006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486" name="Picture 6" descr="Бхопальская катастрофа"/>
          <p:cNvPicPr>
            <a:picLocks noChangeAspect="1" noChangeArrowheads="1"/>
          </p:cNvPicPr>
          <p:nvPr/>
        </p:nvPicPr>
        <p:blipFill>
          <a:blip r:embed="rId5"/>
          <a:srcRect l="41667"/>
          <a:stretch>
            <a:fillRect/>
          </a:stretch>
        </p:blipFill>
        <p:spPr bwMode="auto">
          <a:xfrm>
            <a:off x="142844" y="1500174"/>
            <a:ext cx="2357418" cy="253091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488" name="Picture 8" descr="Бхопальская катастроф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14818"/>
            <a:ext cx="3786214" cy="25003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490" name="Picture 10" descr="Бхопальская катастроф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214818"/>
            <a:ext cx="3786214" cy="25050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4143404" cy="3143272"/>
          </a:xfrm>
          <a:prstGeom prst="roundRect">
            <a:avLst/>
          </a:prstGeom>
          <a:solidFill>
            <a:schemeClr val="bg1">
              <a:alpha val="5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28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Union Carbide, </a:t>
            </a:r>
            <a:r>
              <a:rPr lang="ru-RU" dirty="0" err="1"/>
              <a:t>відповідальна</a:t>
            </a:r>
            <a:r>
              <a:rPr lang="ru-RU" dirty="0"/>
              <a:t> за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трагедію</a:t>
            </a:r>
            <a:r>
              <a:rPr lang="ru-RU" dirty="0"/>
              <a:t>, у 1987 </a:t>
            </a:r>
            <a:r>
              <a:rPr lang="ru-RU" dirty="0" err="1"/>
              <a:t>році</a:t>
            </a:r>
            <a:r>
              <a:rPr lang="ru-RU" dirty="0"/>
              <a:t> в рамках </a:t>
            </a:r>
            <a:r>
              <a:rPr lang="ru-RU" dirty="0" err="1"/>
              <a:t>позасудового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виплатила</a:t>
            </a:r>
            <a:r>
              <a:rPr lang="ru-RU" dirty="0"/>
              <a:t> жертвам </a:t>
            </a:r>
            <a:r>
              <a:rPr lang="ru-RU" dirty="0" err="1"/>
              <a:t>аварії</a:t>
            </a:r>
            <a:r>
              <a:rPr lang="ru-RU" dirty="0"/>
              <a:t> 470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/>
              <a:t>катастрофи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про себе знати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7 </a:t>
            </a:r>
            <a:r>
              <a:rPr lang="ru-RU" dirty="0" err="1"/>
              <a:t>червня</a:t>
            </a:r>
            <a:r>
              <a:rPr lang="ru-RU" dirty="0"/>
              <a:t> 2010 </a:t>
            </a:r>
            <a:r>
              <a:rPr lang="ru-RU" dirty="0" err="1"/>
              <a:t>індійський</a:t>
            </a:r>
            <a:r>
              <a:rPr lang="ru-RU" dirty="0"/>
              <a:t> суд засудив </a:t>
            </a:r>
            <a:r>
              <a:rPr lang="ru-RU" dirty="0" err="1"/>
              <a:t>сімох</a:t>
            </a:r>
            <a:r>
              <a:rPr lang="ru-RU" dirty="0"/>
              <a:t> </a:t>
            </a:r>
            <a:r>
              <a:rPr lang="ru-RU" dirty="0" err="1"/>
              <a:t>винуватців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 до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тюремного </a:t>
            </a:r>
            <a:r>
              <a:rPr lang="ru-RU" dirty="0" err="1"/>
              <a:t>ув'язнення</a:t>
            </a:r>
            <a:r>
              <a:rPr lang="ru-RU" dirty="0"/>
              <a:t> кожного.</a:t>
            </a:r>
            <a:endParaRPr lang="en-US" dirty="0"/>
          </a:p>
        </p:txBody>
      </p:sp>
      <p:pic>
        <p:nvPicPr>
          <p:cNvPr id="22530" name="Picture 2" descr="Бхопальская катастро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4032008" cy="28575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2532" name="Picture 4" descr="Бхопальская катастроф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43314"/>
            <a:ext cx="4000528" cy="28575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2534" name="Picture 6" descr="Бхопальская катастроф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43314"/>
            <a:ext cx="3996910" cy="28575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Бхопальська катастрофа</vt:lpstr>
      <vt:lpstr>Бхопальська катастрофа</vt:lpstr>
      <vt:lpstr>Причини катастрофи</vt:lpstr>
      <vt:lpstr>Причини катастрофи</vt:lpstr>
      <vt:lpstr>Причини катастрофи</vt:lpstr>
      <vt:lpstr>Жертви катастрофи</vt:lpstr>
      <vt:lpstr>Жертви катастрофи</vt:lpstr>
      <vt:lpstr>Жертви катастрофи</vt:lpstr>
      <vt:lpstr>Слайд 9</vt:lpstr>
      <vt:lpstr>Використані 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Бхопальська катастрофа</dc:title>
  <dc:creator>Admin</dc:creator>
  <cp:lastModifiedBy>Admin</cp:lastModifiedBy>
  <cp:revision>7</cp:revision>
  <dcterms:created xsi:type="dcterms:W3CDTF">2013-11-07T04:39:52Z</dcterms:created>
  <dcterms:modified xsi:type="dcterms:W3CDTF">2013-11-07T05:46:25Z</dcterms:modified>
</cp:coreProperties>
</file>