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8" r:id="rId4"/>
    <p:sldId id="277" r:id="rId5"/>
    <p:sldId id="259" r:id="rId6"/>
    <p:sldId id="260" r:id="rId7"/>
    <p:sldId id="262" r:id="rId8"/>
    <p:sldId id="278" r:id="rId9"/>
    <p:sldId id="263" r:id="rId10"/>
    <p:sldId id="274" r:id="rId11"/>
    <p:sldId id="273" r:id="rId12"/>
    <p:sldId id="275" r:id="rId13"/>
    <p:sldId id="279" r:id="rId14"/>
    <p:sldId id="276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 autoAdjust="0"/>
    <p:restoredTop sz="94648" autoAdjust="0"/>
  </p:normalViewPr>
  <p:slideViewPr>
    <p:cSldViewPr>
      <p:cViewPr varScale="1">
        <p:scale>
          <a:sx n="69" d="100"/>
          <a:sy n="69" d="100"/>
        </p:scale>
        <p:origin x="-11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 advTm="17000">
    <p:strips dir="ru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 advTm="17000">
    <p:strips dir="ru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305800" cy="19812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291264" cy="1673412"/>
          </a:xfrm>
        </p:spPr>
        <p:txBody>
          <a:bodyPr/>
          <a:lstStyle/>
          <a:p>
            <a:r>
              <a:rPr lang="uk-UA" dirty="0" smtClean="0"/>
              <a:t>Презентація</a:t>
            </a:r>
          </a:p>
          <a:p>
            <a:r>
              <a:rPr lang="uk-UA" dirty="0" smtClean="0"/>
              <a:t>Учня  10-а класу</a:t>
            </a:r>
          </a:p>
          <a:p>
            <a:r>
              <a:rPr lang="uk-UA" dirty="0" smtClean="0"/>
              <a:t>Таращанської ЗОШ І-ІІІ ст.</a:t>
            </a:r>
            <a:r>
              <a:rPr lang="ru-RU" dirty="0" smtClean="0"/>
              <a:t>№2</a:t>
            </a:r>
          </a:p>
          <a:p>
            <a:r>
              <a:rPr lang="uk-UA" dirty="0" smtClean="0"/>
              <a:t>Касьяненка Олександра</a:t>
            </a:r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Прихід до верхівки влади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	</a:t>
            </a:r>
            <a:r>
              <a:rPr lang="ru-RU" dirty="0" smtClean="0"/>
              <a:t> До середини 1930-х </a:t>
            </a:r>
            <a:r>
              <a:rPr lang="ru-RU" dirty="0" smtClean="0"/>
              <a:t> років </a:t>
            </a:r>
            <a:r>
              <a:rPr lang="ru-RU" dirty="0" smtClean="0"/>
              <a:t>Сталін сконцентрував у своїх руках всю повноту державної влади і фактично став одноосібним вождем народів радянського союзу. Інші більшовицькі лідери — Троцький, </a:t>
            </a:r>
            <a:r>
              <a:rPr lang="ru-RU" dirty="0" smtClean="0"/>
              <a:t> Зінов'єв, </a:t>
            </a:r>
            <a:r>
              <a:rPr lang="ru-RU" dirty="0" smtClean="0"/>
              <a:t> Каменєв, </a:t>
            </a:r>
            <a:r>
              <a:rPr lang="ru-RU" dirty="0" smtClean="0"/>
              <a:t> Бухарін</a:t>
            </a:r>
            <a:r>
              <a:rPr lang="ru-RU" dirty="0" smtClean="0"/>
              <a:t>, </a:t>
            </a:r>
            <a:r>
              <a:rPr lang="ru-RU" dirty="0" smtClean="0"/>
              <a:t> Риков </a:t>
            </a:r>
            <a:r>
              <a:rPr lang="ru-RU" dirty="0" smtClean="0"/>
              <a:t> та інші, що входили до антисталінської опозиції, були </a:t>
            </a:r>
            <a:r>
              <a:rPr lang="ru-RU" dirty="0" smtClean="0"/>
              <a:t>поетапно  </a:t>
            </a:r>
            <a:r>
              <a:rPr lang="ru-RU" dirty="0" smtClean="0"/>
              <a:t>виключені з владної комуністичної партії, а </a:t>
            </a:r>
            <a:r>
              <a:rPr lang="ru-RU" dirty="0" smtClean="0"/>
              <a:t>потім  </a:t>
            </a:r>
            <a:r>
              <a:rPr lang="ru-RU" dirty="0" smtClean="0"/>
              <a:t>фізично знищені як «вороги народу». У другій </a:t>
            </a:r>
            <a:r>
              <a:rPr lang="ru-RU" dirty="0" smtClean="0"/>
              <a:t> половині </a:t>
            </a:r>
            <a:r>
              <a:rPr lang="ru-RU" dirty="0" smtClean="0"/>
              <a:t>1930-х </a:t>
            </a:r>
            <a:r>
              <a:rPr lang="ru-RU" dirty="0" smtClean="0"/>
              <a:t> років </a:t>
            </a:r>
            <a:r>
              <a:rPr lang="ru-RU" dirty="0" smtClean="0"/>
              <a:t>у країні був </a:t>
            </a:r>
            <a:r>
              <a:rPr lang="ru-RU" dirty="0" smtClean="0"/>
              <a:t>встановлений  режим  </a:t>
            </a:r>
            <a:r>
              <a:rPr lang="ru-RU" dirty="0" smtClean="0"/>
              <a:t>жорстокого </a:t>
            </a:r>
            <a:r>
              <a:rPr lang="ru-RU" dirty="0" smtClean="0"/>
              <a:t> терору</a:t>
            </a:r>
            <a:r>
              <a:rPr lang="ru-RU" dirty="0" smtClean="0"/>
              <a:t>, </a:t>
            </a:r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0324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який  </a:t>
            </a:r>
            <a:r>
              <a:rPr lang="ru-RU" sz="2800" dirty="0" smtClean="0"/>
              <a:t>досяг апогею в 1937–1938 роках. Пошук і знищення «ворогів народу» зачепило не лише найвищі партійні органи і керівництво армії, але й широкі кола радянського суспільства. Мільйони громадян країни за надуманими, недоведеними звинуваченнями у шпигунстві, шкідництві, саботажі були репресовані, заслані до концтаборів або страчені у слідчих органах НКВД </a:t>
            </a:r>
            <a:r>
              <a:rPr lang="ru-RU" sz="2800" dirty="0" smtClean="0"/>
              <a:t>чи  </a:t>
            </a:r>
            <a:r>
              <a:rPr lang="ru-RU" sz="2800" dirty="0" smtClean="0"/>
              <a:t>в'язницях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Смерть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	 </a:t>
            </a:r>
            <a:r>
              <a:rPr lang="ru-RU" dirty="0" smtClean="0"/>
              <a:t>Біографія Сталіна </a:t>
            </a:r>
            <a:r>
              <a:rPr lang="ru-RU" dirty="0" smtClean="0"/>
              <a:t>містить  </a:t>
            </a:r>
          </a:p>
          <a:p>
            <a:pPr>
              <a:buNone/>
            </a:pPr>
            <a:r>
              <a:rPr lang="ru-RU" dirty="0" smtClean="0"/>
              <a:t>таке </a:t>
            </a:r>
            <a:r>
              <a:rPr lang="ru-RU" dirty="0" smtClean="0"/>
              <a:t>поняття, </a:t>
            </a:r>
            <a:r>
              <a:rPr lang="ru-RU" dirty="0" smtClean="0"/>
              <a:t>як культ особи</a:t>
            </a:r>
          </a:p>
          <a:p>
            <a:pPr>
              <a:buNone/>
            </a:pPr>
            <a:r>
              <a:rPr lang="ru-RU" dirty="0" smtClean="0"/>
              <a:t> Сталіна</a:t>
            </a:r>
            <a:r>
              <a:rPr lang="ru-RU" dirty="0" smtClean="0"/>
              <a:t>. </a:t>
            </a:r>
            <a:r>
              <a:rPr lang="ru-RU" dirty="0" smtClean="0"/>
              <a:t>Культ </a:t>
            </a:r>
            <a:r>
              <a:rPr lang="ru-RU" dirty="0" smtClean="0"/>
              <a:t>особистості </a:t>
            </a:r>
            <a:r>
              <a:rPr lang="ru-RU" dirty="0" smtClean="0"/>
              <a:t>розумів повне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підпорядкування </a:t>
            </a:r>
            <a:r>
              <a:rPr lang="ru-RU" dirty="0" smtClean="0"/>
              <a:t> волі </a:t>
            </a:r>
            <a:r>
              <a:rPr lang="ru-RU" dirty="0" smtClean="0"/>
              <a:t>вождя</a:t>
            </a:r>
            <a:r>
              <a:rPr lang="ru-RU" dirty="0" smtClean="0"/>
              <a:t>.  Ніхто </a:t>
            </a:r>
            <a:r>
              <a:rPr lang="ru-RU" dirty="0" smtClean="0"/>
              <a:t>не смів не послухатися </a:t>
            </a:r>
            <a:r>
              <a:rPr lang="ru-RU" dirty="0" smtClean="0"/>
              <a:t>Першого. Непокорні жорстоко </a:t>
            </a:r>
            <a:r>
              <a:rPr lang="ru-RU" dirty="0" smtClean="0"/>
              <a:t>каралися </a:t>
            </a:r>
            <a:r>
              <a:rPr lang="ru-RU" dirty="0" smtClean="0"/>
              <a:t> системою.  </a:t>
            </a:r>
            <a:r>
              <a:rPr lang="ru-RU" dirty="0" smtClean="0"/>
              <a:t>Усі  </a:t>
            </a:r>
            <a:r>
              <a:rPr lang="ru-RU" dirty="0" smtClean="0"/>
              <a:t>репресивні  </a:t>
            </a:r>
            <a:r>
              <a:rPr lang="ru-RU" dirty="0" smtClean="0"/>
              <a:t>дії </a:t>
            </a:r>
            <a:r>
              <a:rPr lang="ru-RU" dirty="0" smtClean="0"/>
              <a:t> ховалися </a:t>
            </a:r>
            <a:r>
              <a:rPr lang="ru-RU" dirty="0" smtClean="0"/>
              <a:t>від громадськості</a:t>
            </a:r>
            <a:r>
              <a:rPr lang="ru-RU" dirty="0" smtClean="0"/>
              <a:t>,  </a:t>
            </a:r>
            <a:r>
              <a:rPr lang="ru-RU" dirty="0" smtClean="0"/>
              <a:t>але  </a:t>
            </a:r>
            <a:r>
              <a:rPr lang="ru-RU" dirty="0" smtClean="0"/>
              <a:t>радянські </a:t>
            </a:r>
            <a:r>
              <a:rPr lang="ru-RU" dirty="0" smtClean="0"/>
              <a:t>громадяни знали про тотальний контроль держави в всі сфери життя. </a:t>
            </a:r>
          </a:p>
          <a:p>
            <a:pPr>
              <a:buNone/>
            </a:pPr>
            <a:r>
              <a:rPr lang="ru-RU" dirty="0" smtClean="0"/>
              <a:t>  У </a:t>
            </a:r>
            <a:r>
              <a:rPr lang="ru-RU" dirty="0" smtClean="0"/>
              <a:t>тому 1953 року Сталін помер. Смерть Сталіна уможливила </a:t>
            </a:r>
            <a:r>
              <a:rPr lang="ru-RU" dirty="0" smtClean="0"/>
              <a:t> розголос  </a:t>
            </a:r>
            <a:r>
              <a:rPr lang="ru-RU" dirty="0" smtClean="0"/>
              <a:t>всіх дій правлячого сталінського </a:t>
            </a:r>
            <a:r>
              <a:rPr lang="ru-RU" dirty="0" smtClean="0"/>
              <a:t>режиму</a:t>
            </a:r>
            <a:endParaRPr lang="ru-RU" dirty="0"/>
          </a:p>
        </p:txBody>
      </p:sp>
      <p:pic>
        <p:nvPicPr>
          <p:cNvPr id="2050" name="Picture 2" descr="C:\Users\Sanya\Desktop\350px-Svoboda_stal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88640"/>
            <a:ext cx="3806673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Sanya\Desktop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573016"/>
            <a:ext cx="4320480" cy="22028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7" name="Picture 3" descr="C:\Users\Sanya\Desktop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908720"/>
            <a:ext cx="3960440" cy="17274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8" name="Picture 4" descr="C:\Users\Sanya\Desktop\images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3616765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		 </a:t>
            </a:r>
            <a:r>
              <a:rPr lang="ru-RU" dirty="0" smtClean="0"/>
              <a:t>Громадськість </a:t>
            </a:r>
            <a:r>
              <a:rPr lang="ru-RU" dirty="0" smtClean="0"/>
              <a:t> змогла  відкрито  піддати </a:t>
            </a:r>
            <a:r>
              <a:rPr lang="ru-RU" dirty="0" smtClean="0"/>
              <a:t>справедливою </a:t>
            </a:r>
            <a:r>
              <a:rPr lang="ru-RU" dirty="0" smtClean="0"/>
              <a:t>критиці  </a:t>
            </a:r>
            <a:r>
              <a:rPr lang="ru-RU" dirty="0" smtClean="0"/>
              <a:t>дії Йосипа Сталіна. І </a:t>
            </a:r>
            <a:r>
              <a:rPr lang="ru-RU" dirty="0" smtClean="0"/>
              <a:t>культ </a:t>
            </a:r>
            <a:r>
              <a:rPr lang="ru-RU" dirty="0" smtClean="0"/>
              <a:t>Сталіна </a:t>
            </a:r>
            <a:r>
              <a:rPr lang="ru-RU" dirty="0" smtClean="0"/>
              <a:t>був  </a:t>
            </a:r>
            <a:r>
              <a:rPr lang="ru-RU" dirty="0" smtClean="0"/>
              <a:t>розвінчаний на відомому двадцятому з'їзді КПРС </a:t>
            </a:r>
            <a:r>
              <a:rPr lang="ru-RU" dirty="0" smtClean="0"/>
              <a:t> в процесі  доповіді </a:t>
            </a:r>
            <a:r>
              <a:rPr lang="ru-RU" dirty="0" smtClean="0"/>
              <a:t>Микити Сергійовича Хрущова. Відтоді про </a:t>
            </a:r>
            <a:r>
              <a:rPr lang="ru-RU" dirty="0" smtClean="0"/>
              <a:t>мільйонні </a:t>
            </a:r>
            <a:r>
              <a:rPr lang="ru-RU" dirty="0" smtClean="0"/>
              <a:t>жертви сталінізму почали говорити у зарубіжних </a:t>
            </a:r>
            <a:r>
              <a:rPr lang="ru-RU" dirty="0" smtClean="0"/>
              <a:t>виданнях</a:t>
            </a:r>
            <a:r>
              <a:rPr lang="ru-RU" dirty="0" smtClean="0"/>
              <a:t> </a:t>
            </a:r>
            <a:r>
              <a:rPr lang="ru-RU" dirty="0" smtClean="0"/>
              <a:t>та  </a:t>
            </a:r>
            <a:r>
              <a:rPr lang="ru-RU" dirty="0" smtClean="0"/>
              <a:t>у радянських засобах масової інформації. Відкрито можна було розмовляти про </a:t>
            </a:r>
            <a:r>
              <a:rPr lang="ru-RU" dirty="0" smtClean="0"/>
              <a:t>декрети </a:t>
            </a:r>
            <a:r>
              <a:rPr lang="ru-RU" dirty="0" smtClean="0"/>
              <a:t>радянського уряду </a:t>
            </a:r>
            <a:r>
              <a:rPr lang="ru-RU" dirty="0" smtClean="0"/>
              <a:t>1918  </a:t>
            </a:r>
            <a:r>
              <a:rPr lang="ru-RU" dirty="0" smtClean="0"/>
              <a:t>року «Про червоному терорі» відомим тим, що, крім дозволу розстрілу всіх, причетним до білогвардійцям</a:t>
            </a:r>
            <a:r>
              <a:rPr lang="ru-RU" dirty="0" smtClean="0"/>
              <a:t>,  </a:t>
            </a:r>
            <a:r>
              <a:rPr lang="ru-RU" dirty="0" smtClean="0"/>
              <a:t>змов, </a:t>
            </a:r>
            <a:r>
              <a:rPr lang="ru-RU" dirty="0" smtClean="0"/>
              <a:t> із </a:t>
            </a:r>
            <a:r>
              <a:rPr lang="ru-RU" dirty="0" smtClean="0"/>
              <a:t>єдиною </a:t>
            </a:r>
            <a:r>
              <a:rPr lang="ru-RU" dirty="0" smtClean="0"/>
              <a:t> метою  внесення </a:t>
            </a:r>
            <a:r>
              <a:rPr lang="ru-RU" dirty="0" smtClean="0"/>
              <a:t>«більшої планомірності» </a:t>
            </a:r>
            <a:r>
              <a:rPr lang="ru-RU" dirty="0" smtClean="0"/>
              <a:t> у  дії </a:t>
            </a:r>
            <a:r>
              <a:rPr lang="ru-RU" dirty="0" smtClean="0"/>
              <a:t>ВЧК створив на радянської </a:t>
            </a:r>
            <a:r>
              <a:rPr lang="ru-RU" dirty="0" smtClean="0"/>
              <a:t> території  </a:t>
            </a:r>
            <a:r>
              <a:rPr lang="ru-RU" dirty="0" smtClean="0"/>
              <a:t>концентраційні </a:t>
            </a:r>
            <a:r>
              <a:rPr lang="ru-RU" dirty="0" smtClean="0"/>
              <a:t>табори. </a:t>
            </a:r>
            <a:r>
              <a:rPr lang="ru-RU" dirty="0" smtClean="0"/>
              <a:t>Ці «</a:t>
            </a:r>
            <a:r>
              <a:rPr lang="ru-RU" dirty="0" smtClean="0"/>
              <a:t>табори  смерті</a:t>
            </a:r>
            <a:r>
              <a:rPr lang="ru-RU" dirty="0" smtClean="0"/>
              <a:t>» були головним елементом караючої тоталітарної системи. Багато мільйонів людей здебільшого не винних перед державою, відчули у собі всі "принадності </a:t>
            </a:r>
            <a:r>
              <a:rPr lang="ru-RU" dirty="0" smtClean="0"/>
              <a:t> табірного  життя 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cs typeface="Estrangelo Edessa" pitchFamily="66" charset="0"/>
              </a:rPr>
              <a:t>Дякую за увагу</a:t>
            </a:r>
            <a:br>
              <a:rPr lang="uk-UA" sz="4800" dirty="0" smtClean="0">
                <a:cs typeface="Estrangelo Edessa" pitchFamily="66" charset="0"/>
              </a:rPr>
            </a:br>
            <a:endParaRPr lang="ru-RU" sz="4800" dirty="0">
              <a:cs typeface="Estrangelo Edessa" pitchFamily="66" charset="0"/>
            </a:endParaRPr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/>
              <a:t> </a:t>
            </a:r>
            <a:r>
              <a:rPr lang="ru-RU" dirty="0" smtClean="0"/>
              <a:t>Диктатором   </a:t>
            </a:r>
            <a:r>
              <a:rPr lang="ru-RU" dirty="0" smtClean="0"/>
              <a:t>називають</a:t>
            </a:r>
            <a:r>
              <a:rPr lang="ru-RU" dirty="0" smtClean="0"/>
              <a:t> </a:t>
            </a:r>
            <a:r>
              <a:rPr lang="ru-RU" dirty="0" smtClean="0"/>
              <a:t>одноосібних</a:t>
            </a:r>
            <a:r>
              <a:rPr lang="ru-RU" dirty="0" smtClean="0"/>
              <a:t>  керівників </a:t>
            </a:r>
            <a:r>
              <a:rPr lang="ru-RU" dirty="0" smtClean="0"/>
              <a:t>країн, котрі володіють необмеженою владою і, так би мовити, «стоять над законом». Звісно, це не означає, що диктатор сам приймає всі рішення – це фізично неможливо. В країні навіть можуть бути органи, формально наділені владними повноваженнями. Однак, в умовах диктатури вони підпорядковуються волі диктатора.</a:t>
            </a:r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285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		</a:t>
            </a:r>
            <a:r>
              <a:rPr lang="vi-VN" b="1" dirty="0" smtClean="0"/>
              <a:t>Йо́сип </a:t>
            </a:r>
            <a:r>
              <a:rPr lang="vi-VN" b="1" dirty="0" smtClean="0"/>
              <a:t>Віссаріо́нович Ста́лін</a:t>
            </a:r>
            <a:r>
              <a:rPr lang="vi-VN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vi-VN" dirty="0" smtClean="0"/>
              <a:t>(</a:t>
            </a:r>
            <a:r>
              <a:rPr lang="vi-VN" dirty="0" smtClean="0"/>
              <a:t>справжнє прізвище </a:t>
            </a:r>
            <a:r>
              <a:rPr lang="uk-UA" dirty="0" smtClean="0"/>
              <a:t> </a:t>
            </a:r>
            <a:r>
              <a:rPr lang="vi-VN" dirty="0" smtClean="0"/>
              <a:t>—</a:t>
            </a:r>
            <a:r>
              <a:rPr lang="vi-VN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    </a:t>
            </a:r>
            <a:r>
              <a:rPr lang="vi-VN" b="1" dirty="0" smtClean="0"/>
              <a:t>Джугашві́лі</a:t>
            </a:r>
            <a:r>
              <a:rPr lang="uk-UA" b="1" dirty="0" smtClean="0"/>
              <a:t>)</a:t>
            </a:r>
            <a:r>
              <a:rPr lang="uk-UA" dirty="0" smtClean="0"/>
              <a:t>народився</a:t>
            </a:r>
            <a:r>
              <a:rPr lang="vi-VN" dirty="0" smtClean="0"/>
              <a:t> </a:t>
            </a:r>
            <a:r>
              <a:rPr lang="vi-VN" dirty="0" smtClean="0"/>
              <a:t>21 </a:t>
            </a:r>
            <a:r>
              <a:rPr lang="vi-VN" dirty="0" smtClean="0"/>
              <a:t>грудня 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</a:t>
            </a:r>
            <a:r>
              <a:rPr lang="vi-VN" dirty="0" smtClean="0"/>
              <a:t>1879</a:t>
            </a:r>
            <a:r>
              <a:rPr lang="vi-VN" dirty="0" smtClean="0"/>
              <a:t> — </a:t>
            </a:r>
            <a:r>
              <a:rPr lang="vi-VN" dirty="0" smtClean="0"/>
              <a:t>державний</a:t>
            </a:r>
            <a:r>
              <a:rPr lang="vi-VN" dirty="0" smtClean="0"/>
              <a:t>, політичний і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vi-VN" dirty="0" smtClean="0"/>
              <a:t>військовийдіяч</a:t>
            </a:r>
            <a:r>
              <a:rPr lang="vi-VN" dirty="0" smtClean="0"/>
              <a:t> СРСР</a:t>
            </a:r>
            <a:r>
              <a:rPr lang="vi-VN" dirty="0" smtClean="0"/>
              <a:t>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</a:t>
            </a:r>
            <a:r>
              <a:rPr lang="vi-VN" dirty="0" smtClean="0"/>
              <a:t> </a:t>
            </a:r>
            <a:r>
              <a:rPr lang="vi-VN" dirty="0" smtClean="0"/>
              <a:t>Генеральний </a:t>
            </a:r>
            <a:r>
              <a:rPr lang="vi-VN" dirty="0" smtClean="0"/>
              <a:t>секретар</a:t>
            </a:r>
            <a:r>
              <a:rPr lang="uk-UA" dirty="0" smtClean="0"/>
              <a:t> </a:t>
            </a:r>
            <a:r>
              <a:rPr lang="vi-VN" dirty="0" smtClean="0"/>
              <a:t>ЦК РКП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vi-VN" dirty="0" smtClean="0"/>
              <a:t>(</a:t>
            </a:r>
            <a:r>
              <a:rPr lang="vi-VN" dirty="0" smtClean="0"/>
              <a:t>1922–1925) та ЦК </a:t>
            </a:r>
            <a:r>
              <a:rPr lang="vi-VN" dirty="0" smtClean="0"/>
              <a:t>ВКП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vi-VN" dirty="0" smtClean="0"/>
              <a:t> </a:t>
            </a:r>
            <a:r>
              <a:rPr lang="vi-VN" dirty="0" smtClean="0"/>
              <a:t>(1925–1934), керівник уряду СРСР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vi-VN" dirty="0" smtClean="0"/>
              <a:t>(</a:t>
            </a:r>
            <a:r>
              <a:rPr lang="vi-VN" dirty="0" smtClean="0"/>
              <a:t>Голова Раднаркому від 1941, Голова Ради Міністрів у 1946–1953), Генералісимус Радянського Союзу (1945</a:t>
            </a:r>
            <a:r>
              <a:rPr lang="vi-VN" dirty="0" smtClean="0"/>
              <a:t>).</a:t>
            </a:r>
            <a:r>
              <a:rPr lang="uk-UA" dirty="0" smtClean="0"/>
              <a:t>  </a:t>
            </a:r>
            <a:r>
              <a:rPr lang="vi-VN" dirty="0" smtClean="0"/>
              <a:t>За </a:t>
            </a:r>
            <a:r>
              <a:rPr lang="vi-VN" dirty="0" smtClean="0"/>
              <a:t>деякими оцінками, один із найжорстокіших </a:t>
            </a:r>
            <a:r>
              <a:rPr lang="vi-VN" dirty="0" smtClean="0"/>
              <a:t>диктаторів</a:t>
            </a:r>
            <a:r>
              <a:rPr lang="uk-UA" dirty="0" smtClean="0"/>
              <a:t> </a:t>
            </a:r>
            <a:r>
              <a:rPr lang="vi-VN" dirty="0" smtClean="0"/>
              <a:t>в </a:t>
            </a:r>
            <a:r>
              <a:rPr lang="vi-VN" dirty="0" smtClean="0"/>
              <a:t>історії </a:t>
            </a:r>
            <a:r>
              <a:rPr lang="vi-VN" dirty="0" smtClean="0"/>
              <a:t>людства</a:t>
            </a:r>
            <a:endParaRPr lang="vi-VN" dirty="0" smtClean="0"/>
          </a:p>
          <a:p>
            <a:endParaRPr lang="ru-RU" dirty="0"/>
          </a:p>
        </p:txBody>
      </p:sp>
      <p:pic>
        <p:nvPicPr>
          <p:cNvPr id="1026" name="Picture 2" descr="C:\Users\Sanya\Desktop\250px-Stalin_lg_zlx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32656"/>
            <a:ext cx="2698477" cy="3669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nya\Desktop\загруженно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980728"/>
            <a:ext cx="3361300" cy="4464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C:\Users\Sanya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908720"/>
            <a:ext cx="4030608" cy="28898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vi-VN" dirty="0" smtClean="0"/>
              <a:t>На </a:t>
            </a:r>
            <a:r>
              <a:rPr lang="vi-VN" dirty="0" smtClean="0"/>
              <a:t>період перебування Сталіна при владі припадають: </a:t>
            </a:r>
            <a:endParaRPr lang="uk-UA" dirty="0" smtClean="0"/>
          </a:p>
          <a:p>
            <a:r>
              <a:rPr lang="uk-UA" dirty="0" smtClean="0"/>
              <a:t>   </a:t>
            </a:r>
            <a:r>
              <a:rPr lang="vi-VN" dirty="0" smtClean="0"/>
              <a:t>встановлення </a:t>
            </a:r>
            <a:r>
              <a:rPr lang="vi-VN" dirty="0" smtClean="0"/>
              <a:t>диктаторського </a:t>
            </a:r>
            <a:r>
              <a:rPr lang="vi-VN" dirty="0" smtClean="0"/>
              <a:t>режиму</a:t>
            </a:r>
            <a:r>
              <a:rPr lang="uk-UA" baseline="30000" dirty="0" smtClean="0"/>
              <a:t> </a:t>
            </a:r>
            <a:r>
              <a:rPr lang="vi-VN" dirty="0" smtClean="0"/>
              <a:t>(так </a:t>
            </a:r>
            <a:r>
              <a:rPr lang="vi-VN" dirty="0" smtClean="0"/>
              <a:t>звана «диктатура пролетаріату</a:t>
            </a:r>
            <a:r>
              <a:rPr lang="vi-VN" dirty="0" smtClean="0"/>
              <a:t>»);</a:t>
            </a:r>
            <a:endParaRPr lang="uk-UA" dirty="0" smtClean="0"/>
          </a:p>
          <a:p>
            <a:r>
              <a:rPr lang="uk-UA" dirty="0" smtClean="0"/>
              <a:t>   </a:t>
            </a:r>
            <a:r>
              <a:rPr lang="vi-VN" dirty="0" smtClean="0"/>
              <a:t> </a:t>
            </a:r>
            <a:r>
              <a:rPr lang="vi-VN" dirty="0" smtClean="0"/>
              <a:t>створення системи масових репресій і </a:t>
            </a:r>
            <a:r>
              <a:rPr lang="vi-VN" dirty="0" smtClean="0"/>
              <a:t>ГУЛАГу; 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</a:t>
            </a:r>
            <a:r>
              <a:rPr lang="vi-VN" dirty="0" smtClean="0"/>
              <a:t>форсована</a:t>
            </a:r>
            <a:r>
              <a:rPr lang="uk-UA" dirty="0" smtClean="0"/>
              <a:t> </a:t>
            </a:r>
            <a:r>
              <a:rPr lang="vi-VN" dirty="0" smtClean="0"/>
              <a:t>індустріалізація</a:t>
            </a:r>
            <a:r>
              <a:rPr lang="uk-UA" dirty="0" smtClean="0"/>
              <a:t>  </a:t>
            </a:r>
            <a:r>
              <a:rPr lang="vi-VN" dirty="0" smtClean="0"/>
              <a:t>СРСР,</a:t>
            </a:r>
            <a:r>
              <a:rPr lang="uk-UA" dirty="0" smtClean="0"/>
              <a:t> </a:t>
            </a:r>
            <a:r>
              <a:rPr lang="vi-VN" dirty="0" smtClean="0"/>
              <a:t> </a:t>
            </a:r>
            <a:r>
              <a:rPr lang="vi-VN" dirty="0" smtClean="0"/>
              <a:t>а також форсована примусова </a:t>
            </a:r>
            <a:r>
              <a:rPr lang="uk-UA" dirty="0" smtClean="0"/>
              <a:t> </a:t>
            </a:r>
            <a:r>
              <a:rPr lang="vi-VN" dirty="0" smtClean="0"/>
              <a:t>колективізація</a:t>
            </a:r>
            <a:r>
              <a:rPr lang="uk-UA" dirty="0" smtClean="0"/>
              <a:t> </a:t>
            </a:r>
            <a:r>
              <a:rPr lang="vi-VN" dirty="0" smtClean="0"/>
              <a:t>селянства;</a:t>
            </a:r>
            <a:endParaRPr lang="uk-UA" dirty="0" smtClean="0"/>
          </a:p>
          <a:p>
            <a:r>
              <a:rPr lang="vi-VN" dirty="0" smtClean="0"/>
              <a:t> </a:t>
            </a:r>
            <a:r>
              <a:rPr lang="uk-UA" dirty="0" smtClean="0"/>
              <a:t>   </a:t>
            </a:r>
            <a:r>
              <a:rPr lang="vi-VN" dirty="0" smtClean="0"/>
              <a:t>окупація</a:t>
            </a:r>
            <a:r>
              <a:rPr lang="vi-VN" dirty="0" smtClean="0"/>
              <a:t> прибалтійських країн, Західної України і </a:t>
            </a:r>
            <a:r>
              <a:rPr lang="vi-VN" dirty="0" smtClean="0"/>
              <a:t>Західно</a:t>
            </a:r>
            <a:r>
              <a:rPr lang="uk-UA" dirty="0" smtClean="0"/>
              <a:t>ї </a:t>
            </a:r>
            <a:r>
              <a:rPr lang="vi-VN" dirty="0" smtClean="0"/>
              <a:t>Білорусії;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vi-VN" dirty="0" smtClean="0"/>
              <a:t> </a:t>
            </a:r>
            <a:r>
              <a:rPr lang="vi-VN" dirty="0" smtClean="0"/>
              <a:t>агресії </a:t>
            </a:r>
            <a:r>
              <a:rPr lang="uk-UA" dirty="0" smtClean="0"/>
              <a:t> </a:t>
            </a:r>
            <a:r>
              <a:rPr lang="vi-VN" dirty="0" smtClean="0"/>
              <a:t>проти</a:t>
            </a:r>
            <a:r>
              <a:rPr lang="uk-UA" dirty="0" smtClean="0"/>
              <a:t> </a:t>
            </a:r>
            <a:r>
              <a:rPr lang="vi-VN" dirty="0" smtClean="0"/>
              <a:t> Польщі, </a:t>
            </a:r>
            <a:r>
              <a:rPr lang="uk-UA" dirty="0" smtClean="0"/>
              <a:t> </a:t>
            </a:r>
            <a:r>
              <a:rPr lang="vi-VN" dirty="0" smtClean="0"/>
              <a:t>Фінляндії</a:t>
            </a:r>
            <a:r>
              <a:rPr lang="uk-UA" dirty="0" smtClean="0"/>
              <a:t> </a:t>
            </a:r>
            <a:r>
              <a:rPr lang="vi-VN" dirty="0" smtClean="0"/>
              <a:t>,</a:t>
            </a:r>
            <a:r>
              <a:rPr lang="uk-UA" dirty="0" smtClean="0"/>
              <a:t> </a:t>
            </a:r>
            <a:r>
              <a:rPr lang="vi-VN" dirty="0" smtClean="0"/>
              <a:t> Румунії</a:t>
            </a:r>
            <a:r>
              <a:rPr lang="vi-VN" dirty="0" smtClean="0"/>
              <a:t>;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vi-VN" dirty="0" smtClean="0"/>
              <a:t> </a:t>
            </a:r>
            <a:r>
              <a:rPr lang="vi-VN" dirty="0" smtClean="0"/>
              <a:t>перемога СРСР у Другій світовій </a:t>
            </a:r>
            <a:r>
              <a:rPr lang="vi-VN" dirty="0" smtClean="0"/>
              <a:t>війні</a:t>
            </a:r>
            <a:r>
              <a:rPr lang="uk-UA" dirty="0" smtClean="0"/>
              <a:t> </a:t>
            </a:r>
            <a:r>
              <a:rPr lang="vi-VN" dirty="0" smtClean="0"/>
              <a:t> з окупацією значної частини Східної </a:t>
            </a:r>
            <a:r>
              <a:rPr lang="vi-VN" dirty="0" smtClean="0"/>
              <a:t>Європи</a:t>
            </a:r>
            <a:r>
              <a:rPr lang="uk-UA" dirty="0" smtClean="0"/>
              <a:t> </a:t>
            </a:r>
            <a:r>
              <a:rPr lang="vi-VN" dirty="0" smtClean="0"/>
              <a:t> і нав'язуванням окупованим країнам прокомуністичних маріонеткових режимів; 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перетворення СРСР на наддержаву із значним науковим, військовим і промисловим потенціалом, безпрецедентне посилення геополітичного впливу Радянського Союзу у світі</a:t>
            </a:r>
            <a:r>
              <a:rPr lang="vi-VN" dirty="0" smtClean="0"/>
              <a:t>;</a:t>
            </a:r>
            <a:endParaRPr lang="uk-UA" dirty="0" smtClean="0"/>
          </a:p>
          <a:p>
            <a:r>
              <a:rPr lang="vi-VN" dirty="0" smtClean="0"/>
              <a:t>депортації </a:t>
            </a:r>
            <a:r>
              <a:rPr lang="vi-VN" dirty="0" smtClean="0"/>
              <a:t>народів у СРСР та інших країнах</a:t>
            </a:r>
            <a:r>
              <a:rPr lang="vi-VN" dirty="0" smtClean="0"/>
              <a:t>;</a:t>
            </a:r>
            <a:endParaRPr lang="uk-UA" dirty="0" smtClean="0"/>
          </a:p>
          <a:p>
            <a:r>
              <a:rPr lang="vi-VN" dirty="0" smtClean="0"/>
              <a:t> </a:t>
            </a:r>
            <a:r>
              <a:rPr lang="vi-VN" dirty="0" smtClean="0"/>
              <a:t>численні людські втрати (в результаті голодомору, воєн і німецької окупації</a:t>
            </a:r>
            <a:r>
              <a:rPr lang="vi-VN" dirty="0" smtClean="0"/>
              <a:t>);</a:t>
            </a:r>
            <a:endParaRPr lang="uk-UA" dirty="0" smtClean="0"/>
          </a:p>
          <a:p>
            <a:r>
              <a:rPr lang="vi-VN" dirty="0" smtClean="0"/>
              <a:t> </a:t>
            </a:r>
            <a:r>
              <a:rPr lang="vi-VN" dirty="0" smtClean="0"/>
              <a:t>поділ світової спільноти на два табори, що ворогували між собою</a:t>
            </a:r>
            <a:r>
              <a:rPr lang="vi-VN" dirty="0" smtClean="0"/>
              <a:t>;</a:t>
            </a:r>
            <a:endParaRPr lang="uk-UA" dirty="0" smtClean="0"/>
          </a:p>
          <a:p>
            <a:r>
              <a:rPr lang="vi-VN" dirty="0" smtClean="0"/>
              <a:t> </a:t>
            </a:r>
            <a:r>
              <a:rPr lang="vi-VN" dirty="0" smtClean="0"/>
              <a:t>встановлення «соціалістичного ладу</a:t>
            </a:r>
            <a:r>
              <a:rPr lang="vi-VN" dirty="0" smtClean="0"/>
              <a:t>»</a:t>
            </a:r>
            <a:r>
              <a:rPr lang="uk-UA" dirty="0" smtClean="0"/>
              <a:t> </a:t>
            </a:r>
            <a:r>
              <a:rPr lang="vi-VN" dirty="0" smtClean="0"/>
              <a:t> у деяких країнах Східної Європи та Східної Азії; </a:t>
            </a:r>
            <a:endParaRPr lang="uk-UA" dirty="0" smtClean="0"/>
          </a:p>
          <a:p>
            <a:r>
              <a:rPr lang="ru-RU" dirty="0" smtClean="0"/>
              <a:t>П</a:t>
            </a:r>
            <a:r>
              <a:rPr lang="vi-VN" dirty="0" smtClean="0"/>
              <a:t>очаток</a:t>
            </a:r>
            <a:r>
              <a:rPr lang="uk-UA" dirty="0" smtClean="0"/>
              <a:t>  </a:t>
            </a:r>
            <a:r>
              <a:rPr lang="vi-VN" dirty="0" smtClean="0"/>
              <a:t>холодної </a:t>
            </a:r>
            <a:r>
              <a:rPr lang="vi-VN" dirty="0" smtClean="0"/>
              <a:t>війни</a:t>
            </a:r>
            <a:r>
              <a:rPr lang="vi-VN" dirty="0" smtClean="0"/>
              <a:t>.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Партійна діяльність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ru-RU" dirty="0" smtClean="0"/>
              <a:t> </a:t>
            </a:r>
            <a:r>
              <a:rPr lang="ru-RU" dirty="0" smtClean="0"/>
              <a:t>1898 р</a:t>
            </a:r>
            <a:r>
              <a:rPr lang="ru-RU" dirty="0" smtClean="0"/>
              <a:t>. став членом РСДРП. У 1901–1902 р. — член Тифлісського, Батумського комітетів РСДРП. З 1901 р. Сталін, перебуваючи на нелегальному положенні, організовував страйки, демонстрації, влаштовував збройні напади на банки, передаючи експропрійовані гроші «на потреби революції». У 1902 р. у Батумі був вперше </a:t>
            </a:r>
            <a:r>
              <a:rPr lang="ru-RU" dirty="0" smtClean="0"/>
              <a:t> арештований </a:t>
            </a:r>
            <a:r>
              <a:rPr lang="ru-RU" dirty="0" smtClean="0"/>
              <a:t>та засланий до Східного Сибіру, проте незабаром із заслання втік.</a:t>
            </a:r>
          </a:p>
          <a:p>
            <a:pPr>
              <a:buNone/>
            </a:pPr>
            <a:r>
              <a:rPr lang="ru-RU" dirty="0" smtClean="0"/>
              <a:t>	Після </a:t>
            </a:r>
            <a:r>
              <a:rPr lang="en-US" dirty="0" smtClean="0"/>
              <a:t>II-</a:t>
            </a:r>
            <a:r>
              <a:rPr lang="ru-RU" dirty="0" smtClean="0"/>
              <a:t>го з'їзду РСДРП (1903), що відбувся в Брюсселі і Лондоні, </a:t>
            </a:r>
            <a:r>
              <a:rPr lang="ru-RU" dirty="0" smtClean="0"/>
              <a:t>стався  </a:t>
            </a:r>
            <a:r>
              <a:rPr lang="ru-RU" dirty="0" smtClean="0"/>
              <a:t>розкол партії на більшовиків </a:t>
            </a:r>
            <a:r>
              <a:rPr lang="ru-RU" dirty="0" smtClean="0"/>
              <a:t>і меншовиків</a:t>
            </a:r>
            <a:r>
              <a:rPr lang="ru-RU" dirty="0" smtClean="0"/>
              <a:t>. Сталін підтримав </a:t>
            </a:r>
            <a:r>
              <a:rPr lang="ru-RU" dirty="0" smtClean="0"/>
              <a:t>вождя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ny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4174023" cy="2592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099" name="Picture 3" descr="C:\Users\Sanya\Desktop\1000602-stalin_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980728"/>
            <a:ext cx="3238500" cy="460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C:\Users\Sanya\Desktop\plakat-stalin-leni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212976"/>
            <a:ext cx="4010025" cy="28765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 більшовиків</a:t>
            </a:r>
            <a:r>
              <a:rPr lang="ru-RU" dirty="0" smtClean="0"/>
              <a:t> Леніна і за його дорученням приступив до створення мережі підпільних марксистських гуртків на Кавказі. Учасник революції 1905–1907. У грудні 1905 року делегат 1-ої конференції </a:t>
            </a:r>
            <a:r>
              <a:rPr lang="ru-RU" dirty="0" smtClean="0"/>
              <a:t>РСДРП . У </a:t>
            </a:r>
            <a:r>
              <a:rPr lang="ru-RU" dirty="0" smtClean="0"/>
              <a:t>1906–1907 роках Йосип Сталін брав участь в організації низки експропріацій в Закавказзі. У 1907 році був одним з керівників Бакинського комітету РСДРП. З 1902 по 1913 рік Сталін шість разів піддавався арештам і висилкам, чотири рази тікав. У 1912 році увійшов до складу Російського бюро ЦК РСДРП.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17000">
    <p:strips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107</Words>
  <Application>Microsoft Office PowerPoint</Application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 </vt:lpstr>
      <vt:lpstr>Слайд 2</vt:lpstr>
      <vt:lpstr>Слайд 3</vt:lpstr>
      <vt:lpstr>Слайд 4</vt:lpstr>
      <vt:lpstr>Слайд 5</vt:lpstr>
      <vt:lpstr>Слайд 6</vt:lpstr>
      <vt:lpstr>Партійна діяльність </vt:lpstr>
      <vt:lpstr>Слайд 8</vt:lpstr>
      <vt:lpstr>Слайд 9</vt:lpstr>
      <vt:lpstr>Прихід до верхівки влади </vt:lpstr>
      <vt:lpstr>Слайд 11</vt:lpstr>
      <vt:lpstr>Смерть </vt:lpstr>
      <vt:lpstr>Слайд 13</vt:lpstr>
      <vt:lpstr>Слайд 14</vt:lpstr>
      <vt:lpstr>Дякую за увагу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Диктатори </dc:title>
  <dc:creator>Sanya</dc:creator>
  <cp:lastModifiedBy>Sanya</cp:lastModifiedBy>
  <cp:revision>9</cp:revision>
  <dcterms:created xsi:type="dcterms:W3CDTF">2013-12-15T17:17:17Z</dcterms:created>
  <dcterms:modified xsi:type="dcterms:W3CDTF">2013-12-17T20:49:35Z</dcterms:modified>
</cp:coreProperties>
</file>