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7" r:id="rId3"/>
    <p:sldId id="258" r:id="rId4"/>
    <p:sldId id="259" r:id="rId5"/>
    <p:sldId id="262" r:id="rId6"/>
    <p:sldId id="260" r:id="rId7"/>
    <p:sldId id="261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8" d="100"/>
          <a:sy n="88" d="100"/>
        </p:scale>
        <p:origin x="-1464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09601"/>
            <a:ext cx="7772400" cy="4267200"/>
          </a:xfrm>
        </p:spPr>
        <p:txBody>
          <a:bodyPr anchor="b">
            <a:noAutofit/>
          </a:bodyPr>
          <a:lstStyle>
            <a:lvl1pPr>
              <a:lnSpc>
                <a:spcPct val="100000"/>
              </a:lnSpc>
              <a:defRPr sz="8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953000"/>
            <a:ext cx="6400800" cy="12192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27.01.2015</a:t>
            </a:fld>
            <a:endParaRPr lang="ru-RU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371600"/>
            <a:ext cx="7772400" cy="2505075"/>
          </a:xfrm>
        </p:spPr>
        <p:txBody>
          <a:bodyPr anchor="b"/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800" kern="12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068763"/>
            <a:ext cx="7772400" cy="11318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7" name="Oval 6"/>
          <p:cNvSpPr/>
          <p:nvPr/>
        </p:nvSpPr>
        <p:spPr>
          <a:xfrm>
            <a:off x="4495800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4695825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4296728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27.01.2015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65760" y="1600200"/>
            <a:ext cx="4041648" cy="452628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4040188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1600200"/>
            <a:ext cx="4041775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27.01.2015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457200" y="2212848"/>
            <a:ext cx="4041648" cy="391363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72584" y="2212848"/>
            <a:ext cx="4041648" cy="391318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27.01.2015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27.01.2015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7087" y="266700"/>
            <a:ext cx="3008313" cy="209550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>
                <a:effectLst>
                  <a:outerShdw blurRad="50800" dist="25400" dir="5400000" algn="t" rotWithShape="0">
                    <a:prstClr val="black">
                      <a:alpha val="25000"/>
                    </a:prst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9137" y="273050"/>
            <a:ext cx="4995863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07087" y="2438400"/>
            <a:ext cx="3008313" cy="3687763"/>
          </a:xfrm>
        </p:spPr>
        <p:txBody>
          <a:bodyPr>
            <a:normAutofit/>
          </a:bodyPr>
          <a:lstStyle>
            <a:lvl1pPr marL="0" indent="0" algn="ctr">
              <a:lnSpc>
                <a:spcPct val="125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27.01.2015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228600"/>
            <a:ext cx="5711824" cy="89535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08126" y="1143000"/>
            <a:ext cx="6054724" cy="4541044"/>
          </a:xfrm>
          <a:ln w="76200">
            <a:solidFill>
              <a:schemeClr val="bg1"/>
            </a:solidFill>
          </a:ln>
          <a:effectLst>
            <a:outerShdw blurRad="88900" dist="50800" dir="5400000" algn="ctr" rotWithShape="0">
              <a:srgbClr val="000000">
                <a:alpha val="25000"/>
              </a:srgbClr>
            </a:outerShdw>
          </a:effectLst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6" y="5810250"/>
            <a:ext cx="5711824" cy="533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27.01.2015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600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63347" y="6356350"/>
            <a:ext cx="2085975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B4C71EC6-210F-42DE-9C53-41977AD35B3D}" type="datetimeFigureOut">
              <a:rPr lang="ru-RU" smtClean="0"/>
              <a:t>27.01.2015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59165" y="6356350"/>
            <a:ext cx="2847975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43278" y="6356350"/>
            <a:ext cx="561975" cy="365125"/>
          </a:xfrm>
          <a:prstGeom prst="rect">
            <a:avLst/>
          </a:prstGeom>
        </p:spPr>
        <p:txBody>
          <a:bodyPr vert="horz" lIns="27432" tIns="45720" rIns="4572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7" name="Oval 6"/>
          <p:cNvSpPr/>
          <p:nvPr/>
        </p:nvSpPr>
        <p:spPr>
          <a:xfrm>
            <a:off x="8457760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Oval 7"/>
          <p:cNvSpPr/>
          <p:nvPr/>
        </p:nvSpPr>
        <p:spPr>
          <a:xfrm>
            <a:off x="569119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defTabSz="914400" rtl="0" eaLnBrk="1" latinLnBrk="0" hangingPunct="1">
        <a:lnSpc>
          <a:spcPts val="5800"/>
        </a:lnSpc>
        <a:spcBef>
          <a:spcPct val="0"/>
        </a:spcBef>
        <a:buNone/>
        <a:defRPr sz="5400" kern="1200">
          <a:solidFill>
            <a:schemeClr val="tx2"/>
          </a:solidFill>
          <a:effectLst>
            <a:outerShdw blurRad="63500" dist="38100" dir="5400000" algn="t" rotWithShape="0">
              <a:prstClr val="black">
                <a:alpha val="25000"/>
              </a:prstClr>
            </a:outerShdw>
          </a:effectLst>
          <a:latin typeface="+mn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g"/><Relationship Id="rId4" Type="http://schemas.openxmlformats.org/officeDocument/2006/relationships/image" Target="../media/image13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jpg"/><Relationship Id="rId4" Type="http://schemas.openxmlformats.org/officeDocument/2006/relationships/image" Target="../media/image17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11560" y="1340768"/>
            <a:ext cx="7772400" cy="1470025"/>
          </a:xfrm>
        </p:spPr>
        <p:txBody>
          <a:bodyPr>
            <a:normAutofit/>
          </a:bodyPr>
          <a:lstStyle/>
          <a:p>
            <a:r>
              <a:rPr lang="ru-RU" sz="6000" dirty="0" err="1" smtClean="0"/>
              <a:t>Мум</a:t>
            </a:r>
            <a:r>
              <a:rPr lang="uk-UA" sz="6000" dirty="0" err="1" smtClean="0"/>
              <a:t>іфікація</a:t>
            </a:r>
            <a:endParaRPr lang="ru-RU" sz="6000" dirty="0"/>
          </a:p>
        </p:txBody>
      </p:sp>
      <p:sp>
        <p:nvSpPr>
          <p:cNvPr id="4" name="Подзаголовок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398457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404664"/>
            <a:ext cx="8229600" cy="597666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Це</a:t>
            </a:r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перший, </a:t>
            </a:r>
            <a:r>
              <a:rPr lang="ru-RU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найкращий</a:t>
            </a:r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спосіб</a:t>
            </a:r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бальзамування</a:t>
            </a:r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описі</a:t>
            </a:r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Геродота. </a:t>
            </a:r>
            <a:r>
              <a:rPr lang="ru-RU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Другий</a:t>
            </a:r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більш</a:t>
            </a:r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дешевий</a:t>
            </a:r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являє</a:t>
            </a:r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собою </a:t>
            </a:r>
            <a:r>
              <a:rPr lang="ru-RU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наступне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endParaRPr lang="ru-RU" sz="2000" i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sz="20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«За </a:t>
            </a:r>
            <a:r>
              <a:rPr lang="ru-RU" sz="2000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допомогою</a:t>
            </a:r>
            <a:r>
              <a:rPr lang="ru-RU" sz="20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трубки для </a:t>
            </a:r>
            <a:r>
              <a:rPr lang="ru-RU" sz="2000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промивання</a:t>
            </a:r>
            <a:r>
              <a:rPr lang="ru-RU" sz="20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впорскують</a:t>
            </a:r>
            <a:r>
              <a:rPr lang="ru-RU" sz="20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у </a:t>
            </a:r>
            <a:r>
              <a:rPr lang="ru-RU" sz="2000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черевну</a:t>
            </a:r>
            <a:r>
              <a:rPr lang="ru-RU" sz="20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порожнину</a:t>
            </a:r>
            <a:r>
              <a:rPr lang="ru-RU" sz="20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небіжчика</a:t>
            </a:r>
            <a:r>
              <a:rPr lang="ru-RU" sz="20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кедрову</a:t>
            </a:r>
            <a:r>
              <a:rPr lang="ru-RU" sz="20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олію</a:t>
            </a:r>
            <a:r>
              <a:rPr lang="ru-RU" sz="20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не </a:t>
            </a:r>
            <a:r>
              <a:rPr lang="ru-RU" sz="2000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розрізаючи</a:t>
            </a:r>
            <a:r>
              <a:rPr lang="ru-RU" sz="20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однак</a:t>
            </a:r>
            <a:r>
              <a:rPr lang="ru-RU" sz="20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паху і не </a:t>
            </a:r>
            <a:r>
              <a:rPr lang="ru-RU" sz="2000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витягаючи</a:t>
            </a:r>
            <a:r>
              <a:rPr lang="ru-RU" sz="20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нутрощів</a:t>
            </a:r>
            <a:r>
              <a:rPr lang="ru-RU" sz="20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000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Упорскують</a:t>
            </a:r>
            <a:r>
              <a:rPr lang="ru-RU" sz="20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же </a:t>
            </a:r>
            <a:r>
              <a:rPr lang="ru-RU" sz="2000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олію</a:t>
            </a:r>
            <a:r>
              <a:rPr lang="ru-RU" sz="20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через </a:t>
            </a:r>
            <a:r>
              <a:rPr lang="ru-RU" sz="2000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задній</a:t>
            </a:r>
            <a:r>
              <a:rPr lang="ru-RU" sz="20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прохід</a:t>
            </a:r>
            <a:r>
              <a:rPr lang="ru-RU" sz="20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і </a:t>
            </a:r>
            <a:r>
              <a:rPr lang="ru-RU" sz="2000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потім</a:t>
            </a:r>
            <a:r>
              <a:rPr lang="ru-RU" sz="20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заткнувши </a:t>
            </a:r>
            <a:r>
              <a:rPr lang="ru-RU" sz="2000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його</a:t>
            </a:r>
            <a:r>
              <a:rPr lang="ru-RU" sz="20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щоб</a:t>
            </a:r>
            <a:r>
              <a:rPr lang="ru-RU" sz="20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олія</a:t>
            </a:r>
            <a:r>
              <a:rPr lang="ru-RU" sz="20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не </a:t>
            </a:r>
            <a:r>
              <a:rPr lang="ru-RU" sz="2000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витікала</a:t>
            </a:r>
            <a:r>
              <a:rPr lang="ru-RU" sz="20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кладуть</a:t>
            </a:r>
            <a:r>
              <a:rPr lang="ru-RU" sz="20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тіло</a:t>
            </a:r>
            <a:r>
              <a:rPr lang="ru-RU" sz="20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sz="2000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натровий</a:t>
            </a:r>
            <a:r>
              <a:rPr lang="ru-RU" sz="20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луг на </a:t>
            </a:r>
            <a:r>
              <a:rPr lang="ru-RU" sz="2000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визначене</a:t>
            </a:r>
            <a:r>
              <a:rPr lang="ru-RU" sz="20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число </a:t>
            </a:r>
            <a:r>
              <a:rPr lang="ru-RU" sz="2000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днів</a:t>
            </a:r>
            <a:r>
              <a:rPr lang="ru-RU" sz="20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В </a:t>
            </a:r>
            <a:r>
              <a:rPr lang="ru-RU" sz="2000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останній</a:t>
            </a:r>
            <a:r>
              <a:rPr lang="ru-RU" sz="20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день </a:t>
            </a:r>
            <a:r>
              <a:rPr lang="ru-RU" sz="2000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випускають</a:t>
            </a:r>
            <a:r>
              <a:rPr lang="ru-RU" sz="20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з кишечнику </a:t>
            </a:r>
            <a:r>
              <a:rPr lang="ru-RU" sz="2000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раніше</a:t>
            </a:r>
            <a:r>
              <a:rPr lang="ru-RU" sz="20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улиту </a:t>
            </a:r>
            <a:r>
              <a:rPr lang="ru-RU" sz="2000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туди</a:t>
            </a:r>
            <a:r>
              <a:rPr lang="ru-RU" sz="20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олію</a:t>
            </a:r>
            <a:r>
              <a:rPr lang="ru-RU" sz="20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000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Олія</a:t>
            </a:r>
            <a:r>
              <a:rPr lang="ru-RU" sz="20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діє</a:t>
            </a:r>
            <a:r>
              <a:rPr lang="ru-RU" sz="20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настільки</a:t>
            </a:r>
            <a:r>
              <a:rPr lang="ru-RU" sz="20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сильно, </a:t>
            </a:r>
            <a:r>
              <a:rPr lang="ru-RU" sz="2000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що</a:t>
            </a:r>
            <a:r>
              <a:rPr lang="ru-RU" sz="20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розкладає</a:t>
            </a:r>
            <a:r>
              <a:rPr lang="ru-RU" sz="20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шлунок</a:t>
            </a:r>
            <a:r>
              <a:rPr lang="ru-RU" sz="20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і </a:t>
            </a:r>
            <a:r>
              <a:rPr lang="ru-RU" sz="2000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нутрощі</a:t>
            </a:r>
            <a:r>
              <a:rPr lang="ru-RU" sz="20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які</a:t>
            </a:r>
            <a:r>
              <a:rPr lang="ru-RU" sz="20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виходять</a:t>
            </a:r>
            <a:r>
              <a:rPr lang="ru-RU" sz="20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разом з </a:t>
            </a:r>
            <a:r>
              <a:rPr lang="ru-RU" sz="2000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олією</a:t>
            </a:r>
            <a:r>
              <a:rPr lang="ru-RU" sz="20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000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Натровий</a:t>
            </a:r>
            <a:r>
              <a:rPr lang="ru-RU" sz="20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же луг </a:t>
            </a:r>
            <a:r>
              <a:rPr lang="ru-RU" sz="2000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розкладає</a:t>
            </a:r>
            <a:r>
              <a:rPr lang="ru-RU" sz="20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м'ясо</a:t>
            </a:r>
            <a:r>
              <a:rPr lang="ru-RU" sz="20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так </a:t>
            </a:r>
            <a:r>
              <a:rPr lang="ru-RU" sz="2000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що</a:t>
            </a:r>
            <a:r>
              <a:rPr lang="ru-RU" sz="20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від </a:t>
            </a:r>
            <a:r>
              <a:rPr lang="ru-RU" sz="2000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небіжчика</a:t>
            </a:r>
            <a:r>
              <a:rPr lang="ru-RU" sz="20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залишаються</a:t>
            </a:r>
            <a:r>
              <a:rPr lang="ru-RU" sz="20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лише</a:t>
            </a:r>
            <a:r>
              <a:rPr lang="ru-RU" sz="20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шкіра</a:t>
            </a:r>
            <a:r>
              <a:rPr lang="ru-RU" sz="20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та </a:t>
            </a:r>
            <a:r>
              <a:rPr lang="ru-RU" sz="2000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кості</a:t>
            </a:r>
            <a:r>
              <a:rPr lang="ru-RU" sz="20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.»</a:t>
            </a:r>
          </a:p>
          <a:p>
            <a:pPr marL="0" indent="0">
              <a:buNone/>
            </a:pPr>
            <a:endParaRPr lang="uk-UA" sz="2000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Третій</a:t>
            </a:r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же </a:t>
            </a:r>
            <a:r>
              <a:rPr lang="ru-RU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спосіб</a:t>
            </a:r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призначений</a:t>
            </a:r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для </a:t>
            </a:r>
            <a:r>
              <a:rPr lang="ru-RU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бідняків</a:t>
            </a:r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і того </a:t>
            </a:r>
            <a:r>
              <a:rPr lang="ru-RU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простіший</a:t>
            </a:r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endParaRPr lang="ru-RU" sz="20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ru-RU" sz="2000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sz="20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20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 </a:t>
            </a:r>
            <a:r>
              <a:rPr lang="ru-RU" sz="2000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черевну</a:t>
            </a:r>
            <a:r>
              <a:rPr lang="ru-RU" sz="20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порожнину</a:t>
            </a:r>
            <a:r>
              <a:rPr lang="ru-RU" sz="20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вливають</a:t>
            </a:r>
            <a:r>
              <a:rPr lang="ru-RU" sz="20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сік</a:t>
            </a:r>
            <a:r>
              <a:rPr lang="ru-RU" sz="20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редьки і </a:t>
            </a:r>
            <a:r>
              <a:rPr lang="ru-RU" sz="2000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потім</a:t>
            </a:r>
            <a:r>
              <a:rPr lang="ru-RU" sz="20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кладуть</a:t>
            </a:r>
            <a:r>
              <a:rPr lang="ru-RU" sz="20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тіло</a:t>
            </a:r>
            <a:r>
              <a:rPr lang="ru-RU" sz="20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sz="2000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натровий</a:t>
            </a:r>
            <a:r>
              <a:rPr lang="ru-RU" sz="20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луг на 70 </a:t>
            </a:r>
            <a:r>
              <a:rPr lang="ru-RU" sz="2000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днів</a:t>
            </a:r>
            <a:r>
              <a:rPr lang="ru-RU" sz="20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000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Після</a:t>
            </a:r>
            <a:r>
              <a:rPr lang="ru-RU" sz="20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цього</a:t>
            </a:r>
            <a:r>
              <a:rPr lang="ru-RU" sz="20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тіло</a:t>
            </a:r>
            <a:r>
              <a:rPr lang="ru-RU" sz="20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повертають</a:t>
            </a:r>
            <a:r>
              <a:rPr lang="ru-RU" sz="20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рідним</a:t>
            </a:r>
            <a:r>
              <a:rPr lang="ru-RU" sz="20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»</a:t>
            </a:r>
          </a:p>
        </p:txBody>
      </p:sp>
    </p:spTree>
    <p:extLst>
      <p:ext uri="{BB962C8B-B14F-4D97-AF65-F5344CB8AC3E}">
        <p14:creationId xmlns:p14="http://schemas.microsoft.com/office/powerpoint/2010/main" val="13535063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332656"/>
            <a:ext cx="8229600" cy="579350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 </a:t>
            </a:r>
            <a:r>
              <a:rPr lang="ru-RU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різних</a:t>
            </a:r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джерелах</a:t>
            </a:r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подаються</a:t>
            </a:r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різні</a:t>
            </a:r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дані</a:t>
            </a:r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щодо</a:t>
            </a:r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тривалості</a:t>
            </a:r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бальзамування</a:t>
            </a:r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Геродот, </a:t>
            </a:r>
            <a:r>
              <a:rPr lang="ru-RU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наприклад</a:t>
            </a:r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відводить</a:t>
            </a:r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для </a:t>
            </a:r>
            <a:r>
              <a:rPr lang="ru-RU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всього</a:t>
            </a:r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процесу</a:t>
            </a:r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70 </a:t>
            </a:r>
            <a:r>
              <a:rPr lang="ru-RU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днів</a:t>
            </a:r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Згідно</a:t>
            </a:r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з </a:t>
            </a:r>
            <a:r>
              <a:rPr lang="ru-RU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даними</a:t>
            </a:r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Біблії</a:t>
            </a:r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бальзамування</a:t>
            </a:r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Іакова</a:t>
            </a:r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продовжувалося</a:t>
            </a:r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40 </a:t>
            </a:r>
            <a:r>
              <a:rPr lang="ru-RU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днів</a:t>
            </a:r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а от </a:t>
            </a:r>
            <a:r>
              <a:rPr lang="ru-RU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оплакування</a:t>
            </a:r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— 70. </a:t>
            </a:r>
            <a:r>
              <a:rPr lang="ru-RU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Єгипетські</a:t>
            </a:r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джерела</a:t>
            </a:r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також</a:t>
            </a:r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не </a:t>
            </a:r>
            <a:r>
              <a:rPr lang="ru-RU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дають</a:t>
            </a:r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дослідникам</a:t>
            </a:r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однозначної</a:t>
            </a:r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відповіді</a:t>
            </a:r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щодо</a:t>
            </a:r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термінів</a:t>
            </a:r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бальзамування</a:t>
            </a:r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: то 121 день, то 96 </a:t>
            </a:r>
            <a:r>
              <a:rPr lang="ru-RU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днів</a:t>
            </a:r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а є </a:t>
            </a:r>
            <a:r>
              <a:rPr lang="ru-RU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приклади</a:t>
            </a:r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того, </a:t>
            </a:r>
            <a:r>
              <a:rPr lang="ru-RU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що</a:t>
            </a:r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бальзамування</a:t>
            </a:r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тривало</a:t>
            </a:r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70-80 </a:t>
            </a:r>
            <a:r>
              <a:rPr lang="ru-RU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днів</a:t>
            </a:r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а на </a:t>
            </a:r>
            <a:r>
              <a:rPr lang="ru-RU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поховання</a:t>
            </a:r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ішло</a:t>
            </a:r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до 10 </a:t>
            </a:r>
            <a:r>
              <a:rPr lang="ru-RU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місяців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ru-RU" sz="20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Органи</a:t>
            </a:r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витягнуті</a:t>
            </a:r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з </a:t>
            </a:r>
            <a:r>
              <a:rPr lang="ru-RU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трупів</a:t>
            </a:r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не </a:t>
            </a:r>
            <a:r>
              <a:rPr lang="ru-RU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викидалися</a:t>
            </a:r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і не </a:t>
            </a:r>
            <a:r>
              <a:rPr lang="ru-RU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знищувалися</a:t>
            </a:r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Вони </a:t>
            </a:r>
            <a:r>
              <a:rPr lang="ru-RU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теж</a:t>
            </a:r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зберігалися</a:t>
            </a:r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Після</a:t>
            </a:r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витягання</a:t>
            </a:r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органи</a:t>
            </a:r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промивалися</a:t>
            </a:r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а </a:t>
            </a:r>
            <a:r>
              <a:rPr lang="ru-RU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потім</a:t>
            </a:r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занурювалися</a:t>
            </a:r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спеціальні</a:t>
            </a:r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ємкості</a:t>
            </a:r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з бальзамом — </a:t>
            </a:r>
            <a:r>
              <a:rPr lang="ru-RU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канопи</a:t>
            </a:r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Усього</a:t>
            </a:r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при </a:t>
            </a:r>
            <a:r>
              <a:rPr lang="ru-RU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кожній</a:t>
            </a:r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мумії</a:t>
            </a:r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було</a:t>
            </a:r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4 </a:t>
            </a:r>
            <a:r>
              <a:rPr lang="ru-RU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канопи</a:t>
            </a:r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Кришки</a:t>
            </a:r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каноп, як правило </a:t>
            </a:r>
            <a:r>
              <a:rPr lang="ru-RU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були</a:t>
            </a:r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прикрашені</a:t>
            </a:r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головами 4-х </a:t>
            </a:r>
            <a:r>
              <a:rPr lang="ru-RU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богів</a:t>
            </a:r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— </a:t>
            </a:r>
            <a:r>
              <a:rPr lang="ru-RU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синів</a:t>
            </a:r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Гора. </a:t>
            </a:r>
            <a:r>
              <a:rPr lang="ru-RU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Їх</a:t>
            </a:r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звали </a:t>
            </a:r>
            <a:r>
              <a:rPr lang="ru-RU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Хапі</a:t>
            </a:r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що</a:t>
            </a:r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мав</a:t>
            </a:r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голову </a:t>
            </a:r>
            <a:r>
              <a:rPr lang="ru-RU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павіана</a:t>
            </a:r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; </a:t>
            </a:r>
            <a:r>
              <a:rPr lang="ru-RU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Дуамутеф</a:t>
            </a:r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з головою шакала; </a:t>
            </a:r>
            <a:r>
              <a:rPr lang="ru-RU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Кебексенуф</a:t>
            </a:r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що</a:t>
            </a:r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мав</a:t>
            </a:r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голову сокола і </a:t>
            </a:r>
            <a:r>
              <a:rPr lang="ru-RU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Імсет</a:t>
            </a:r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з </a:t>
            </a:r>
            <a:r>
              <a:rPr lang="ru-RU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людською</a:t>
            </a:r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головою. У </a:t>
            </a:r>
            <a:r>
              <a:rPr lang="ru-RU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визначені</a:t>
            </a:r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канопи</a:t>
            </a:r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вміщалися</a:t>
            </a:r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визначені</a:t>
            </a:r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органи</a:t>
            </a:r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Імсет</a:t>
            </a:r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зберігав</a:t>
            </a:r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печінку</a:t>
            </a:r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Дуамутеф</a:t>
            </a:r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— </a:t>
            </a:r>
            <a:r>
              <a:rPr lang="ru-RU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шлунок</a:t>
            </a:r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Кебексенуф</a:t>
            </a:r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— кишечник, а </a:t>
            </a:r>
            <a:r>
              <a:rPr lang="ru-RU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Хапі</a:t>
            </a:r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вміщав</a:t>
            </a:r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у себе </a:t>
            </a:r>
            <a:r>
              <a:rPr lang="ru-RU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легені</a:t>
            </a:r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3688798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167048" y="0"/>
            <a:ext cx="8229600" cy="980728"/>
          </a:xfrm>
        </p:spPr>
        <p:txBody>
          <a:bodyPr/>
          <a:lstStyle/>
          <a:p>
            <a:r>
              <a:rPr lang="uk-UA" sz="3200" dirty="0" err="1" smtClean="0"/>
              <a:t>Канопи</a:t>
            </a:r>
            <a:endParaRPr lang="ru-RU" sz="32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0286" y="0"/>
            <a:ext cx="4123714" cy="3697762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25" y="836712"/>
            <a:ext cx="4056272" cy="2060848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0112" y="3820830"/>
            <a:ext cx="3482076" cy="2974676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996952"/>
            <a:ext cx="5692099" cy="38894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53057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08720"/>
          </a:xfrm>
        </p:spPr>
        <p:txBody>
          <a:bodyPr/>
          <a:lstStyle/>
          <a:p>
            <a:r>
              <a:rPr lang="ru-RU" sz="3200" dirty="0" err="1"/>
              <a:t>Об'єкти</a:t>
            </a:r>
            <a:r>
              <a:rPr lang="ru-RU" sz="3200" dirty="0"/>
              <a:t> </a:t>
            </a:r>
            <a:r>
              <a:rPr lang="ru-RU" sz="3200" dirty="0" err="1"/>
              <a:t>муміфікації</a:t>
            </a:r>
            <a:endParaRPr lang="ru-RU" sz="32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052736"/>
            <a:ext cx="8229600" cy="5073427"/>
          </a:xfrm>
        </p:spPr>
        <p:txBody>
          <a:bodyPr>
            <a:normAutofit/>
          </a:bodyPr>
          <a:lstStyle/>
          <a:p>
            <a:r>
              <a:rPr lang="ru-RU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Мумії</a:t>
            </a:r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тварини</a:t>
            </a:r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були</a:t>
            </a:r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знайдені</a:t>
            </a:r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у </a:t>
            </a:r>
            <a:r>
              <a:rPr lang="ru-RU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всьому</a:t>
            </a:r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світі</a:t>
            </a:r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і як результат природного </a:t>
            </a:r>
            <a:r>
              <a:rPr lang="ru-RU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збереження</a:t>
            </a:r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через </a:t>
            </a:r>
            <a:r>
              <a:rPr lang="ru-RU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незвичайні</a:t>
            </a:r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обставини</a:t>
            </a:r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Наприклад</a:t>
            </a:r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більше</a:t>
            </a:r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1000 </a:t>
            </a:r>
            <a:r>
              <a:rPr lang="ru-RU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мумій</a:t>
            </a:r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зберегли</a:t>
            </a:r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сухий</a:t>
            </a:r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клімат</a:t>
            </a:r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Сіньцзяну</a:t>
            </a:r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Китаї</a:t>
            </a:r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і </a:t>
            </a:r>
            <a:r>
              <a:rPr lang="ru-RU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більше</a:t>
            </a:r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одного </a:t>
            </a:r>
            <a:r>
              <a:rPr lang="ru-RU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мільйона</a:t>
            </a:r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муміфікованих</a:t>
            </a:r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тварин</a:t>
            </a:r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знайшли</a:t>
            </a:r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Єгипті</a:t>
            </a:r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багато</a:t>
            </a:r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з </a:t>
            </a:r>
            <a:r>
              <a:rPr lang="ru-RU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яких</a:t>
            </a:r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є </a:t>
            </a:r>
            <a:r>
              <a:rPr lang="ru-RU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кішки</a:t>
            </a:r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6137" y="2852936"/>
            <a:ext cx="3329472" cy="3917644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145059"/>
            <a:ext cx="4038533" cy="2681839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9872" y="4791693"/>
            <a:ext cx="3434901" cy="2066308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0812" y="2449510"/>
            <a:ext cx="3595441" cy="23932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89131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36712"/>
          </a:xfrm>
        </p:spPr>
        <p:txBody>
          <a:bodyPr/>
          <a:lstStyle/>
          <a:p>
            <a:r>
              <a:rPr lang="ru-RU" sz="3200" dirty="0" err="1"/>
              <a:t>Витоки</a:t>
            </a:r>
            <a:r>
              <a:rPr lang="ru-RU" sz="3200" dirty="0"/>
              <a:t> </a:t>
            </a:r>
            <a:r>
              <a:rPr lang="ru-RU" sz="3200" dirty="0" err="1"/>
              <a:t>виникнення</a:t>
            </a:r>
            <a:r>
              <a:rPr lang="ru-RU" sz="3200" dirty="0"/>
              <a:t> обряду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980728"/>
            <a:ext cx="8229600" cy="5145435"/>
          </a:xfrm>
        </p:spPr>
        <p:txBody>
          <a:bodyPr>
            <a:normAutofit/>
          </a:bodyPr>
          <a:lstStyle/>
          <a:p>
            <a:r>
              <a:rPr lang="ru-RU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Вважалося</a:t>
            </a:r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що</a:t>
            </a:r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кожна</a:t>
            </a:r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людина</a:t>
            </a:r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має</a:t>
            </a:r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три </a:t>
            </a:r>
            <a:r>
              <a:rPr lang="ru-RU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душі</a:t>
            </a:r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ru-RU" sz="2000" u="sng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ба</a:t>
            </a:r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u="sng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ах</a:t>
            </a:r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і </a:t>
            </a:r>
            <a:r>
              <a:rPr lang="ru-RU" sz="2000" u="sng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ка</a:t>
            </a:r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І для того </a:t>
            </a:r>
            <a:r>
              <a:rPr lang="ru-RU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щоб</a:t>
            </a:r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вони </a:t>
            </a:r>
            <a:r>
              <a:rPr lang="ru-RU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всі</a:t>
            </a:r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могли </a:t>
            </a:r>
            <a:r>
              <a:rPr lang="ru-RU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існувати</a:t>
            </a:r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вічно</a:t>
            </a:r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застосовувалася</a:t>
            </a:r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тілесна</a:t>
            </a:r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муміфікація</a:t>
            </a:r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У </a:t>
            </a:r>
            <a:r>
              <a:rPr lang="ru-RU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Стародавньому</a:t>
            </a:r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Єгипті</a:t>
            </a:r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втім</a:t>
            </a:r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за </a:t>
            </a:r>
            <a:r>
              <a:rPr lang="ru-RU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довгу</a:t>
            </a:r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історію</a:t>
            </a:r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розвитку</a:t>
            </a:r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цивілізації</a:t>
            </a:r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були</a:t>
            </a:r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випробувані</a:t>
            </a:r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самі</a:t>
            </a:r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різні</a:t>
            </a:r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варіанти</a:t>
            </a:r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зберегти</a:t>
            </a:r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тіла</a:t>
            </a:r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померлих</a:t>
            </a:r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Так, в </a:t>
            </a:r>
            <a:r>
              <a:rPr lang="ru-RU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додинастичного</a:t>
            </a:r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епоху</a:t>
            </a:r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Верхнього</a:t>
            </a:r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Єгипту</a:t>
            </a:r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місцеві</a:t>
            </a:r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жителі</a:t>
            </a:r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ховали </a:t>
            </a:r>
            <a:r>
              <a:rPr lang="ru-RU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тіла</a:t>
            </a:r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неглибоких</a:t>
            </a:r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ямах в </a:t>
            </a:r>
            <a:r>
              <a:rPr lang="ru-RU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гарячому</a:t>
            </a:r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піску</a:t>
            </a:r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Ті</a:t>
            </a:r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швидко</a:t>
            </a:r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висихали</a:t>
            </a:r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отчого</a:t>
            </a:r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довгий</a:t>
            </a:r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час не </a:t>
            </a:r>
            <a:r>
              <a:rPr lang="ru-RU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підлягали</a:t>
            </a:r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процесам</a:t>
            </a:r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розкладання</a:t>
            </a:r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Муміфікація</a:t>
            </a:r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Стародавньому</a:t>
            </a:r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Єгипті</a:t>
            </a:r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була</a:t>
            </a:r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оцінена</a:t>
            </a:r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і </a:t>
            </a:r>
            <a:r>
              <a:rPr lang="ru-RU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отримала</a:t>
            </a:r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своє</a:t>
            </a:r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поширення</a:t>
            </a:r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вже</a:t>
            </a:r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епоху</a:t>
            </a:r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Нового царства. </a:t>
            </a:r>
            <a:r>
              <a:rPr lang="ru-RU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Спочатку</a:t>
            </a:r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їй</a:t>
            </a:r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піддавалися</a:t>
            </a:r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виключно</a:t>
            </a:r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аристократи</a:t>
            </a:r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і </a:t>
            </a:r>
            <a:r>
              <a:rPr lang="ru-RU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царі</a:t>
            </a:r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Пізніше</a:t>
            </a:r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були</a:t>
            </a:r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придумані</a:t>
            </a:r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дешевші</a:t>
            </a:r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способи</a:t>
            </a:r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для </a:t>
            </a:r>
            <a:r>
              <a:rPr lang="ru-RU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бідняків</a:t>
            </a:r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0072" y="4128163"/>
            <a:ext cx="3195531" cy="2766417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4193913"/>
            <a:ext cx="3665985" cy="26899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65294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36712"/>
          </a:xfrm>
        </p:spPr>
        <p:txBody>
          <a:bodyPr/>
          <a:lstStyle/>
          <a:p>
            <a:r>
              <a:rPr lang="ru-RU" sz="3200" dirty="0" err="1"/>
              <a:t>Література</a:t>
            </a:r>
            <a:endParaRPr lang="ru-RU" sz="32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980728"/>
            <a:ext cx="8229600" cy="5649491"/>
          </a:xfrm>
        </p:spPr>
        <p:txBody>
          <a:bodyPr>
            <a:normAutofit/>
          </a:bodyPr>
          <a:lstStyle/>
          <a:p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Jones J. Towards Mummification: New Evidence for Early Development. // Egyptian Archaeology. 2002. 21.</a:t>
            </a:r>
          </a:p>
          <a:p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Lupton C. «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Mummymania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» for the Masses — is Egyptology Cursed by the Mummy's Curse. // Consuming Ancient Egypt. — L., 2003.</a:t>
            </a:r>
          </a:p>
          <a:p>
            <a:r>
              <a:rPr lang="ru-RU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Бадж</a:t>
            </a:r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У. Мумия. Материалы археологических исследований египетских гробниц. — М., 2001.</a:t>
            </a:r>
          </a:p>
          <a:p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Рак И. В. Легенды и мифы Древнего Египта. — СПб., 1997.</a:t>
            </a:r>
          </a:p>
          <a:p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Шоу Я. Древний Египет. — М., 2006.</a:t>
            </a:r>
          </a:p>
        </p:txBody>
      </p:sp>
    </p:spTree>
    <p:extLst>
      <p:ext uri="{BB962C8B-B14F-4D97-AF65-F5344CB8AC3E}">
        <p14:creationId xmlns:p14="http://schemas.microsoft.com/office/powerpoint/2010/main" val="20426514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0"/>
            <a:ext cx="7920880" cy="1196752"/>
          </a:xfrm>
        </p:spPr>
        <p:txBody>
          <a:bodyPr/>
          <a:lstStyle/>
          <a:p>
            <a:pPr algn="l"/>
            <a:r>
              <a:rPr lang="uk-UA" dirty="0" smtClean="0"/>
              <a:t>Зміст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2008" y="1145490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ru-RU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Походження</a:t>
            </a: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слова «</a:t>
            </a:r>
            <a:r>
              <a:rPr lang="ru-RU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мумія</a:t>
            </a: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»</a:t>
            </a:r>
          </a:p>
          <a:p>
            <a:pPr marL="0" indent="0">
              <a:buNone/>
            </a:pP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ru-RU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Способи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муміфікації</a:t>
            </a: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ru-RU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Процес</a:t>
            </a: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муміфікації</a:t>
            </a: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4. </a:t>
            </a:r>
            <a:r>
              <a:rPr lang="ru-RU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Об'єкти</a:t>
            </a: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муміфікації</a:t>
            </a:r>
            <a:endParaRPr lang="ru-RU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uk-UA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5. Витоки виникнення </a:t>
            </a:r>
            <a:r>
              <a:rPr lang="uk-UA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обряду</a:t>
            </a:r>
          </a:p>
          <a:p>
            <a:pPr marL="0" indent="0">
              <a:buNone/>
            </a:pPr>
            <a:r>
              <a:rPr lang="uk-UA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6. Література</a:t>
            </a: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1648" y="0"/>
            <a:ext cx="4492352" cy="3296263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2200" y="3566160"/>
            <a:ext cx="2103120" cy="329184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3833316"/>
            <a:ext cx="5398368" cy="30388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9595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692696"/>
            <a:ext cx="8291264" cy="5688632"/>
          </a:xfrm>
        </p:spPr>
        <p:txBody>
          <a:bodyPr/>
          <a:lstStyle/>
          <a:p>
            <a:pPr marL="0" indent="0">
              <a:buNone/>
            </a:pPr>
            <a:r>
              <a:rPr lang="ru-RU" u="sng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Мумія</a:t>
            </a: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— </a:t>
            </a:r>
            <a:r>
              <a:rPr lang="ru-RU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збережене</a:t>
            </a: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бальзамуванням</a:t>
            </a: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тіло</a:t>
            </a: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Мумією</a:t>
            </a: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називається</a:t>
            </a: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тіло</a:t>
            </a: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не </a:t>
            </a:r>
            <a:r>
              <a:rPr lang="ru-RU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тільки</a:t>
            </a: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людини</a:t>
            </a: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але і будь-</a:t>
            </a:r>
            <a:r>
              <a:rPr lang="ru-RU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якої</a:t>
            </a: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іншої</a:t>
            </a: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живої</a:t>
            </a: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істоти</a:t>
            </a: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піддане</a:t>
            </a: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спеціальній</a:t>
            </a: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хімічній</a:t>
            </a: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обробці</a:t>
            </a: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у </a:t>
            </a:r>
            <a:r>
              <a:rPr lang="ru-RU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результаті</a:t>
            </a: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якої</a:t>
            </a: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припиняється</a:t>
            </a: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чи</a:t>
            </a: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сповільнюється</a:t>
            </a: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процес</a:t>
            </a: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розкладання</a:t>
            </a: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тканин.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2160" y="2708899"/>
            <a:ext cx="3111826" cy="4149101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321" y="3429000"/>
            <a:ext cx="5724128" cy="2970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61346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484784"/>
          </a:xfrm>
        </p:spPr>
        <p:txBody>
          <a:bodyPr/>
          <a:lstStyle/>
          <a:p>
            <a:r>
              <a:rPr lang="ru-RU" sz="3200" dirty="0" err="1"/>
              <a:t>Походження</a:t>
            </a:r>
            <a:r>
              <a:rPr lang="ru-RU" sz="3200" dirty="0"/>
              <a:t> слова «</a:t>
            </a:r>
            <a:r>
              <a:rPr lang="ru-RU" sz="3200" dirty="0" err="1"/>
              <a:t>мумія</a:t>
            </a:r>
            <a:r>
              <a:rPr lang="ru-RU" sz="3200" dirty="0"/>
              <a:t>»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692696"/>
            <a:ext cx="8229600" cy="475252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Етимологію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слова «</a:t>
            </a:r>
            <a:r>
              <a:rPr lang="ru-RU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мумія</a:t>
            </a:r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» </a:t>
            </a:r>
            <a:r>
              <a:rPr lang="ru-RU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розкрив</a:t>
            </a:r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єгиптолог</a:t>
            </a:r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Аолліс</a:t>
            </a:r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Бадж</a:t>
            </a:r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хранитель </a:t>
            </a:r>
            <a:r>
              <a:rPr lang="ru-RU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єгипетських</a:t>
            </a:r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стародавностей </a:t>
            </a:r>
            <a:r>
              <a:rPr lang="ru-RU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Британського</a:t>
            </a:r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музею </a:t>
            </a:r>
            <a:r>
              <a:rPr lang="ru-RU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наприкінці</a:t>
            </a:r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XIX </a:t>
            </a:r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ст. </a:t>
            </a:r>
            <a:r>
              <a:rPr lang="ru-RU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Воно</a:t>
            </a:r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не походить </a:t>
            </a:r>
            <a:r>
              <a:rPr lang="ru-RU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ні</a:t>
            </a:r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від </a:t>
            </a:r>
            <a:r>
              <a:rPr lang="ru-RU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давньоєгипетського</a:t>
            </a:r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прототипу, </a:t>
            </a:r>
            <a:r>
              <a:rPr lang="ru-RU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ні</a:t>
            </a:r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від </a:t>
            </a:r>
            <a:r>
              <a:rPr lang="ru-RU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коптського</a:t>
            </a:r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Уперше</a:t>
            </a:r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слово «</a:t>
            </a:r>
            <a:r>
              <a:rPr lang="ru-RU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мумія</a:t>
            </a:r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» </a:t>
            </a:r>
            <a:r>
              <a:rPr lang="ru-RU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з'являється</a:t>
            </a:r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грецькій</a:t>
            </a:r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ru-RU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візантійській</a:t>
            </a:r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) і </a:t>
            </a:r>
            <a:r>
              <a:rPr lang="ru-RU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латинській</a:t>
            </a:r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мовах</a:t>
            </a:r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найбільш</a:t>
            </a:r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ранні</a:t>
            </a:r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варіанти</a:t>
            </a:r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його</a:t>
            </a:r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вживання</a:t>
            </a:r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зафіксовані</a:t>
            </a:r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біля</a:t>
            </a:r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1000-го року. Слово «</a:t>
            </a:r>
            <a:r>
              <a:rPr lang="ru-RU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мумія</a:t>
            </a:r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» є </a:t>
            </a:r>
            <a:r>
              <a:rPr lang="ru-RU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похідним</a:t>
            </a:r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від </a:t>
            </a:r>
            <a:r>
              <a:rPr lang="ru-RU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арабського</a:t>
            </a:r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«</a:t>
            </a:r>
            <a:r>
              <a:rPr lang="ru-RU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бітум</a:t>
            </a:r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» </a:t>
            </a:r>
            <a:r>
              <a:rPr lang="ru-RU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чи</a:t>
            </a:r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«</a:t>
            </a:r>
            <a:r>
              <a:rPr lang="ru-RU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щось</a:t>
            </a:r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просочене</a:t>
            </a:r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бітумом</a:t>
            </a:r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». Словом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mumia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арабські</a:t>
            </a:r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і </a:t>
            </a:r>
            <a:r>
              <a:rPr lang="ru-RU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єврейські</a:t>
            </a:r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середньовічні</a:t>
            </a:r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лікарі</a:t>
            </a:r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позначали</a:t>
            </a:r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спеціальні</a:t>
            </a:r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ліки</a:t>
            </a:r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Арабський</a:t>
            </a:r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лікар</a:t>
            </a:r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Ібн</a:t>
            </a:r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Бетар</a:t>
            </a:r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що</a:t>
            </a:r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жив у 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VII </a:t>
            </a:r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ст., говорить про те, </a:t>
            </a:r>
            <a:r>
              <a:rPr lang="ru-RU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що</a:t>
            </a:r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речовина</a:t>
            </a:r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mumia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походить </a:t>
            </a:r>
            <a:r>
              <a:rPr lang="ru-RU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із</a:t>
            </a:r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країни</a:t>
            </a:r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Аполлонії</a:t>
            </a:r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Там вона сходить з </a:t>
            </a:r>
            <a:r>
              <a:rPr lang="ru-RU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водяними</a:t>
            </a:r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потоками з «</a:t>
            </a:r>
            <a:r>
              <a:rPr lang="ru-RU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світлих</a:t>
            </a:r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гір</a:t>
            </a:r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» </a:t>
            </a:r>
            <a:r>
              <a:rPr lang="ru-RU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униз</a:t>
            </a:r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за </a:t>
            </a:r>
            <a:r>
              <a:rPr lang="ru-RU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течією</a:t>
            </a:r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і </a:t>
            </a:r>
            <a:r>
              <a:rPr lang="ru-RU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викидається</a:t>
            </a:r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на берег. На </a:t>
            </a:r>
            <a:r>
              <a:rPr lang="ru-RU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березі</a:t>
            </a:r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вона </a:t>
            </a:r>
            <a:r>
              <a:rPr lang="ru-RU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засихає</a:t>
            </a:r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твердішає</a:t>
            </a:r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і </a:t>
            </a:r>
            <a:r>
              <a:rPr lang="ru-RU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набуває</a:t>
            </a:r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запаху </a:t>
            </a:r>
            <a:r>
              <a:rPr lang="ru-RU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дьогтю</a:t>
            </a:r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Він</a:t>
            </a:r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же говорить </a:t>
            </a:r>
            <a:r>
              <a:rPr lang="ru-RU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далі</a:t>
            </a:r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що</a:t>
            </a:r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речовину</a:t>
            </a:r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mumia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можна</a:t>
            </a:r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також</a:t>
            </a:r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витягти</a:t>
            </a:r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з </a:t>
            </a:r>
            <a:r>
              <a:rPr lang="ru-RU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черепів</a:t>
            </a:r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і </a:t>
            </a:r>
            <a:r>
              <a:rPr lang="ru-RU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шлунків</a:t>
            </a:r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давніх</a:t>
            </a:r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єгипетських</a:t>
            </a:r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небіжчиків</a:t>
            </a:r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ru-RU" sz="2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1246" y="5085184"/>
            <a:ext cx="3171825" cy="1438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77520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95536" y="692696"/>
            <a:ext cx="8352928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У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дійсності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у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часи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Середньовіччя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арабські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і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єврейські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торговці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добували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з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єгипетських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гробниць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стародавні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мумії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розрізали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їх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невеликі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шматочки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і продавали як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ліки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порівняй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культ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святих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мощі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).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Ці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ліки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можна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були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знайти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практично в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кожній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аптекарській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крамниці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Європи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аж до Нового часу.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Вважалося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що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ліки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mumia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добре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допомагають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при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лікуванні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забитих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місць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і ран.</a:t>
            </a:r>
          </a:p>
          <a:p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Поступово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назва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ліків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перекочувала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європейських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мовах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і на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тіла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, з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яких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їх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«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добували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»,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тобто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безпосередньо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мумій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у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нашому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розумінні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цього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слова.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Також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дотепер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українській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мові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існує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муміє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—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назва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лікарської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смоли.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4170571"/>
            <a:ext cx="2852737" cy="2371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883707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08720"/>
          </a:xfrm>
        </p:spPr>
        <p:txBody>
          <a:bodyPr/>
          <a:lstStyle/>
          <a:p>
            <a:r>
              <a:rPr lang="ru-RU" sz="3200" dirty="0" err="1"/>
              <a:t>Способи</a:t>
            </a:r>
            <a:r>
              <a:rPr lang="ru-RU" sz="3200" dirty="0"/>
              <a:t> </a:t>
            </a:r>
            <a:r>
              <a:rPr lang="ru-RU" sz="3200" dirty="0" err="1"/>
              <a:t>муміфікації</a:t>
            </a:r>
            <a:endParaRPr lang="ru-RU" sz="32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908720"/>
            <a:ext cx="8229600" cy="576064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 </a:t>
            </a:r>
            <a:r>
              <a:rPr lang="ru-RU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залежності</a:t>
            </a:r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від </a:t>
            </a:r>
            <a:r>
              <a:rPr lang="ru-RU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технології</a:t>
            </a:r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муміфікування</a:t>
            </a:r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віку</a:t>
            </a:r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умов </a:t>
            </a:r>
            <a:r>
              <a:rPr lang="ru-RU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збереження</a:t>
            </a:r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й </a:t>
            </a:r>
            <a:r>
              <a:rPr lang="ru-RU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інших</a:t>
            </a:r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факторів</a:t>
            </a:r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сучасний</a:t>
            </a:r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зовнішній</a:t>
            </a:r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вигляд</a:t>
            </a:r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мумій</a:t>
            </a:r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сильно </a:t>
            </a:r>
            <a:r>
              <a:rPr lang="ru-RU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різниться</a:t>
            </a:r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endParaRPr lang="ru-RU" sz="2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Тіла</a:t>
            </a:r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заповнені</a:t>
            </a:r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смолою, </a:t>
            </a:r>
            <a:r>
              <a:rPr lang="ru-RU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мають</a:t>
            </a:r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зеленуватий</a:t>
            </a:r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відтінок</a:t>
            </a:r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а </a:t>
            </a:r>
            <a:r>
              <a:rPr lang="ru-RU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шкірний</a:t>
            </a:r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покрив</a:t>
            </a:r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приблизно</a:t>
            </a:r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такий</a:t>
            </a:r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же, як і в </a:t>
            </a:r>
            <a:r>
              <a:rPr lang="ru-RU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дубленої</a:t>
            </a:r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шкіри</a:t>
            </a:r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З такими </a:t>
            </a:r>
            <a:r>
              <a:rPr lang="ru-RU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муміями</a:t>
            </a:r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потрібно</a:t>
            </a:r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обходитися</a:t>
            </a:r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особливо </a:t>
            </a:r>
            <a:r>
              <a:rPr lang="ru-RU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акуратно</a:t>
            </a:r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тому </a:t>
            </a:r>
            <a:r>
              <a:rPr lang="ru-RU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що</a:t>
            </a:r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вони </a:t>
            </a:r>
            <a:r>
              <a:rPr lang="ru-RU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дуже</a:t>
            </a:r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легко </a:t>
            </a:r>
            <a:r>
              <a:rPr lang="ru-RU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розпадаються</a:t>
            </a:r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й у буквальному </a:t>
            </a:r>
            <a:r>
              <a:rPr lang="ru-RU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значенні</a:t>
            </a:r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слова </a:t>
            </a:r>
            <a:r>
              <a:rPr lang="ru-RU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сиплються</a:t>
            </a:r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Рятують</a:t>
            </a:r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їх</a:t>
            </a:r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тільки</a:t>
            </a:r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бинти</a:t>
            </a:r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ru-RU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Тіла</a:t>
            </a:r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що</a:t>
            </a:r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муміфікувалися</a:t>
            </a:r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з </a:t>
            </a:r>
            <a:r>
              <a:rPr lang="ru-RU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використанням</a:t>
            </a:r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бітуму</a:t>
            </a:r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мають</a:t>
            </a:r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чорний</a:t>
            </a:r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відтінок</a:t>
            </a:r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Бітум</a:t>
            </a:r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проникає</a:t>
            </a:r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глибоко</a:t>
            </a:r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в тканину і </a:t>
            </a:r>
            <a:r>
              <a:rPr lang="ru-RU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змішується</a:t>
            </a:r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з нею </a:t>
            </a:r>
            <a:r>
              <a:rPr lang="ru-RU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настільки</a:t>
            </a:r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що</a:t>
            </a:r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іноді</a:t>
            </a:r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при </a:t>
            </a:r>
            <a:r>
              <a:rPr lang="ru-RU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візуальному</a:t>
            </a:r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огляді</a:t>
            </a:r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важко</a:t>
            </a:r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визначити</a:t>
            </a:r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де </a:t>
            </a:r>
            <a:r>
              <a:rPr lang="ru-RU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бітум</a:t>
            </a:r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а де </a:t>
            </a:r>
            <a:r>
              <a:rPr lang="ru-RU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кісткова</a:t>
            </a:r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тканина.</a:t>
            </a:r>
          </a:p>
          <a:p>
            <a:r>
              <a:rPr lang="ru-RU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Третій</a:t>
            </a:r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тип </a:t>
            </a:r>
            <a:r>
              <a:rPr lang="ru-RU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мумій</a:t>
            </a:r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— </a:t>
            </a:r>
            <a:r>
              <a:rPr lang="ru-RU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оброблені</a:t>
            </a:r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за </a:t>
            </a:r>
            <a:r>
              <a:rPr lang="ru-RU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допомогою</a:t>
            </a:r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натрових</a:t>
            </a:r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солей (</a:t>
            </a:r>
            <a:r>
              <a:rPr lang="ru-RU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сульфати</a:t>
            </a:r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карбонати</a:t>
            </a:r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і т. </a:t>
            </a:r>
            <a:r>
              <a:rPr lang="ru-RU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ін</a:t>
            </a:r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.). </a:t>
            </a:r>
            <a:r>
              <a:rPr lang="ru-RU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Ці</a:t>
            </a:r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мумії</a:t>
            </a:r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схожі</a:t>
            </a:r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ru-RU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середньовічні</a:t>
            </a:r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мумії</a:t>
            </a:r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ченців</a:t>
            </a:r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наприклад</a:t>
            </a:r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тих, </a:t>
            </a:r>
            <a:r>
              <a:rPr lang="ru-RU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що</a:t>
            </a:r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знайдені</a:t>
            </a:r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ru-RU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Мальті</a:t>
            </a:r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чи</a:t>
            </a:r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Іспанії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2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548823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332656"/>
            <a:ext cx="8229600" cy="5793507"/>
          </a:xfrm>
        </p:spPr>
        <p:txBody>
          <a:bodyPr>
            <a:normAutofit/>
          </a:bodyPr>
          <a:lstStyle/>
          <a:p>
            <a:r>
              <a:rPr lang="ru-RU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Деякі</a:t>
            </a:r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давньоєгипетські</a:t>
            </a:r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тіла</a:t>
            </a:r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бальзамували</a:t>
            </a:r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меді</a:t>
            </a:r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За </a:t>
            </a:r>
            <a:r>
              <a:rPr lang="ru-RU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переказами</a:t>
            </a:r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тіло</a:t>
            </a:r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Олександра</a:t>
            </a:r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Великого </a:t>
            </a:r>
            <a:r>
              <a:rPr lang="ru-RU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було</a:t>
            </a:r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муміфіковано</a:t>
            </a:r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«у </a:t>
            </a:r>
            <a:r>
              <a:rPr lang="ru-RU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білому</a:t>
            </a:r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меді</a:t>
            </a:r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що</a:t>
            </a:r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ніколи</a:t>
            </a:r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не </a:t>
            </a:r>
            <a:r>
              <a:rPr lang="ru-RU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танув</a:t>
            </a:r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».</a:t>
            </a:r>
          </a:p>
          <a:p>
            <a:r>
              <a:rPr lang="ru-RU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Ще</a:t>
            </a:r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цікаві</a:t>
            </a:r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і </a:t>
            </a:r>
            <a:r>
              <a:rPr lang="ru-RU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незвичайні</a:t>
            </a:r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окремі</a:t>
            </a:r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знахідки</a:t>
            </a:r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додинастичного</a:t>
            </a:r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і початку </a:t>
            </a:r>
            <a:r>
              <a:rPr lang="ru-RU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ранньодинастичного</a:t>
            </a:r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періодів</a:t>
            </a:r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тіла</a:t>
            </a:r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просто </a:t>
            </a:r>
            <a:r>
              <a:rPr lang="ru-RU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заштукатурювалися</a:t>
            </a:r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і </a:t>
            </a:r>
            <a:r>
              <a:rPr lang="ru-RU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розфарбовувалися</a:t>
            </a:r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«</a:t>
            </a:r>
            <a:r>
              <a:rPr lang="ru-RU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Шкарлупа</a:t>
            </a:r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» </a:t>
            </a:r>
            <a:r>
              <a:rPr lang="ru-RU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залишалася</a:t>
            </a:r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а усе, </a:t>
            </a:r>
            <a:r>
              <a:rPr lang="ru-RU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що</a:t>
            </a:r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знаходилося</a:t>
            </a:r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усередині</a:t>
            </a:r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її</a:t>
            </a:r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— </a:t>
            </a:r>
            <a:r>
              <a:rPr lang="ru-RU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тіло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ru-RU" sz="2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Також</a:t>
            </a:r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за </a:t>
            </a:r>
            <a:r>
              <a:rPr lang="ru-RU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мумією</a:t>
            </a:r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можна</a:t>
            </a:r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визначити</a:t>
            </a:r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у яку </a:t>
            </a:r>
            <a:r>
              <a:rPr lang="ru-RU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епоху</a:t>
            </a:r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вона </a:t>
            </a:r>
            <a:r>
              <a:rPr lang="ru-RU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була</a:t>
            </a:r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створена. </a:t>
            </a:r>
            <a:r>
              <a:rPr lang="ru-RU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Наприклад</a:t>
            </a:r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мумії</a:t>
            </a:r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11-го </a:t>
            </a:r>
            <a:r>
              <a:rPr lang="ru-RU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царського</a:t>
            </a:r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дому </a:t>
            </a:r>
            <a:r>
              <a:rPr lang="ru-RU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звичайно</a:t>
            </a:r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зроблені</a:t>
            </a:r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погано і </a:t>
            </a:r>
            <a:r>
              <a:rPr lang="ru-RU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недбало</a:t>
            </a:r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Це</a:t>
            </a:r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як правило, </a:t>
            </a:r>
            <a:r>
              <a:rPr lang="ru-RU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мумії</a:t>
            </a:r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жовтого</a:t>
            </a:r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кольору</a:t>
            </a:r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Але </a:t>
            </a:r>
            <a:r>
              <a:rPr lang="ru-RU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вже</a:t>
            </a:r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мумії</a:t>
            </a:r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наступного</a:t>
            </a:r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12-го </a:t>
            </a:r>
            <a:r>
              <a:rPr lang="ru-RU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царського</a:t>
            </a:r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дому, </a:t>
            </a:r>
            <a:r>
              <a:rPr lang="ru-RU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мають</a:t>
            </a:r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чорний</a:t>
            </a:r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колір</a:t>
            </a:r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Пелени</a:t>
            </a:r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накладені</a:t>
            </a:r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ru-RU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мумій</a:t>
            </a:r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Середнього</a:t>
            </a:r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царства погано, у </a:t>
            </a:r>
            <a:r>
              <a:rPr lang="ru-RU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деяких</a:t>
            </a:r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вони і </a:t>
            </a:r>
            <a:r>
              <a:rPr lang="ru-RU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зовсім</a:t>
            </a:r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відсутні</a:t>
            </a:r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Але </a:t>
            </a:r>
            <a:r>
              <a:rPr lang="ru-RU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ще</a:t>
            </a:r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гірше</a:t>
            </a:r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збереглися</a:t>
            </a:r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мумії</a:t>
            </a:r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наступного</a:t>
            </a:r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перехідного</a:t>
            </a:r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періоду</a:t>
            </a:r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— 13-17-го </a:t>
            </a:r>
            <a:r>
              <a:rPr lang="ru-RU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царських</a:t>
            </a:r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домів</a:t>
            </a:r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Найкращі</a:t>
            </a:r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мумії</a:t>
            </a:r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припадають</a:t>
            </a:r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ru-RU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Нове</a:t>
            </a:r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царство. </a:t>
            </a:r>
            <a:r>
              <a:rPr lang="ru-RU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Наприклад</a:t>
            </a:r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у </a:t>
            </a:r>
            <a:r>
              <a:rPr lang="ru-RU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фіванських</a:t>
            </a:r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мумій</a:t>
            </a:r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18-21-го </a:t>
            </a:r>
            <a:r>
              <a:rPr lang="ru-RU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царських</a:t>
            </a:r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дому </a:t>
            </a:r>
            <a:r>
              <a:rPr lang="ru-RU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кінцівки</a:t>
            </a:r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тіла</a:t>
            </a:r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гнуться і не </a:t>
            </a:r>
            <a:r>
              <a:rPr lang="ru-RU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ламаються</a:t>
            </a:r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419246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836712"/>
          </a:xfrm>
        </p:spPr>
        <p:txBody>
          <a:bodyPr/>
          <a:lstStyle/>
          <a:p>
            <a:r>
              <a:rPr lang="ru-RU" sz="3200" dirty="0" err="1"/>
              <a:t>Процес</a:t>
            </a:r>
            <a:r>
              <a:rPr lang="ru-RU" sz="3200" dirty="0"/>
              <a:t> </a:t>
            </a:r>
            <a:r>
              <a:rPr lang="ru-RU" sz="3200" dirty="0" err="1"/>
              <a:t>муміфікації</a:t>
            </a:r>
            <a:endParaRPr lang="ru-RU" sz="32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532859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За </a:t>
            </a:r>
            <a:r>
              <a:rPr lang="ru-RU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давньоєгипетськими</a:t>
            </a:r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джерелами</a:t>
            </a:r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важко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реконструювати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етапи</a:t>
            </a:r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процесу</a:t>
            </a:r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муміфікації</a:t>
            </a:r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Тут </a:t>
            </a:r>
            <a:r>
              <a:rPr lang="ru-RU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допомагають</a:t>
            </a:r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повідомлення</a:t>
            </a:r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античних</a:t>
            </a:r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авторів</a:t>
            </a:r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— Геродота, Плутарха, </a:t>
            </a:r>
            <a:r>
              <a:rPr lang="ru-RU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Діодора</a:t>
            </a:r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і </a:t>
            </a:r>
            <a:r>
              <a:rPr lang="ru-RU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деяких</a:t>
            </a:r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інших</a:t>
            </a:r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Письмові</a:t>
            </a:r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джерела</a:t>
            </a:r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доповнюються</a:t>
            </a:r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дослідженнями</a:t>
            </a:r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самих </a:t>
            </a:r>
            <a:r>
              <a:rPr lang="ru-RU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мумій</a:t>
            </a:r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ru-RU" sz="2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Тіла</a:t>
            </a:r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померлих</a:t>
            </a:r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віддавали</a:t>
            </a:r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ru-RU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обробку</a:t>
            </a:r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бальзамувальникам</a:t>
            </a:r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В </a:t>
            </a:r>
            <a:r>
              <a:rPr lang="ru-RU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часи</a:t>
            </a:r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античних</a:t>
            </a:r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мандрівників</a:t>
            </a:r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процес</a:t>
            </a:r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муміфікування</a:t>
            </a:r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вже</a:t>
            </a:r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досить</a:t>
            </a:r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сильно </a:t>
            </a:r>
            <a:r>
              <a:rPr lang="ru-RU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деградував</a:t>
            </a:r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у </a:t>
            </a:r>
            <a:r>
              <a:rPr lang="ru-RU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порівнянні</a:t>
            </a:r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з </a:t>
            </a:r>
            <a:r>
              <a:rPr lang="ru-RU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мистецтвом</a:t>
            </a:r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бальзамування</a:t>
            </a:r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часів</a:t>
            </a:r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Нового царства, але і </a:t>
            </a:r>
            <a:r>
              <a:rPr lang="ru-RU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цього</a:t>
            </a:r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єгиптологам</a:t>
            </a:r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вистачає</a:t>
            </a:r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щоб</a:t>
            </a:r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реконструювати</a:t>
            </a:r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процес</a:t>
            </a:r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ru-RU" sz="2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6" y="4131078"/>
            <a:ext cx="3635896" cy="2726922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4085377"/>
            <a:ext cx="3275856" cy="27540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83858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260648"/>
            <a:ext cx="8229600" cy="586551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Геродот говорить, </a:t>
            </a:r>
            <a:r>
              <a:rPr lang="ru-RU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що</a:t>
            </a:r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бальзамувальник</a:t>
            </a:r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пропонує</a:t>
            </a:r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родичам </a:t>
            </a:r>
            <a:r>
              <a:rPr lang="ru-RU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померлого</a:t>
            </a:r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кілька</a:t>
            </a:r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способів</a:t>
            </a:r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муміфікації</a:t>
            </a:r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а </a:t>
            </a:r>
            <a:r>
              <a:rPr lang="ru-RU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ті</a:t>
            </a:r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виходячи</a:t>
            </a:r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зі</a:t>
            </a:r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свого</a:t>
            </a:r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фінансового</a:t>
            </a:r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становища, </a:t>
            </a:r>
            <a:r>
              <a:rPr lang="ru-RU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обирають</a:t>
            </a:r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найбільш</a:t>
            </a:r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прийнятний</a:t>
            </a:r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Після</a:t>
            </a:r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того, як обговорено </a:t>
            </a:r>
            <a:r>
              <a:rPr lang="ru-RU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всі</a:t>
            </a:r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умови</a:t>
            </a:r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майстри</a:t>
            </a:r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приймаються</a:t>
            </a:r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за роботу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marL="0" indent="0">
              <a:buNone/>
            </a:pPr>
            <a:endParaRPr lang="ru-RU" sz="2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sz="20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2000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Спочатку</a:t>
            </a:r>
            <a:r>
              <a:rPr lang="ru-RU" sz="20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вони </a:t>
            </a:r>
            <a:r>
              <a:rPr lang="ru-RU" sz="2000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витягають</a:t>
            </a:r>
            <a:r>
              <a:rPr lang="ru-RU" sz="20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через </a:t>
            </a:r>
            <a:r>
              <a:rPr lang="ru-RU" sz="2000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ніздрі</a:t>
            </a:r>
            <a:r>
              <a:rPr lang="ru-RU" sz="20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залізним</a:t>
            </a:r>
            <a:r>
              <a:rPr lang="ru-RU" sz="20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гачком</a:t>
            </a:r>
            <a:r>
              <a:rPr lang="ru-RU" sz="20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мозок</a:t>
            </a:r>
            <a:r>
              <a:rPr lang="ru-RU" sz="20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000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Цим</a:t>
            </a:r>
            <a:r>
              <a:rPr lang="ru-RU" sz="20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способом </a:t>
            </a:r>
            <a:r>
              <a:rPr lang="ru-RU" sz="2000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видаляють</a:t>
            </a:r>
            <a:r>
              <a:rPr lang="ru-RU" sz="20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тільки</a:t>
            </a:r>
            <a:r>
              <a:rPr lang="ru-RU" sz="20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частину</a:t>
            </a:r>
            <a:r>
              <a:rPr lang="ru-RU" sz="20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мозку</a:t>
            </a:r>
            <a:r>
              <a:rPr lang="ru-RU" sz="20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іншу</a:t>
            </a:r>
            <a:r>
              <a:rPr lang="ru-RU" sz="20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ж </a:t>
            </a:r>
            <a:r>
              <a:rPr lang="ru-RU" sz="2000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частину</a:t>
            </a:r>
            <a:r>
              <a:rPr lang="ru-RU" sz="20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— шляхом </a:t>
            </a:r>
            <a:r>
              <a:rPr lang="ru-RU" sz="2000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уприскування</a:t>
            </a:r>
            <a:r>
              <a:rPr lang="ru-RU" sz="20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в череп </a:t>
            </a:r>
            <a:r>
              <a:rPr lang="ru-RU" sz="2000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розчинного</a:t>
            </a:r>
            <a:r>
              <a:rPr lang="ru-RU" sz="20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зілля</a:t>
            </a:r>
            <a:r>
              <a:rPr lang="ru-RU" sz="20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000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Потім</a:t>
            </a:r>
            <a:r>
              <a:rPr lang="ru-RU" sz="20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роблять</a:t>
            </a:r>
            <a:r>
              <a:rPr lang="ru-RU" sz="20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гострим</a:t>
            </a:r>
            <a:r>
              <a:rPr lang="ru-RU" sz="20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ефіопським</a:t>
            </a:r>
            <a:r>
              <a:rPr lang="ru-RU" sz="20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каменем</a:t>
            </a:r>
            <a:r>
              <a:rPr lang="ru-RU" sz="20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розріз</a:t>
            </a:r>
            <a:r>
              <a:rPr lang="ru-RU" sz="20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у паху й </a:t>
            </a:r>
            <a:r>
              <a:rPr lang="ru-RU" sz="2000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очищають</a:t>
            </a:r>
            <a:r>
              <a:rPr lang="ru-RU" sz="20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усю</a:t>
            </a:r>
            <a:r>
              <a:rPr lang="ru-RU" sz="20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черевну</a:t>
            </a:r>
            <a:r>
              <a:rPr lang="ru-RU" sz="20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порожнину</a:t>
            </a:r>
            <a:r>
              <a:rPr lang="ru-RU" sz="20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від </a:t>
            </a:r>
            <a:r>
              <a:rPr lang="ru-RU" sz="2000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нутрощів</a:t>
            </a:r>
            <a:r>
              <a:rPr lang="ru-RU" sz="20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000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Вичистивши</a:t>
            </a:r>
            <a:r>
              <a:rPr lang="ru-RU" sz="20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черевну</a:t>
            </a:r>
            <a:r>
              <a:rPr lang="ru-RU" sz="20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порожнину</a:t>
            </a:r>
            <a:r>
              <a:rPr lang="ru-RU" sz="20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і </a:t>
            </a:r>
            <a:r>
              <a:rPr lang="ru-RU" sz="2000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промивши</a:t>
            </a:r>
            <a:r>
              <a:rPr lang="ru-RU" sz="20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її</a:t>
            </a:r>
            <a:r>
              <a:rPr lang="ru-RU" sz="20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пальмовим</a:t>
            </a:r>
            <a:r>
              <a:rPr lang="ru-RU" sz="20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вином, </a:t>
            </a:r>
            <a:r>
              <a:rPr lang="ru-RU" sz="2000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майстри</a:t>
            </a:r>
            <a:r>
              <a:rPr lang="ru-RU" sz="20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потім</a:t>
            </a:r>
            <a:r>
              <a:rPr lang="ru-RU" sz="20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знову</a:t>
            </a:r>
            <a:r>
              <a:rPr lang="ru-RU" sz="20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прочищають</a:t>
            </a:r>
            <a:r>
              <a:rPr lang="ru-RU" sz="20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її</a:t>
            </a:r>
            <a:r>
              <a:rPr lang="ru-RU" sz="20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розтертими</a:t>
            </a:r>
            <a:r>
              <a:rPr lang="ru-RU" sz="20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пахощами</a:t>
            </a:r>
            <a:r>
              <a:rPr lang="ru-RU" sz="20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000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Нарешті</a:t>
            </a:r>
            <a:r>
              <a:rPr lang="ru-RU" sz="20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наповнюють</a:t>
            </a:r>
            <a:r>
              <a:rPr lang="ru-RU" sz="20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черево чистим </a:t>
            </a:r>
            <a:r>
              <a:rPr lang="ru-RU" sz="2000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розтертим</a:t>
            </a:r>
            <a:r>
              <a:rPr lang="ru-RU" sz="20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миром, </a:t>
            </a:r>
            <a:r>
              <a:rPr lang="ru-RU" sz="2000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касією</a:t>
            </a:r>
            <a:r>
              <a:rPr lang="ru-RU" sz="20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і </a:t>
            </a:r>
            <a:r>
              <a:rPr lang="ru-RU" sz="2000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іншими</a:t>
            </a:r>
            <a:r>
              <a:rPr lang="ru-RU" sz="20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пахощами</a:t>
            </a:r>
            <a:r>
              <a:rPr lang="ru-RU" sz="20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ru-RU" sz="2000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крім</a:t>
            </a:r>
            <a:r>
              <a:rPr lang="ru-RU" sz="20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ладану) і </a:t>
            </a:r>
            <a:r>
              <a:rPr lang="ru-RU" sz="2000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знову</a:t>
            </a:r>
            <a:r>
              <a:rPr lang="ru-RU" sz="20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зашивають</a:t>
            </a:r>
            <a:r>
              <a:rPr lang="ru-RU" sz="20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000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Після</a:t>
            </a:r>
            <a:r>
              <a:rPr lang="ru-RU" sz="20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цього</a:t>
            </a:r>
            <a:r>
              <a:rPr lang="ru-RU" sz="20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тіло</a:t>
            </a:r>
            <a:r>
              <a:rPr lang="ru-RU" sz="20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на 70 </a:t>
            </a:r>
            <a:r>
              <a:rPr lang="ru-RU" sz="2000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днів</a:t>
            </a:r>
            <a:r>
              <a:rPr lang="ru-RU" sz="20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кладуть</a:t>
            </a:r>
            <a:r>
              <a:rPr lang="ru-RU" sz="20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у </a:t>
            </a:r>
            <a:r>
              <a:rPr lang="ru-RU" sz="2000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натрієвий</a:t>
            </a:r>
            <a:r>
              <a:rPr lang="ru-RU" sz="20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луг. </a:t>
            </a:r>
            <a:r>
              <a:rPr lang="ru-RU" sz="2000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Більше</a:t>
            </a:r>
            <a:r>
              <a:rPr lang="ru-RU" sz="20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70 </a:t>
            </a:r>
            <a:r>
              <a:rPr lang="ru-RU" sz="2000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днів</a:t>
            </a:r>
            <a:r>
              <a:rPr lang="ru-RU" sz="20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однак</a:t>
            </a:r>
            <a:r>
              <a:rPr lang="ru-RU" sz="20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залишати</a:t>
            </a:r>
            <a:r>
              <a:rPr lang="ru-RU" sz="20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тіло</a:t>
            </a:r>
            <a:r>
              <a:rPr lang="ru-RU" sz="20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sz="2000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лузі</a:t>
            </a:r>
            <a:r>
              <a:rPr lang="ru-RU" sz="20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не </a:t>
            </a:r>
            <a:r>
              <a:rPr lang="ru-RU" sz="2000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можна</a:t>
            </a:r>
            <a:r>
              <a:rPr lang="ru-RU" sz="20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000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Після</a:t>
            </a:r>
            <a:r>
              <a:rPr lang="ru-RU" sz="20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закінчення</a:t>
            </a:r>
            <a:r>
              <a:rPr lang="ru-RU" sz="20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ж </a:t>
            </a:r>
            <a:r>
              <a:rPr lang="ru-RU" sz="2000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цього</a:t>
            </a:r>
            <a:r>
              <a:rPr lang="ru-RU" sz="20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70-денного </a:t>
            </a:r>
            <a:r>
              <a:rPr lang="ru-RU" sz="2000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терміну</a:t>
            </a:r>
            <a:r>
              <a:rPr lang="ru-RU" sz="20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обмивши</a:t>
            </a:r>
            <a:r>
              <a:rPr lang="ru-RU" sz="20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тіло</a:t>
            </a:r>
            <a:r>
              <a:rPr lang="ru-RU" sz="20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обвивають</a:t>
            </a:r>
            <a:r>
              <a:rPr lang="ru-RU" sz="20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пов'язкою</a:t>
            </a:r>
            <a:r>
              <a:rPr lang="ru-RU" sz="20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з </a:t>
            </a:r>
            <a:r>
              <a:rPr lang="ru-RU" sz="2000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розрізаної</a:t>
            </a:r>
            <a:r>
              <a:rPr lang="ru-RU" sz="20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ru-RU" sz="2000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стрічки</a:t>
            </a:r>
            <a:r>
              <a:rPr lang="ru-RU" sz="20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виссонної</a:t>
            </a:r>
            <a:r>
              <a:rPr lang="ru-RU" sz="20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полотнини</a:t>
            </a:r>
            <a:r>
              <a:rPr lang="ru-RU" sz="20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і </a:t>
            </a:r>
            <a:r>
              <a:rPr lang="ru-RU" sz="2000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намазують</a:t>
            </a:r>
            <a:r>
              <a:rPr lang="ru-RU" sz="20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камеддю</a:t>
            </a:r>
            <a:r>
              <a:rPr lang="ru-RU" sz="20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ru-RU" sz="2000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її</a:t>
            </a:r>
            <a:r>
              <a:rPr lang="ru-RU" sz="20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вживають</a:t>
            </a:r>
            <a:r>
              <a:rPr lang="ru-RU" sz="20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замість</a:t>
            </a:r>
            <a:r>
              <a:rPr lang="ru-RU" sz="20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клею</a:t>
            </a:r>
            <a:r>
              <a:rPr lang="ru-RU" sz="20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).»</a:t>
            </a:r>
            <a:endParaRPr lang="ru-RU" sz="2000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776497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сполнительная">
  <a:themeElements>
    <a:clrScheme name="Исполнительная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Исполнительная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Исполнитель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Executive</Template>
  <TotalTime>86</TotalTime>
  <Words>1458</Words>
  <Application>Microsoft Office PowerPoint</Application>
  <PresentationFormat>Экран (4:3)</PresentationFormat>
  <Paragraphs>52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Исполнительная</vt:lpstr>
      <vt:lpstr>Муміфікація</vt:lpstr>
      <vt:lpstr>Зміст</vt:lpstr>
      <vt:lpstr>Презентация PowerPoint</vt:lpstr>
      <vt:lpstr>Походження слова «мумія» </vt:lpstr>
      <vt:lpstr>Презентация PowerPoint</vt:lpstr>
      <vt:lpstr>Способи муміфікації</vt:lpstr>
      <vt:lpstr>Презентация PowerPoint</vt:lpstr>
      <vt:lpstr>Процес муміфікації</vt:lpstr>
      <vt:lpstr>Презентация PowerPoint</vt:lpstr>
      <vt:lpstr>Презентация PowerPoint</vt:lpstr>
      <vt:lpstr>Презентация PowerPoint</vt:lpstr>
      <vt:lpstr>Канопи</vt:lpstr>
      <vt:lpstr>Об'єкти муміфікації</vt:lpstr>
      <vt:lpstr>Витоки виникнення обряду</vt:lpstr>
      <vt:lpstr>Література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Муміфікація</dc:title>
  <dc:creator>Rita</dc:creator>
  <cp:lastModifiedBy>Rita</cp:lastModifiedBy>
  <cp:revision>8</cp:revision>
  <dcterms:created xsi:type="dcterms:W3CDTF">2014-10-01T16:01:26Z</dcterms:created>
  <dcterms:modified xsi:type="dcterms:W3CDTF">2015-01-27T17:37:47Z</dcterms:modified>
</cp:coreProperties>
</file>