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56" r:id="rId3"/>
  </p:sldMasterIdLst>
  <p:notesMasterIdLst>
    <p:notesMasterId r:id="rId13"/>
  </p:notesMasterIdLst>
  <p:sldIdLst>
    <p:sldId id="256" r:id="rId4"/>
    <p:sldId id="258" r:id="rId5"/>
    <p:sldId id="264" r:id="rId6"/>
    <p:sldId id="266" r:id="rId7"/>
    <p:sldId id="267" r:id="rId8"/>
    <p:sldId id="260" r:id="rId9"/>
    <p:sldId id="261" r:id="rId10"/>
    <p:sldId id="26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B345B-9F99-4AEA-A3AC-0A2A8161CBFF}" type="datetimeFigureOut">
              <a:rPr lang="uk-UA" smtClean="0"/>
              <a:t>26.11.2012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B152B-56AC-4489-8FA3-8C0C3FA18B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82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B152B-56AC-4489-8FA3-8C0C3FA18BF2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025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C571AF-C9BD-4CD8-813F-521A9EB3387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E7C34C-4844-4A0C-B616-A641BC43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A1%D0%B5%D0%BB%D1%8C%D0%B4%D0%B6%D1%83%D0%BA%D0%B8" TargetMode="External"/><Relationship Id="rId13" Type="http://schemas.openxmlformats.org/officeDocument/2006/relationships/hyperlink" Target="http://znaimo.com.ua/1099" TargetMode="External"/><Relationship Id="rId3" Type="http://schemas.openxmlformats.org/officeDocument/2006/relationships/hyperlink" Target="http://znaimo.com.ua/1095" TargetMode="External"/><Relationship Id="rId7" Type="http://schemas.openxmlformats.org/officeDocument/2006/relationships/hyperlink" Target="http://znaimo.com.ua/%D0%90%D0%BD%D0%B0%D1%82%D0%BE%D0%BB%D1%96%D1%8F" TargetMode="External"/><Relationship Id="rId12" Type="http://schemas.openxmlformats.org/officeDocument/2006/relationships/hyperlink" Target="http://znaimo.com.ua/%D0%9C%D0%B0%D0%BB%D0%B0_%D0%90%D0%B7%D1%96%D1%8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znaimo.com.ua/%D0%9A%D0%BE%D0%BD%D1%81%D1%82%D0%B0%D0%BD%D1%82%D0%B8%D0%BD%D0%BE%D0%BF%D0%BE%D0%BB%D1%8C%D1%81%D1%8C%D0%BA%D0%B0_%D0%BF%D1%80%D0%B0%D0%B2%D0%BE%D1%81%D0%BB%D0%B0%D0%B2%D0%BD%D0%B0_%D1%86%D0%B5%D1%80%D0%BA%D0%B2%D0%B0" TargetMode="External"/><Relationship Id="rId11" Type="http://schemas.openxmlformats.org/officeDocument/2006/relationships/hyperlink" Target="http://znaimo.com.ua/%D0%86%D1%81%D0%BB%D0%B0%D0%BC" TargetMode="External"/><Relationship Id="rId5" Type="http://schemas.openxmlformats.org/officeDocument/2006/relationships/hyperlink" Target="http://znaimo.com.ua/%D0%9E%D0%BB%D0%B5%D0%BA%D1%81%D1%96%D0%B9_I_%D0%9A%D0%BE%D0%BC%D0%BD%D1%96%D0%BD" TargetMode="External"/><Relationship Id="rId15" Type="http://schemas.openxmlformats.org/officeDocument/2006/relationships/hyperlink" Target="http://znaimo.com.ua/%D0%94%D0%B5%D1%80%D0%B6%D0%B0%D0%B2%D0%B8_%D1%85%D1%80%D0%B5%D1%81%D1%82%D0%BE%D0%BD%D0%BE%D1%81%D1%86%D1%96%D0%B2" TargetMode="External"/><Relationship Id="rId10" Type="http://schemas.openxmlformats.org/officeDocument/2006/relationships/hyperlink" Target="http://znaimo.com.ua/%D0%A1%D0%B2%D1%8F%D1%82%D0%B0_%D0%B7%D0%B5%D0%BC%D0%BB%D1%8F" TargetMode="External"/><Relationship Id="rId4" Type="http://schemas.openxmlformats.org/officeDocument/2006/relationships/hyperlink" Target="http://znaimo.com.ua/%D0%A3%D1%80%D0%B1%D0%B0%D0%BD_II_(%D0%BF%D0%B0%D0%BF%D0%B0_%D1%80%D0%B8%D0%BC%D1%81%D1%8C%D0%BA%D0%B8%D0%B9)" TargetMode="External"/><Relationship Id="rId9" Type="http://schemas.openxmlformats.org/officeDocument/2006/relationships/hyperlink" Target="http://znaimo.com.ua/%D0%84%D1%80%D1%83%D1%81%D0%B0%D0%BB%D0%B8%D0%BC" TargetMode="External"/><Relationship Id="rId14" Type="http://schemas.openxmlformats.org/officeDocument/2006/relationships/hyperlink" Target="http://znaimo.com.ua/%D0%84%D1%80%D1%83%D1%81%D0%B0%D0%BB%D0%B8%D0%BC%D1%81%D1%8C%D0%BA%D0%B5%20%D0%BA%D0%BE%D1%80%D0%BE%D0%BB%D1%96%D0%B2%D1%81%D1%82%D0%B2%D0%B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'%D1%8F%D1%87%D0%B5%D0%BD%D1%86%D0%B0" TargetMode="External"/><Relationship Id="rId13" Type="http://schemas.openxmlformats.org/officeDocument/2006/relationships/hyperlink" Target="http://uk.wikipedia.org/wiki/%D0%A3%D1%80%D0%B1%D0%B0%D0%BD_II" TargetMode="External"/><Relationship Id="rId18" Type="http://schemas.openxmlformats.org/officeDocument/2006/relationships/hyperlink" Target="http://uk.wikipedia.org/wiki/%D0%90%D0%BC'%D1%94%D0%BD" TargetMode="External"/><Relationship Id="rId26" Type="http://schemas.openxmlformats.org/officeDocument/2006/relationships/hyperlink" Target="http://uk.wikipedia.org/wiki/%D0%9D%D1%96%D0%BA%D0%B5%D1%8F" TargetMode="External"/><Relationship Id="rId39" Type="http://schemas.openxmlformats.org/officeDocument/2006/relationships/image" Target="../media/image10.jpeg"/><Relationship Id="rId3" Type="http://schemas.openxmlformats.org/officeDocument/2006/relationships/hyperlink" Target="http://uk.wikipedia.org/wiki/%D0%A1%D0%B2%D1%8F%D1%82%D0%B0_%D0%97%D0%B5%D0%BC%D0%BB%D1%8F" TargetMode="External"/><Relationship Id="rId21" Type="http://schemas.openxmlformats.org/officeDocument/2006/relationships/hyperlink" Target="http://uk.wikipedia.org/w/index.php?title=%D0%84%D0%B2%D1%80%D0%B5%D0%B9%D1%81%D1%8C%D0%BA%D1%96_%D0%BF%D0%BE%D0%B3%D1%80%D0%BE%D0%BC%D0%B8&amp;action=edit&amp;redlink=1" TargetMode="External"/><Relationship Id="rId34" Type="http://schemas.openxmlformats.org/officeDocument/2006/relationships/hyperlink" Target="http://uk.wikipedia.org/wiki/%D0%84%D1%80%D1%83%D1%81%D0%B0%D0%BB%D0%B8%D0%BC" TargetMode="External"/><Relationship Id="rId7" Type="http://schemas.openxmlformats.org/officeDocument/2006/relationships/hyperlink" Target="http://uk.wikipedia.org/wiki/%D0%92%D1%96%D0%B7%D0%B0%D0%BD%D1%82%D1%96%D1%8F" TargetMode="External"/><Relationship Id="rId12" Type="http://schemas.openxmlformats.org/officeDocument/2006/relationships/hyperlink" Target="http://uk.wikipedia.org/wiki/%D0%9A%D0%BB%D0%B5%D1%80%D0%BC%D0%BE%D0%BD%D1%81%D1%8C%D0%BA%D0%B8%D0%B9_%D1%81%D0%BE%D0%B1%D0%BE%D1%80" TargetMode="External"/><Relationship Id="rId17" Type="http://schemas.openxmlformats.org/officeDocument/2006/relationships/hyperlink" Target="http://uk.wikipedia.org/wiki/1096" TargetMode="External"/><Relationship Id="rId25" Type="http://schemas.openxmlformats.org/officeDocument/2006/relationships/hyperlink" Target="http://uk.wikipedia.org/wiki/19_%D1%87%D0%B5%D1%80%D0%B2%D0%BD%D1%8F" TargetMode="External"/><Relationship Id="rId33" Type="http://schemas.openxmlformats.org/officeDocument/2006/relationships/hyperlink" Target="http://uk.wikipedia.org/wiki/%D0%93%D0%BE%D1%82%D1%84%D1%80%D1%96%D0%B4_%D0%91%D1%83%D0%BB%D1%8C%D0%B9%D0%BE%D0%BD%D1%81%D1%8C%D0%BA%D0%B8%D0%B9" TargetMode="External"/><Relationship Id="rId38" Type="http://schemas.openxmlformats.org/officeDocument/2006/relationships/hyperlink" Target="http://uk.wikipedia.org/wiki/%D0%84%D1%80%D1%83%D1%81%D0%B0%D0%BB%D0%B8%D0%BC%D1%81%D1%8C%D0%BA%D0%B5_%D0%BA%D0%BE%D1%80%D0%BE%D0%BB%D1%96%D0%B2%D1%81%D1%82%D0%B2%D0%BE" TargetMode="External"/><Relationship Id="rId2" Type="http://schemas.openxmlformats.org/officeDocument/2006/relationships/hyperlink" Target="http://uk.wikipedia.org/wiki/%D0%9F%D0%B0%D0%BB%D0%B5%D1%81%D1%82%D0%B8%D0%BD%D0%B0" TargetMode="External"/><Relationship Id="rId16" Type="http://schemas.openxmlformats.org/officeDocument/2006/relationships/hyperlink" Target="http://uk.wikipedia.org/wiki/15_%D1%81%D0%B5%D1%80%D0%BF%D0%BD%D1%8F" TargetMode="External"/><Relationship Id="rId20" Type="http://schemas.openxmlformats.org/officeDocument/2006/relationships/hyperlink" Target="http://uk.wikipedia.org/wiki/%D0%9B%D0%B8%D1%86%D0%B0%D1%80" TargetMode="External"/><Relationship Id="rId29" Type="http://schemas.openxmlformats.org/officeDocument/2006/relationships/hyperlink" Target="http://uk.wikipedia.org/wiki/%D0%90%D0%BD%D1%82%D1%96%D0%BE%D1%85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/index.php?title=%D0%91%D0%B8%D1%82%D0%B2%D0%B0_%D0%B1%D1%96%D0%BB%D1%8F_%D0%9C%D0%B0%D0%BD%D1%86%D1%96%D0%BA%D0%B5%D1%80%D1%82&amp;action=edit&amp;redlink=1" TargetMode="External"/><Relationship Id="rId11" Type="http://schemas.openxmlformats.org/officeDocument/2006/relationships/hyperlink" Target="http://uk.wikipedia.org/wiki/1095" TargetMode="External"/><Relationship Id="rId24" Type="http://schemas.openxmlformats.org/officeDocument/2006/relationships/hyperlink" Target="http://uk.wikipedia.org/wiki/%D0%9A%D0%BE%D0%BD%D1%81%D1%82%D0%B0%D0%BD%D1%82%D0%B8%D0%BD%D0%BE%D0%BF%D0%BE%D0%BB%D1%8C" TargetMode="External"/><Relationship Id="rId32" Type="http://schemas.openxmlformats.org/officeDocument/2006/relationships/hyperlink" Target="http://uk.wikipedia.org/wiki/1099" TargetMode="External"/><Relationship Id="rId37" Type="http://schemas.openxmlformats.org/officeDocument/2006/relationships/hyperlink" Target="http://uk.wikipedia.org/wiki/%D0%A1%D0%B8%D0%BD%D0%B0%D0%B3%D0%BE%D0%B3%D0%B0" TargetMode="External"/><Relationship Id="rId5" Type="http://schemas.openxmlformats.org/officeDocument/2006/relationships/hyperlink" Target="http://uk.wikipedia.org/wiki/%D0%A0%D0%BE%D0%BC%D0%B0%D0%BD_IV_%D0%94%D1%96%D0%BE%D0%B3%D0%B5%D0%BD" TargetMode="External"/><Relationship Id="rId15" Type="http://schemas.openxmlformats.org/officeDocument/2006/relationships/hyperlink" Target="http://uk.wikipedia.org/wiki/%D0%9C%D0%B0%D0%BB%D0%B0_%D0%90%D0%B7%D1%96%D1%8F" TargetMode="External"/><Relationship Id="rId23" Type="http://schemas.openxmlformats.org/officeDocument/2006/relationships/hyperlink" Target="http://uk.wikipedia.org/wiki/1097" TargetMode="External"/><Relationship Id="rId28" Type="http://schemas.openxmlformats.org/officeDocument/2006/relationships/hyperlink" Target="http://uk.wikipedia.org/wiki/1098" TargetMode="External"/><Relationship Id="rId36" Type="http://schemas.openxmlformats.org/officeDocument/2006/relationships/hyperlink" Target="http://uk.wikipedia.org/wiki/%D0%9C%D0%B5%D1%87%D0%B5%D1%82%D1%8C" TargetMode="External"/><Relationship Id="rId10" Type="http://schemas.openxmlformats.org/officeDocument/2006/relationships/hyperlink" Target="http://uk.wikipedia.org/wiki/27_%D0%BB%D0%B8%D1%81%D1%82%D0%BE%D0%BF%D0%B0%D0%B4%D0%B0" TargetMode="External"/><Relationship Id="rId19" Type="http://schemas.openxmlformats.org/officeDocument/2006/relationships/hyperlink" Target="http://uk.wikipedia.org/wiki/%D0%9F%D0%B5%D1%82%D1%80%D0%BE_%D0%9F%D1%83%D1%81%D1%82%D0%B5%D0%BB%D1%8C%D0%BD%D0%B8%D0%BA" TargetMode="External"/><Relationship Id="rId31" Type="http://schemas.openxmlformats.org/officeDocument/2006/relationships/hyperlink" Target="http://uk.wikipedia.org/wiki/7_%D1%87%D0%B5%D1%80%D0%B2%D0%BD%D1%8F" TargetMode="External"/><Relationship Id="rId4" Type="http://schemas.openxmlformats.org/officeDocument/2006/relationships/hyperlink" Target="http://uk.wikipedia.org/wiki/1071" TargetMode="External"/><Relationship Id="rId9" Type="http://schemas.openxmlformats.org/officeDocument/2006/relationships/hyperlink" Target="http://uk.wikipedia.org/wiki/%D0%9E%D0%BB%D0%B5%D0%BA%D1%81%D1%96%D0%B9_I_%D0%9A%D0%BE%D0%BC%D0%BD%D1%96%D0%BD" TargetMode="External"/><Relationship Id="rId14" Type="http://schemas.openxmlformats.org/officeDocument/2006/relationships/hyperlink" Target="http://uk.wikipedia.org/wiki/%D0%A1%D0%B5%D0%BB%D1%8C%D0%B4%D0%B6%D1%83%D0%BA%D0%B8" TargetMode="External"/><Relationship Id="rId22" Type="http://schemas.openxmlformats.org/officeDocument/2006/relationships/hyperlink" Target="http://uk.wikipedia.org/wiki/%D0%84%D0%B2%D1%80%D0%BE%D0%BF%D0%B0" TargetMode="External"/><Relationship Id="rId27" Type="http://schemas.openxmlformats.org/officeDocument/2006/relationships/hyperlink" Target="http://uk.wikipedia.org/wiki/3_%D1%87%D0%B5%D1%80%D0%B2%D0%BD%D1%8F" TargetMode="External"/><Relationship Id="rId30" Type="http://schemas.openxmlformats.org/officeDocument/2006/relationships/hyperlink" Target="http://uk.wikipedia.org/wiki/%D0%A1%D0%B8%D1%80%D1%96%D1%8F" TargetMode="External"/><Relationship Id="rId35" Type="http://schemas.openxmlformats.org/officeDocument/2006/relationships/hyperlink" Target="http://uk.wikipedia.org/wiki/14_%D0%BB%D0%B8%D0%BF%D0%BD%D1%8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8305800" cy="1143000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solidFill>
                  <a:srgbClr val="C00000"/>
                </a:solidFill>
              </a:rPr>
              <a:t>Роботу виконували</a:t>
            </a:r>
          </a:p>
          <a:p>
            <a:r>
              <a:rPr lang="uk-UA" sz="1800" b="1" dirty="0" smtClean="0">
                <a:solidFill>
                  <a:srgbClr val="C00000"/>
                </a:solidFill>
              </a:rPr>
              <a:t>Учні 7-Б класу</a:t>
            </a:r>
          </a:p>
          <a:p>
            <a:r>
              <a:rPr lang="uk-UA" sz="1800" b="1" dirty="0" smtClean="0">
                <a:solidFill>
                  <a:srgbClr val="C00000"/>
                </a:solidFill>
              </a:rPr>
              <a:t>КНВК</a:t>
            </a:r>
          </a:p>
          <a:p>
            <a:r>
              <a:rPr lang="uk-UA" sz="1800" b="1" dirty="0" err="1" smtClean="0">
                <a:solidFill>
                  <a:srgbClr val="C00000"/>
                </a:solidFill>
              </a:rPr>
              <a:t>Воротинцев</a:t>
            </a:r>
            <a:r>
              <a:rPr lang="uk-UA" sz="1800" b="1" dirty="0" smtClean="0">
                <a:solidFill>
                  <a:srgbClr val="C00000"/>
                </a:solidFill>
              </a:rPr>
              <a:t> Артем, </a:t>
            </a:r>
          </a:p>
          <a:p>
            <a:r>
              <a:rPr lang="uk-UA" sz="1800" b="1" dirty="0" smtClean="0">
                <a:solidFill>
                  <a:srgbClr val="C00000"/>
                </a:solidFill>
              </a:rPr>
              <a:t>Лісний Микита,</a:t>
            </a:r>
          </a:p>
          <a:p>
            <a:r>
              <a:rPr lang="uk-UA" sz="1800" b="1" dirty="0" smtClean="0">
                <a:solidFill>
                  <a:srgbClr val="C00000"/>
                </a:solidFill>
              </a:rPr>
              <a:t>Бондаренко Лідія,</a:t>
            </a:r>
          </a:p>
          <a:p>
            <a:r>
              <a:rPr lang="uk-UA" sz="1800" b="1" dirty="0" err="1" smtClean="0">
                <a:solidFill>
                  <a:srgbClr val="C00000"/>
                </a:solidFill>
              </a:rPr>
              <a:t>Лепень</a:t>
            </a:r>
            <a:r>
              <a:rPr lang="uk-UA" sz="1800" b="1" dirty="0" smtClean="0">
                <a:solidFill>
                  <a:srgbClr val="C00000"/>
                </a:solidFill>
              </a:rPr>
              <a:t> Валерія</a:t>
            </a:r>
            <a:r>
              <a:rPr lang="uk-UA" sz="1800" b="1" dirty="0">
                <a:solidFill>
                  <a:srgbClr val="C00000"/>
                </a:solidFill>
              </a:rPr>
              <a:t>.</a:t>
            </a:r>
            <a:endParaRPr lang="uk-UA" sz="1800" b="1" dirty="0" smtClean="0">
              <a:solidFill>
                <a:srgbClr val="C00000"/>
              </a:solidFill>
            </a:endParaRP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8305800" cy="1224136"/>
          </a:xfrm>
        </p:spPr>
        <p:txBody>
          <a:bodyPr/>
          <a:lstStyle/>
          <a:p>
            <a:r>
              <a:rPr lang="ru-RU" sz="4880" dirty="0" smtClean="0">
                <a:solidFill>
                  <a:srgbClr val="FF0000"/>
                </a:solidFill>
              </a:rPr>
              <a:t>Перший </a:t>
            </a:r>
            <a:r>
              <a:rPr lang="ru-RU" sz="4880" dirty="0" err="1" smtClean="0">
                <a:solidFill>
                  <a:srgbClr val="FF0000"/>
                </a:solidFill>
              </a:rPr>
              <a:t>Хрестовой</a:t>
            </a:r>
            <a:r>
              <a:rPr lang="ru-RU" sz="4880" dirty="0" smtClean="0">
                <a:solidFill>
                  <a:srgbClr val="FF0000"/>
                </a:solidFill>
              </a:rPr>
              <a:t> </a:t>
            </a:r>
            <a:r>
              <a:rPr lang="ru-RU" sz="4880" dirty="0" err="1" smtClean="0">
                <a:solidFill>
                  <a:srgbClr val="FF0000"/>
                </a:solidFill>
              </a:rPr>
              <a:t>пох</a:t>
            </a:r>
            <a:r>
              <a:rPr lang="uk-UA" sz="4880" dirty="0" smtClean="0">
                <a:solidFill>
                  <a:srgbClr val="FF0000"/>
                </a:solidFill>
              </a:rPr>
              <a:t>і</a:t>
            </a:r>
            <a:r>
              <a:rPr lang="ru-RU" sz="4880" dirty="0" smtClean="0">
                <a:solidFill>
                  <a:srgbClr val="FF0000"/>
                </a:solidFill>
              </a:rPr>
              <a:t>д</a:t>
            </a:r>
            <a:br>
              <a:rPr lang="ru-RU" sz="4880" dirty="0" smtClean="0">
                <a:solidFill>
                  <a:srgbClr val="FF0000"/>
                </a:solidFill>
              </a:rPr>
            </a:br>
            <a:r>
              <a:rPr lang="ru-RU" sz="4880" dirty="0" smtClean="0">
                <a:solidFill>
                  <a:srgbClr val="FF0000"/>
                </a:solidFill>
              </a:rPr>
              <a:t>(1096-1099)</a:t>
            </a:r>
            <a:endParaRPr lang="ru-RU" sz="488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esktop\Новая папка\345402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67" y="0"/>
            <a:ext cx="8896865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Хрестові походи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Серія </a:t>
            </a:r>
            <a:r>
              <a:rPr lang="uk-UA" dirty="0"/>
              <a:t>військових походів західноєвропейських лицарів, спрямованих проти "невірних" православних держав і різних </a:t>
            </a:r>
            <a:r>
              <a:rPr lang="uk-UA" dirty="0" smtClean="0"/>
              <a:t>Еротичних </a:t>
            </a:r>
            <a:r>
              <a:rPr lang="uk-UA" dirty="0" err="1" smtClean="0"/>
              <a:t>рухів.Метою</a:t>
            </a:r>
            <a:r>
              <a:rPr lang="uk-UA" dirty="0" smtClean="0"/>
              <a:t> першого хрестового походу </a:t>
            </a:r>
            <a:r>
              <a:rPr lang="uk-UA" dirty="0"/>
              <a:t>було звільнення Гробу Господнього в Єрусалимі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87" y="1524000"/>
            <a:ext cx="3551464" cy="4572000"/>
          </a:xfrm>
        </p:spPr>
      </p:pic>
    </p:spTree>
    <p:extLst>
      <p:ext uri="{BB962C8B-B14F-4D97-AF65-F5344CB8AC3E}">
        <p14:creationId xmlns:p14="http://schemas.microsoft.com/office/powerpoint/2010/main" val="1537536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892480" cy="568863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0000"/>
                </a:solidFill>
                <a:effectLst/>
                <a:latin typeface="Arial"/>
              </a:rPr>
              <a:t>Перший </a:t>
            </a:r>
            <a:r>
              <a:rPr lang="uk-UA" dirty="0">
                <a:solidFill>
                  <a:srgbClr val="000000"/>
                </a:solidFill>
                <a:effectLst/>
                <a:latin typeface="Arial"/>
              </a:rPr>
              <a:t>хрестовий похід </a:t>
            </a:r>
            <a:r>
              <a:rPr lang="uk-UA" dirty="0" smtClean="0">
                <a:solidFill>
                  <a:srgbClr val="000000"/>
                </a:solidFill>
                <a:effectLst/>
                <a:latin typeface="Arial"/>
              </a:rPr>
              <a:t>був проголошений </a:t>
            </a:r>
            <a:r>
              <a:rPr lang="uk-UA" dirty="0">
                <a:solidFill>
                  <a:srgbClr val="000000"/>
                </a:solidFill>
                <a:effectLst/>
                <a:latin typeface="Arial"/>
              </a:rPr>
              <a:t>Папою Римським </a:t>
            </a:r>
            <a:r>
              <a:rPr lang="uk-UA" dirty="0" err="1">
                <a:solidFill>
                  <a:srgbClr val="000000"/>
                </a:solidFill>
                <a:effectLst/>
                <a:latin typeface="Arial"/>
              </a:rPr>
              <a:t>Урбаном</a:t>
            </a:r>
            <a:r>
              <a:rPr lang="uk-UA" dirty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"/>
              </a:rPr>
              <a:t>II</a:t>
            </a:r>
            <a:r>
              <a:rPr lang="uk-UA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uk-UA" dirty="0">
                <a:solidFill>
                  <a:srgbClr val="000000"/>
                </a:solidFill>
                <a:effectLst/>
                <a:latin typeface="Arial"/>
              </a:rPr>
              <a:t>в </a:t>
            </a:r>
            <a:r>
              <a:rPr lang="uk-UA" dirty="0" smtClean="0">
                <a:solidFill>
                  <a:srgbClr val="000000"/>
                </a:solidFill>
                <a:effectLst/>
                <a:latin typeface="Arial"/>
              </a:rPr>
              <a:t>1095 року </a:t>
            </a:r>
            <a:r>
              <a:rPr lang="uk-UA" dirty="0">
                <a:solidFill>
                  <a:srgbClr val="000000"/>
                </a:solidFill>
                <a:effectLst/>
                <a:latin typeface="Arial"/>
              </a:rPr>
              <a:t>і завершився звільненням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Arial"/>
              </a:rPr>
              <a:t>І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Arial"/>
              </a:rPr>
              <a:t>єрусалима.В</a:t>
            </a:r>
            <a:r>
              <a:rPr lang="uk-UA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uk-UA" dirty="0">
                <a:solidFill>
                  <a:srgbClr val="000000"/>
                </a:solidFill>
                <a:effectLst/>
                <a:latin typeface="Arial"/>
              </a:rPr>
              <a:t>подальшому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Arial"/>
              </a:rPr>
              <a:t>І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Arial"/>
              </a:rPr>
              <a:t>єрусалим</a:t>
            </a:r>
            <a:r>
              <a:rPr lang="uk-UA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uk-UA" dirty="0">
                <a:solidFill>
                  <a:srgbClr val="000000"/>
                </a:solidFill>
                <a:effectLst/>
                <a:latin typeface="Arial"/>
              </a:rPr>
              <a:t>і Свята земля були захоплені мусульманами і хрестові походи робилися для їх звільнення.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4618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ІЛЮСТРАЦІЇ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1220"/>
            <a:ext cx="4059238" cy="32775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34491"/>
            <a:ext cx="4059238" cy="3551018"/>
          </a:xfrm>
        </p:spPr>
      </p:pic>
    </p:spTree>
    <p:extLst>
      <p:ext uri="{BB962C8B-B14F-4D97-AF65-F5344CB8AC3E}">
        <p14:creationId xmlns:p14="http://schemas.microsoft.com/office/powerpoint/2010/main" val="8741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6-002-Pervyj-krestovyj-pokhod-byl-provozglashjon-Papoj-Rimskim-Urbanom-II-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4214842" cy="4814366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4048" y="1052736"/>
            <a:ext cx="3643338" cy="4786916"/>
          </a:xfrm>
        </p:spPr>
        <p:txBody>
          <a:bodyPr>
            <a:noAutofit/>
          </a:bodyPr>
          <a:lstStyle/>
          <a:p>
            <a:pPr algn="ctr"/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хрестовий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похід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організований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1095"/>
              </a:rPr>
              <a:t>1095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римського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Урбан II (папа римський)"/>
              </a:rPr>
              <a:t>Урбана </a:t>
            </a:r>
            <a:r>
              <a:rPr lang="en-US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Урбан II (папа римський)"/>
              </a:rPr>
              <a:t>II</a:t>
            </a:r>
            <a:r>
              <a:rPr lang="en-US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прохання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візантійського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імператора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tooltip="Олексій I Комнін"/>
              </a:rPr>
              <a:t>Олексія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tooltip="Олексій I Комнін"/>
              </a:rPr>
              <a:t> </a:t>
            </a:r>
            <a:r>
              <a:rPr lang="en-US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tooltip="Олексій I Комнін"/>
              </a:rPr>
              <a:t>I</a:t>
            </a:r>
            <a:r>
              <a:rPr lang="en-US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tooltip="Константинопольська православна церква"/>
              </a:rPr>
              <a:t>східним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tooltip="Константинопольська православна церква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tooltip="Константинопольська православна церква"/>
              </a:rPr>
              <a:t>християнам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захисті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tooltip="Анатолія"/>
              </a:rPr>
              <a:t>Анатолії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 tooltip="Сельджуки"/>
              </a:rPr>
              <a:t>сельджуків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походу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додаткової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метою стало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священного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tooltip="Єрусалим"/>
              </a:rPr>
              <a:t>Єрусалиму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tooltip="Свята земля"/>
              </a:rPr>
              <a:t>Святої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tooltip="Свята земля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tooltip="Свята земля"/>
              </a:rPr>
              <a:t>землі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 tooltip="Іслам"/>
              </a:rPr>
              <a:t>мусульман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римського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адресовано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французькому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лицарству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похід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перетворився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повномасштабну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військову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кампанію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охопила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християнські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Феодали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народ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національностей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морю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висувалися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звільнивши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турків-сельджуків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західну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tooltip="Мала Азія"/>
              </a:rPr>
              <a:t>Малої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tooltip="Мала Азія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tooltip="Мала Азія"/>
              </a:rPr>
              <a:t>Азії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усунувши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мусульманську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загрозу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Візантії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3" tooltip="1099"/>
              </a:rPr>
              <a:t>1099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завоювали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Єрусалим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 1-го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хрестового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походу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засновано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 tooltip="Єрусалимське королівство"/>
              </a:rPr>
              <a:t>Єрусалимське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 tooltip="Єрусалимське королівство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4" tooltip="Єрусалимське королівство"/>
              </a:rPr>
              <a:t>королівство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5" tooltip="Держави хрестоносців"/>
              </a:rPr>
              <a:t>християнські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5" tooltip="Держави хрестоносців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5" tooltip="Держави хрестоносців"/>
              </a:rPr>
              <a:t>держави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об'єднуються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7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Латинського</a:t>
            </a:r>
            <a:r>
              <a:rPr lang="ru-RU" sz="127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Сходу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6737"/>
            <a:ext cx="3429024" cy="10668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    Воєначальники Хрестового походу</a:t>
            </a:r>
            <a:endParaRPr lang="ru-RU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100010" y="404664"/>
            <a:ext cx="6186502" cy="5715000"/>
          </a:xfrm>
        </p:spPr>
        <p:txBody>
          <a:bodyPr>
            <a:noAutofit/>
          </a:bodyPr>
          <a:lstStyle/>
          <a:p>
            <a:r>
              <a:rPr lang="vi-VN" sz="1120" b="1" dirty="0" smtClean="0">
                <a:solidFill>
                  <a:schemeClr val="bg1"/>
                </a:solidFill>
              </a:rPr>
              <a:t>Пе́рший хресто́вий похі́д</a:t>
            </a:r>
            <a:r>
              <a:rPr lang="vi-VN" sz="1120" dirty="0" smtClean="0">
                <a:solidFill>
                  <a:schemeClr val="bg1"/>
                </a:solidFill>
              </a:rPr>
              <a:t> (1096–1099) — військовий похід європейського лицарства у </a:t>
            </a:r>
            <a:r>
              <a:rPr lang="vi-VN" sz="1120" dirty="0" smtClean="0">
                <a:solidFill>
                  <a:schemeClr val="bg1"/>
                </a:solidFill>
                <a:hlinkClick r:id="rId2" tooltip="Палестина"/>
              </a:rPr>
              <a:t>Палестину</a:t>
            </a:r>
            <a:r>
              <a:rPr lang="vi-VN" sz="1120" dirty="0" smtClean="0">
                <a:solidFill>
                  <a:schemeClr val="bg1"/>
                </a:solidFill>
              </a:rPr>
              <a:t> з метою визволення </a:t>
            </a:r>
            <a:r>
              <a:rPr lang="vi-VN" sz="1120" dirty="0" smtClean="0">
                <a:solidFill>
                  <a:schemeClr val="bg1"/>
                </a:solidFill>
                <a:hlinkClick r:id="rId3" tooltip="Свята Земля"/>
              </a:rPr>
              <a:t>Святої Землі</a:t>
            </a:r>
            <a:r>
              <a:rPr lang="vi-VN" sz="1120" dirty="0" smtClean="0">
                <a:solidFill>
                  <a:schemeClr val="bg1"/>
                </a:solidFill>
              </a:rPr>
              <a:t> від невірних. Коли вони увішли у Палестину то стали вбивати невиних людей, що призвело до війни.</a:t>
            </a:r>
          </a:p>
          <a:p>
            <a:r>
              <a:rPr lang="vi-VN" sz="1120" dirty="0" smtClean="0">
                <a:solidFill>
                  <a:schemeClr val="bg1"/>
                </a:solidFill>
              </a:rPr>
              <a:t>В </a:t>
            </a:r>
            <a:r>
              <a:rPr lang="vi-VN" sz="1120" dirty="0" smtClean="0">
                <a:solidFill>
                  <a:schemeClr val="bg1"/>
                </a:solidFill>
                <a:hlinkClick r:id="rId4" tooltip="1071"/>
              </a:rPr>
              <a:t>1071</a:t>
            </a:r>
            <a:r>
              <a:rPr lang="vi-VN" sz="1120" dirty="0" smtClean="0">
                <a:solidFill>
                  <a:schemeClr val="bg1"/>
                </a:solidFill>
              </a:rPr>
              <a:t> році армія </a:t>
            </a:r>
            <a:r>
              <a:rPr lang="vi-VN" sz="1120" dirty="0" smtClean="0">
                <a:solidFill>
                  <a:schemeClr val="bg1"/>
                </a:solidFill>
                <a:hlinkClick r:id="rId5" tooltip="Роман IV Діоген"/>
              </a:rPr>
              <a:t>Романа </a:t>
            </a:r>
            <a:r>
              <a:rPr lang="en-US" sz="1120" dirty="0" smtClean="0">
                <a:solidFill>
                  <a:schemeClr val="bg1"/>
                </a:solidFill>
                <a:hlinkClick r:id="rId5" tooltip="Роман IV Діоген"/>
              </a:rPr>
              <a:t>IV </a:t>
            </a:r>
            <a:r>
              <a:rPr lang="vi-VN" sz="1120" dirty="0" smtClean="0">
                <a:solidFill>
                  <a:schemeClr val="bg1"/>
                </a:solidFill>
                <a:hlinkClick r:id="rId5" tooltip="Роман IV Діоген"/>
              </a:rPr>
              <a:t>Діогена</a:t>
            </a:r>
            <a:r>
              <a:rPr lang="vi-VN" sz="1120" dirty="0" smtClean="0">
                <a:solidFill>
                  <a:schemeClr val="bg1"/>
                </a:solidFill>
              </a:rPr>
              <a:t> була розбита султаном турків-сельджуків Алп-Арсланом в </a:t>
            </a:r>
            <a:r>
              <a:rPr lang="vi-VN" sz="1120" dirty="0" smtClean="0">
                <a:solidFill>
                  <a:schemeClr val="bg1"/>
                </a:solidFill>
                <a:hlinkClick r:id="rId6" tooltip="Битва біля Манцікерт (ще не написана)"/>
              </a:rPr>
              <a:t>битві біля Манцікерт</a:t>
            </a:r>
            <a:r>
              <a:rPr lang="vi-VN" sz="1120" dirty="0" smtClean="0">
                <a:solidFill>
                  <a:schemeClr val="bg1"/>
                </a:solidFill>
              </a:rPr>
              <a:t>, що призвело до суттєвої втрати території і загрози існуванню </a:t>
            </a:r>
            <a:r>
              <a:rPr lang="vi-VN" sz="1120" dirty="0" smtClean="0">
                <a:solidFill>
                  <a:schemeClr val="bg1"/>
                </a:solidFill>
                <a:hlinkClick r:id="rId7" tooltip="Візантія"/>
              </a:rPr>
              <a:t>Візантії</a:t>
            </a:r>
            <a:r>
              <a:rPr lang="vi-VN" sz="1120" dirty="0" smtClean="0">
                <a:solidFill>
                  <a:schemeClr val="bg1"/>
                </a:solidFill>
              </a:rPr>
              <a:t>.</a:t>
            </a:r>
          </a:p>
          <a:p>
            <a:r>
              <a:rPr lang="vi-VN" sz="1120" dirty="0" smtClean="0">
                <a:solidFill>
                  <a:schemeClr val="bg1"/>
                </a:solidFill>
              </a:rPr>
              <a:t>Однак на початку 1090-их років мусульманський світ відчував нестачу вождів та потерпав від міжусобиць після майже одночасної смерті всіх тогочасних лідерів.</a:t>
            </a:r>
          </a:p>
          <a:p>
            <a:r>
              <a:rPr lang="vi-VN" sz="1120" dirty="0" smtClean="0">
                <a:solidFill>
                  <a:schemeClr val="bg1"/>
                </a:solidFill>
              </a:rPr>
              <a:t>В березні 1095 на собор в </a:t>
            </a:r>
            <a:r>
              <a:rPr lang="vi-VN" sz="1120" dirty="0" smtClean="0">
                <a:solidFill>
                  <a:schemeClr val="bg1"/>
                </a:solidFill>
                <a:hlinkClick r:id="rId8" tooltip="П'яченца"/>
              </a:rPr>
              <a:t>П'яченці</a:t>
            </a:r>
            <a:r>
              <a:rPr lang="vi-VN" sz="1120" dirty="0" smtClean="0">
                <a:solidFill>
                  <a:schemeClr val="bg1"/>
                </a:solidFill>
              </a:rPr>
              <a:t> прибуло посольство </a:t>
            </a:r>
            <a:r>
              <a:rPr lang="vi-VN" sz="1120" dirty="0" smtClean="0">
                <a:solidFill>
                  <a:schemeClr val="bg1"/>
                </a:solidFill>
                <a:hlinkClick r:id="rId9" tooltip="Олексій I Комнін"/>
              </a:rPr>
              <a:t>Олексія </a:t>
            </a:r>
            <a:r>
              <a:rPr lang="en-US" sz="1120" dirty="0" smtClean="0">
                <a:solidFill>
                  <a:schemeClr val="bg1"/>
                </a:solidFill>
                <a:hlinkClick r:id="rId9" tooltip="Олексій I Комнін"/>
              </a:rPr>
              <a:t>I </a:t>
            </a:r>
            <a:r>
              <a:rPr lang="vi-VN" sz="1120" dirty="0" smtClean="0">
                <a:solidFill>
                  <a:schemeClr val="bg1"/>
                </a:solidFill>
                <a:hlinkClick r:id="rId9" tooltip="Олексій I Комнін"/>
              </a:rPr>
              <a:t>Комніна</a:t>
            </a:r>
            <a:r>
              <a:rPr lang="vi-VN" sz="1120" dirty="0" smtClean="0">
                <a:solidFill>
                  <a:schemeClr val="bg1"/>
                </a:solidFill>
              </a:rPr>
              <a:t> з проханням допомоги в боротьбі проти сельджуків.</a:t>
            </a:r>
          </a:p>
          <a:p>
            <a:r>
              <a:rPr lang="vi-VN" sz="1120" dirty="0" smtClean="0">
                <a:solidFill>
                  <a:schemeClr val="bg1"/>
                </a:solidFill>
                <a:hlinkClick r:id="rId10" tooltip="27 листопада"/>
              </a:rPr>
              <a:t>27 листопада</a:t>
            </a:r>
            <a:r>
              <a:rPr lang="vi-VN" sz="1120" dirty="0" smtClean="0">
                <a:solidFill>
                  <a:schemeClr val="bg1"/>
                </a:solidFill>
              </a:rPr>
              <a:t> </a:t>
            </a:r>
            <a:r>
              <a:rPr lang="vi-VN" sz="1120" dirty="0" smtClean="0">
                <a:solidFill>
                  <a:schemeClr val="bg1"/>
                </a:solidFill>
                <a:hlinkClick r:id="rId11" tooltip="1095"/>
              </a:rPr>
              <a:t>1095</a:t>
            </a:r>
            <a:r>
              <a:rPr lang="vi-VN" sz="1120" dirty="0" smtClean="0">
                <a:solidFill>
                  <a:schemeClr val="bg1"/>
                </a:solidFill>
              </a:rPr>
              <a:t> року на </a:t>
            </a:r>
            <a:r>
              <a:rPr lang="vi-VN" sz="1120" dirty="0" smtClean="0">
                <a:solidFill>
                  <a:schemeClr val="bg1"/>
                </a:solidFill>
                <a:hlinkClick r:id="rId12" tooltip="Клермонський собор"/>
              </a:rPr>
              <a:t>соборі в Клермоні</a:t>
            </a:r>
            <a:r>
              <a:rPr lang="vi-VN" sz="1120" dirty="0" smtClean="0">
                <a:solidFill>
                  <a:schemeClr val="bg1"/>
                </a:solidFill>
              </a:rPr>
              <a:t> папа </a:t>
            </a:r>
            <a:r>
              <a:rPr lang="vi-VN" sz="1120" dirty="0" smtClean="0">
                <a:solidFill>
                  <a:schemeClr val="bg1"/>
                </a:solidFill>
                <a:hlinkClick r:id="rId13" tooltip="Урбан II"/>
              </a:rPr>
              <a:t>Урбан </a:t>
            </a:r>
            <a:r>
              <a:rPr lang="en-US" sz="1120" dirty="0" smtClean="0">
                <a:solidFill>
                  <a:schemeClr val="bg1"/>
                </a:solidFill>
                <a:hlinkClick r:id="rId13" tooltip="Урбан II"/>
              </a:rPr>
              <a:t>II</a:t>
            </a:r>
            <a:r>
              <a:rPr lang="en-US" sz="1120" dirty="0" smtClean="0">
                <a:solidFill>
                  <a:schemeClr val="bg1"/>
                </a:solidFill>
              </a:rPr>
              <a:t> </a:t>
            </a:r>
            <a:r>
              <a:rPr lang="vi-VN" sz="1120" dirty="0" smtClean="0">
                <a:solidFill>
                  <a:schemeClr val="bg1"/>
                </a:solidFill>
              </a:rPr>
              <a:t>закликав до хрестового походу проти </a:t>
            </a:r>
            <a:r>
              <a:rPr lang="vi-VN" sz="1120" dirty="0" smtClean="0">
                <a:solidFill>
                  <a:schemeClr val="bg1"/>
                </a:solidFill>
                <a:hlinkClick r:id="rId14" tooltip="Сельджуки"/>
              </a:rPr>
              <a:t>сельджуків</a:t>
            </a:r>
            <a:r>
              <a:rPr lang="vi-VN" sz="1120" dirty="0" smtClean="0">
                <a:solidFill>
                  <a:schemeClr val="bg1"/>
                </a:solidFill>
              </a:rPr>
              <a:t>, які захопили </a:t>
            </a:r>
            <a:r>
              <a:rPr lang="vi-VN" sz="1120" dirty="0" smtClean="0">
                <a:solidFill>
                  <a:schemeClr val="bg1"/>
                </a:solidFill>
                <a:hlinkClick r:id="rId3" tooltip="Свята Земля"/>
              </a:rPr>
              <a:t>Святу Землю</a:t>
            </a:r>
            <a:r>
              <a:rPr lang="vi-VN" sz="1120" dirty="0" smtClean="0">
                <a:solidFill>
                  <a:schemeClr val="bg1"/>
                </a:solidFill>
              </a:rPr>
              <a:t> і шляхи паломництва в</a:t>
            </a:r>
            <a:r>
              <a:rPr lang="vi-VN" sz="1120" dirty="0" smtClean="0">
                <a:solidFill>
                  <a:schemeClr val="bg1"/>
                </a:solidFill>
                <a:hlinkClick r:id="rId15" tooltip="Мала Азія"/>
              </a:rPr>
              <a:t>Малій Азії</a:t>
            </a:r>
            <a:r>
              <a:rPr lang="vi-VN" sz="1120" dirty="0" smtClean="0">
                <a:solidFill>
                  <a:schemeClr val="bg1"/>
                </a:solidFill>
              </a:rPr>
              <a:t>.</a:t>
            </a:r>
          </a:p>
          <a:p>
            <a:r>
              <a:rPr lang="vi-VN" sz="1120" dirty="0" smtClean="0">
                <a:solidFill>
                  <a:schemeClr val="bg1"/>
                </a:solidFill>
              </a:rPr>
              <a:t>Папа Урбан </a:t>
            </a:r>
            <a:r>
              <a:rPr lang="en-US" sz="1120" dirty="0" smtClean="0">
                <a:solidFill>
                  <a:schemeClr val="bg1"/>
                </a:solidFill>
              </a:rPr>
              <a:t>II </a:t>
            </a:r>
            <a:r>
              <a:rPr lang="vi-VN" sz="1120" dirty="0" smtClean="0">
                <a:solidFill>
                  <a:schemeClr val="bg1"/>
                </a:solidFill>
              </a:rPr>
              <a:t>вибрав </a:t>
            </a:r>
            <a:r>
              <a:rPr lang="vi-VN" sz="1120" dirty="0" smtClean="0">
                <a:solidFill>
                  <a:schemeClr val="bg1"/>
                </a:solidFill>
                <a:hlinkClick r:id="rId16" tooltip="15 серпня"/>
              </a:rPr>
              <a:t>15 серпня</a:t>
            </a:r>
            <a:r>
              <a:rPr lang="vi-VN" sz="1120" dirty="0" smtClean="0">
                <a:solidFill>
                  <a:schemeClr val="bg1"/>
                </a:solidFill>
              </a:rPr>
              <a:t> </a:t>
            </a:r>
            <a:r>
              <a:rPr lang="vi-VN" sz="1120" dirty="0" smtClean="0">
                <a:solidFill>
                  <a:schemeClr val="bg1"/>
                </a:solidFill>
                <a:hlinkClick r:id="rId17" tooltip="1096"/>
              </a:rPr>
              <a:t>1096</a:t>
            </a:r>
            <a:r>
              <a:rPr lang="vi-VN" sz="1120" dirty="0" smtClean="0">
                <a:solidFill>
                  <a:schemeClr val="bg1"/>
                </a:solidFill>
              </a:rPr>
              <a:t> датою початку походу, хоча ще раніше цієї дати </a:t>
            </a:r>
            <a:r>
              <a:rPr lang="vi-VN" sz="1120" dirty="0" smtClean="0">
                <a:solidFill>
                  <a:schemeClr val="bg1"/>
                </a:solidFill>
                <a:hlinkClick r:id="rId18" tooltip="Ам'єн"/>
              </a:rPr>
              <a:t>ам'єнським</a:t>
            </a:r>
            <a:r>
              <a:rPr lang="vi-VN" sz="1120" dirty="0" smtClean="0">
                <a:solidFill>
                  <a:schemeClr val="bg1"/>
                </a:solidFill>
              </a:rPr>
              <a:t> монахом </a:t>
            </a:r>
            <a:r>
              <a:rPr lang="vi-VN" sz="1120" dirty="0" smtClean="0">
                <a:solidFill>
                  <a:schemeClr val="bg1"/>
                </a:solidFill>
                <a:hlinkClick r:id="rId19" tooltip="Петро Пустельник"/>
              </a:rPr>
              <a:t>Петром Пустельником</a:t>
            </a:r>
            <a:r>
              <a:rPr lang="vi-VN" sz="1120" dirty="0" smtClean="0">
                <a:solidFill>
                  <a:schemeClr val="bg1"/>
                </a:solidFill>
              </a:rPr>
              <a:t> було зібране багатотисячне ополчення, переважно з селян і бідних </a:t>
            </a:r>
            <a:r>
              <a:rPr lang="vi-VN" sz="1120" dirty="0" smtClean="0">
                <a:solidFill>
                  <a:schemeClr val="bg1"/>
                </a:solidFill>
                <a:hlinkClick r:id="rId20" tooltip="Лицар"/>
              </a:rPr>
              <a:t>лицарів</a:t>
            </a:r>
            <a:r>
              <a:rPr lang="vi-VN" sz="1120" dirty="0" smtClean="0">
                <a:solidFill>
                  <a:schemeClr val="bg1"/>
                </a:solidFill>
              </a:rPr>
              <a:t> Північної і Центральної Європи, що не мало ні коней, ні запасів продовольства і влаштовувало по дорозі на Схід жорстокі </a:t>
            </a:r>
            <a:r>
              <a:rPr lang="vi-VN" sz="1120" dirty="0" smtClean="0">
                <a:solidFill>
                  <a:schemeClr val="bg1"/>
                </a:solidFill>
                <a:hlinkClick r:id="rId21" tooltip="Єврейські погроми (ще не написана)"/>
              </a:rPr>
              <a:t>єврейські погроми</a:t>
            </a:r>
            <a:r>
              <a:rPr lang="vi-VN" sz="1120" dirty="0" smtClean="0">
                <a:solidFill>
                  <a:schemeClr val="bg1"/>
                </a:solidFill>
              </a:rPr>
              <a:t>, розбоєм здобуваючи собі провіант. Більша його частина була перебита ще в </a:t>
            </a:r>
            <a:r>
              <a:rPr lang="vi-VN" sz="1120" dirty="0" smtClean="0">
                <a:solidFill>
                  <a:schemeClr val="bg1"/>
                </a:solidFill>
                <a:hlinkClick r:id="rId22" tooltip="Європа"/>
              </a:rPr>
              <a:t>Європі</a:t>
            </a:r>
            <a:r>
              <a:rPr lang="vi-VN" sz="1120" dirty="0" smtClean="0">
                <a:solidFill>
                  <a:schemeClr val="bg1"/>
                </a:solidFill>
              </a:rPr>
              <a:t>, а решта загинула в Малій Азії від рук сельджуків. Слідом за бідняками в Святу Землю попрямувало зібране у всій Європі лицарське військо, котре очолили імениті сеньйори, в тому числі брати французького і англійського королів.</a:t>
            </a:r>
          </a:p>
          <a:p>
            <a:r>
              <a:rPr lang="vi-VN" sz="1120" dirty="0" smtClean="0">
                <a:solidFill>
                  <a:schemeClr val="bg1"/>
                </a:solidFill>
              </a:rPr>
              <a:t>В </a:t>
            </a:r>
            <a:r>
              <a:rPr lang="vi-VN" sz="1120" dirty="0" smtClean="0">
                <a:solidFill>
                  <a:schemeClr val="bg1"/>
                </a:solidFill>
                <a:hlinkClick r:id="rId23" tooltip="1097"/>
              </a:rPr>
              <a:t>1097</a:t>
            </a:r>
            <a:r>
              <a:rPr lang="vi-VN" sz="1120" dirty="0" smtClean="0">
                <a:solidFill>
                  <a:schemeClr val="bg1"/>
                </a:solidFill>
              </a:rPr>
              <a:t> році вони з'єднались в </a:t>
            </a:r>
            <a:r>
              <a:rPr lang="vi-VN" sz="1120" dirty="0" smtClean="0">
                <a:solidFill>
                  <a:schemeClr val="bg1"/>
                </a:solidFill>
                <a:hlinkClick r:id="rId24" tooltip="Константинополь"/>
              </a:rPr>
              <a:t>Константинополі</a:t>
            </a:r>
            <a:r>
              <a:rPr lang="vi-VN" sz="1120" dirty="0" smtClean="0">
                <a:solidFill>
                  <a:schemeClr val="bg1"/>
                </a:solidFill>
              </a:rPr>
              <a:t> з візантійською армією.</a:t>
            </a:r>
          </a:p>
          <a:p>
            <a:r>
              <a:rPr lang="vi-VN" sz="1120" dirty="0" smtClean="0">
                <a:solidFill>
                  <a:schemeClr val="bg1"/>
                </a:solidFill>
                <a:hlinkClick r:id="rId25" tooltip="19 червня"/>
              </a:rPr>
              <a:t>19 червня</a:t>
            </a:r>
            <a:r>
              <a:rPr lang="vi-VN" sz="1120" dirty="0" smtClean="0">
                <a:solidFill>
                  <a:schemeClr val="bg1"/>
                </a:solidFill>
              </a:rPr>
              <a:t> 1097 після більш ніж місячної облоги було здобуто місто </a:t>
            </a:r>
            <a:r>
              <a:rPr lang="vi-VN" sz="1120" dirty="0" smtClean="0">
                <a:solidFill>
                  <a:schemeClr val="bg1"/>
                </a:solidFill>
                <a:hlinkClick r:id="rId26" tooltip="Нікея"/>
              </a:rPr>
              <a:t>Нікея</a:t>
            </a:r>
            <a:r>
              <a:rPr lang="vi-VN" sz="1120" dirty="0" smtClean="0">
                <a:solidFill>
                  <a:schemeClr val="bg1"/>
                </a:solidFill>
              </a:rPr>
              <a:t>.</a:t>
            </a:r>
          </a:p>
          <a:p>
            <a:r>
              <a:rPr lang="vi-VN" sz="1120" dirty="0" smtClean="0">
                <a:solidFill>
                  <a:schemeClr val="bg1"/>
                </a:solidFill>
                <a:hlinkClick r:id="rId27" tooltip="3 червня"/>
              </a:rPr>
              <a:t>3 червня</a:t>
            </a:r>
            <a:r>
              <a:rPr lang="vi-VN" sz="1120" dirty="0" smtClean="0">
                <a:solidFill>
                  <a:schemeClr val="bg1"/>
                </a:solidFill>
              </a:rPr>
              <a:t> </a:t>
            </a:r>
            <a:r>
              <a:rPr lang="vi-VN" sz="1120" dirty="0" smtClean="0">
                <a:solidFill>
                  <a:schemeClr val="bg1"/>
                </a:solidFill>
                <a:hlinkClick r:id="rId28" tooltip="1098"/>
              </a:rPr>
              <a:t>1098</a:t>
            </a:r>
            <a:r>
              <a:rPr lang="vi-VN" sz="1120" dirty="0" smtClean="0">
                <a:solidFill>
                  <a:schemeClr val="bg1"/>
                </a:solidFill>
              </a:rPr>
              <a:t> року після шестимісячної облоги лицарями-хрестоносцями завойовано місто </a:t>
            </a:r>
            <a:r>
              <a:rPr lang="vi-VN" sz="1120" dirty="0" smtClean="0">
                <a:solidFill>
                  <a:schemeClr val="bg1"/>
                </a:solidFill>
                <a:hlinkClick r:id="rId29" tooltip="Антіох"/>
              </a:rPr>
              <a:t>Антіох</a:t>
            </a:r>
            <a:r>
              <a:rPr lang="vi-VN" sz="1120" dirty="0" smtClean="0">
                <a:solidFill>
                  <a:schemeClr val="bg1"/>
                </a:solidFill>
              </a:rPr>
              <a:t> (сучасна </a:t>
            </a:r>
            <a:r>
              <a:rPr lang="vi-VN" sz="1120" dirty="0" smtClean="0">
                <a:solidFill>
                  <a:schemeClr val="bg1"/>
                </a:solidFill>
                <a:hlinkClick r:id="rId30" tooltip="Сирія"/>
              </a:rPr>
              <a:t>Сирія</a:t>
            </a:r>
            <a:r>
              <a:rPr lang="vi-VN" sz="1120" dirty="0" smtClean="0">
                <a:solidFill>
                  <a:schemeClr val="bg1"/>
                </a:solidFill>
              </a:rPr>
              <a:t>), що перебувало під владою турків-сельджуків. Місто було розграбоване, а тисячі мусульман вбиті.</a:t>
            </a:r>
          </a:p>
          <a:p>
            <a:r>
              <a:rPr lang="vi-VN" sz="1120" dirty="0" smtClean="0">
                <a:solidFill>
                  <a:schemeClr val="bg1"/>
                </a:solidFill>
                <a:hlinkClick r:id="rId31" tooltip="7 червня"/>
              </a:rPr>
              <a:t>7 червня</a:t>
            </a:r>
            <a:r>
              <a:rPr lang="vi-VN" sz="1120" dirty="0" smtClean="0">
                <a:solidFill>
                  <a:schemeClr val="bg1"/>
                </a:solidFill>
              </a:rPr>
              <a:t> </a:t>
            </a:r>
            <a:r>
              <a:rPr lang="vi-VN" sz="1120" dirty="0" smtClean="0">
                <a:solidFill>
                  <a:schemeClr val="bg1"/>
                </a:solidFill>
                <a:hlinkClick r:id="rId32" tooltip="1099"/>
              </a:rPr>
              <a:t>1099</a:t>
            </a:r>
            <a:r>
              <a:rPr lang="vi-VN" sz="1120" dirty="0" smtClean="0">
                <a:solidFill>
                  <a:schemeClr val="bg1"/>
                </a:solidFill>
              </a:rPr>
              <a:t> — війська хрестоносців під керівництвом герцога Нижньої Лотарінгії </a:t>
            </a:r>
            <a:r>
              <a:rPr lang="vi-VN" sz="1120" dirty="0" smtClean="0">
                <a:solidFill>
                  <a:schemeClr val="bg1"/>
                </a:solidFill>
                <a:hlinkClick r:id="rId33" tooltip="Готфрід Бульйонський"/>
              </a:rPr>
              <a:t>Годфріда Бульойнського</a:t>
            </a:r>
            <a:r>
              <a:rPr lang="vi-VN" sz="1120" dirty="0" smtClean="0">
                <a:solidFill>
                  <a:schemeClr val="bg1"/>
                </a:solidFill>
              </a:rPr>
              <a:t> підійшли до стін </a:t>
            </a:r>
            <a:r>
              <a:rPr lang="vi-VN" sz="1120" dirty="0" smtClean="0">
                <a:solidFill>
                  <a:schemeClr val="bg1"/>
                </a:solidFill>
                <a:hlinkClick r:id="rId34" tooltip="Єрусалим"/>
              </a:rPr>
              <a:t>Єрусалиму</a:t>
            </a:r>
            <a:r>
              <a:rPr lang="vi-VN" sz="1120" dirty="0" smtClean="0">
                <a:solidFill>
                  <a:schemeClr val="bg1"/>
                </a:solidFill>
              </a:rPr>
              <a:t> і почали його облогу, а </a:t>
            </a:r>
            <a:r>
              <a:rPr lang="vi-VN" sz="1120" dirty="0" smtClean="0">
                <a:solidFill>
                  <a:schemeClr val="bg1"/>
                </a:solidFill>
                <a:hlinkClick r:id="rId35" tooltip="14 липня"/>
              </a:rPr>
              <a:t>14 липня</a:t>
            </a:r>
            <a:r>
              <a:rPr lang="vi-VN" sz="1120" dirty="0" smtClean="0">
                <a:solidFill>
                  <a:schemeClr val="bg1"/>
                </a:solidFill>
              </a:rPr>
              <a:t> взяли штурмом </a:t>
            </a:r>
            <a:r>
              <a:rPr lang="vi-VN" sz="1120" dirty="0" smtClean="0">
                <a:solidFill>
                  <a:schemeClr val="bg1"/>
                </a:solidFill>
                <a:hlinkClick r:id="rId34" tooltip="Єрусалим"/>
              </a:rPr>
              <a:t>Єрусалим</a:t>
            </a:r>
            <a:r>
              <a:rPr lang="vi-VN" sz="1120" dirty="0" smtClean="0">
                <a:solidFill>
                  <a:schemeClr val="bg1"/>
                </a:solidFill>
              </a:rPr>
              <a:t> і вирізали майже всіх мусульман і євреїв (близько 40 тисяч людей) та спалили </a:t>
            </a:r>
            <a:r>
              <a:rPr lang="vi-VN" sz="1120" dirty="0" smtClean="0">
                <a:solidFill>
                  <a:schemeClr val="bg1"/>
                </a:solidFill>
                <a:hlinkClick r:id="rId36" tooltip="Мечеть"/>
              </a:rPr>
              <a:t>мечеті</a:t>
            </a:r>
            <a:r>
              <a:rPr lang="vi-VN" sz="1120" dirty="0" smtClean="0">
                <a:solidFill>
                  <a:schemeClr val="bg1"/>
                </a:solidFill>
              </a:rPr>
              <a:t> і </a:t>
            </a:r>
            <a:r>
              <a:rPr lang="vi-VN" sz="1120" dirty="0" smtClean="0">
                <a:solidFill>
                  <a:schemeClr val="bg1"/>
                </a:solidFill>
                <a:hlinkClick r:id="rId37" tooltip="Синагога"/>
              </a:rPr>
              <a:t>синагоги</a:t>
            </a:r>
            <a:r>
              <a:rPr lang="vi-VN" sz="1120" dirty="0" smtClean="0">
                <a:solidFill>
                  <a:schemeClr val="bg1"/>
                </a:solidFill>
              </a:rPr>
              <a:t>.</a:t>
            </a:r>
          </a:p>
          <a:p>
            <a:r>
              <a:rPr lang="vi-VN" sz="1120" dirty="0" smtClean="0">
                <a:solidFill>
                  <a:schemeClr val="bg1"/>
                </a:solidFill>
              </a:rPr>
              <a:t>Після цього було засновано головну державу хрестоносців — </a:t>
            </a:r>
            <a:r>
              <a:rPr lang="vi-VN" sz="1120" dirty="0" smtClean="0">
                <a:solidFill>
                  <a:schemeClr val="bg1"/>
                </a:solidFill>
                <a:hlinkClick r:id="rId38" tooltip="Єрусалимське королівство"/>
              </a:rPr>
              <a:t>Єрусалимське королівство</a:t>
            </a:r>
            <a:r>
              <a:rPr lang="vi-VN" sz="1120" dirty="0" smtClean="0">
                <a:solidFill>
                  <a:schemeClr val="bg1"/>
                </a:solidFill>
              </a:rPr>
              <a:t>, першим правителем якого став герцог Нижньої Лотарингії </a:t>
            </a:r>
            <a:r>
              <a:rPr lang="vi-VN" sz="1120" dirty="0" smtClean="0">
                <a:solidFill>
                  <a:schemeClr val="bg1"/>
                </a:solidFill>
                <a:hlinkClick r:id="rId33" tooltip="Готфрід Бульйонський"/>
              </a:rPr>
              <a:t>Готфрід Бульйонський</a:t>
            </a:r>
            <a:r>
              <a:rPr lang="vi-VN" sz="1120" dirty="0" smtClean="0">
                <a:solidFill>
                  <a:schemeClr val="bg1"/>
                </a:solidFill>
              </a:rPr>
              <a:t>, взявши собі титул «заступника Гроба Господнього».</a:t>
            </a:r>
          </a:p>
          <a:p>
            <a:endParaRPr lang="ru-RU" sz="113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cf9c3854f8297f9ca83e1a1514942a75.jpe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6276703" y="839898"/>
            <a:ext cx="2857488" cy="4286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460px-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001056" cy="46266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dirty="0" smtClean="0"/>
              <a:t>                  Картина</a:t>
            </a:r>
            <a:br>
              <a:rPr lang="uk-UA" dirty="0" smtClean="0"/>
            </a:br>
            <a:r>
              <a:rPr lang="uk-UA" dirty="0" smtClean="0"/>
              <a:t>ПЕРШОГО ХРЕСТОВОГО ПОХОДУ </a:t>
            </a:r>
            <a:endParaRPr lang="uk-UA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pPr algn="ctr"/>
            <a:r>
              <a:rPr lang="uk-UA" sz="6780" dirty="0" smtClean="0">
                <a:solidFill>
                  <a:schemeClr val="tx1"/>
                </a:solidFill>
              </a:rPr>
              <a:t>ДЯКУЄМО                        ЗА </a:t>
            </a:r>
            <a:r>
              <a:rPr lang="uk-UA" sz="6780" smtClean="0">
                <a:solidFill>
                  <a:schemeClr val="tx1"/>
                </a:solidFill>
              </a:rPr>
              <a:t>УВАГУ!!!</a:t>
            </a:r>
            <a:endParaRPr lang="uk-UA" sz="678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7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318</TotalTime>
  <Words>103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Бумажная</vt:lpstr>
      <vt:lpstr>Аспект</vt:lpstr>
      <vt:lpstr>1_Аспект</vt:lpstr>
      <vt:lpstr>Перший Хрестовой похід (1096-1099)</vt:lpstr>
      <vt:lpstr>Презентация PowerPoint</vt:lpstr>
      <vt:lpstr>                Хрестові походи</vt:lpstr>
      <vt:lpstr>Перший хрестовий похід був проголошений Папою Римським Урбаном II в 1095 року і завершився звільненням Ієрусалима.В подальшому Ієрусалим і Свята земля були захоплені мусульманами і хрестові походи робилися для їх звільнення.</vt:lpstr>
      <vt:lpstr>                    ІЛЮСТРАЦІЇ</vt:lpstr>
      <vt:lpstr>    Воєначальники Хрестового походу</vt:lpstr>
      <vt:lpstr>Презентация PowerPoint</vt:lpstr>
      <vt:lpstr>                   Картина ПЕРШОГО ХРЕСТОВОГО ПОХОДУ </vt:lpstr>
      <vt:lpstr>ДЯКУЄМО                        ЗА УВАГУ!!!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Перший Хрестовой похід</dc:title>
  <dc:creator>1</dc:creator>
  <cp:lastModifiedBy>Люба</cp:lastModifiedBy>
  <cp:revision>17</cp:revision>
  <dcterms:created xsi:type="dcterms:W3CDTF">2012-11-22T12:23:05Z</dcterms:created>
  <dcterms:modified xsi:type="dcterms:W3CDTF">2012-11-26T13:33:47Z</dcterms:modified>
</cp:coreProperties>
</file>