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80" r:id="rId4"/>
    <p:sldId id="281" r:id="rId5"/>
    <p:sldId id="282" r:id="rId6"/>
    <p:sldId id="285" r:id="rId7"/>
    <p:sldId id="286" r:id="rId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0E08"/>
    <a:srgbClr val="B92D14"/>
    <a:srgbClr val="35759D"/>
    <a:srgbClr val="35B19D"/>
    <a:srgbClr val="000000"/>
    <a:srgbClr val="FFFF00"/>
    <a:srgbClr val="491403"/>
    <a:srgbClr val="3A100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36" autoAdjust="0"/>
    <p:restoredTop sz="95596" autoAdjust="0"/>
  </p:normalViewPr>
  <p:slideViewPr>
    <p:cSldViewPr>
      <p:cViewPr>
        <p:scale>
          <a:sx n="100" d="100"/>
          <a:sy n="100" d="100"/>
        </p:scale>
        <p:origin x="402" y="12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2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154850D-9081-479A-A6E9-67F435FBCD4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8AE75E-0750-4284-AAB3-BBFE52F733F4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075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553BDD-B49D-4FF3-B92F-58AB353E584C}" type="slidenum">
              <a:rPr lang="en-US"/>
              <a:pPr/>
              <a:t>2</a:t>
            </a:fld>
            <a:endParaRPr lang="en-US"/>
          </a:p>
        </p:txBody>
      </p:sp>
      <p:sp>
        <p:nvSpPr>
          <p:cNvPr id="1126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5505450"/>
            <a:ext cx="7772400" cy="704850"/>
          </a:xfrm>
        </p:spPr>
        <p:txBody>
          <a:bodyPr/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6038850"/>
            <a:ext cx="7772400" cy="685800"/>
          </a:xfrm>
        </p:spPr>
        <p:txBody>
          <a:bodyPr/>
          <a:lstStyle>
            <a:lvl1pPr marL="0" indent="0" algn="r">
              <a:buFontTx/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</p:spTree>
  </p:cSld>
  <p:clrMapOvr>
    <a:masterClrMapping/>
  </p:clrMapOvr>
  <p:transition advTm="5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advTm="5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77000" y="1371600"/>
            <a:ext cx="182880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90600" y="1371600"/>
            <a:ext cx="5334000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advTm="5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advTm="5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advTm="5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90600" y="2286000"/>
            <a:ext cx="35814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24400" y="2286000"/>
            <a:ext cx="35814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advTm="5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advTm="5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 advTm="5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5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advTm="5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advTm="5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371600"/>
            <a:ext cx="73152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286000"/>
            <a:ext cx="7315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5000">
    <p:wipe dir="r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539552" y="116632"/>
            <a:ext cx="7416824" cy="693068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uk-UA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Розгортання фашизму в Італії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84168" y="5949280"/>
            <a:ext cx="29067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>
                <a:solidFill>
                  <a:schemeClr val="bg1">
                    <a:lumMod val="85000"/>
                  </a:schemeClr>
                </a:solidFill>
              </a:rPr>
              <a:t>            Презентацію підготувала, </a:t>
            </a:r>
          </a:p>
          <a:p>
            <a:r>
              <a:rPr lang="uk-UA" sz="1400" dirty="0" smtClean="0">
                <a:solidFill>
                  <a:schemeClr val="bg1">
                    <a:lumMod val="85000"/>
                  </a:schemeClr>
                </a:solidFill>
              </a:rPr>
              <a:t>               учениця 6(10) – А класу</a:t>
            </a:r>
          </a:p>
          <a:p>
            <a:r>
              <a:rPr lang="uk-UA" sz="1400" dirty="0" smtClean="0">
                <a:solidFill>
                  <a:schemeClr val="bg1">
                    <a:lumMod val="85000"/>
                  </a:schemeClr>
                </a:solidFill>
              </a:rPr>
              <a:t>               </a:t>
            </a:r>
            <a:r>
              <a:rPr lang="uk-UA" sz="1400" dirty="0" err="1" smtClean="0">
                <a:solidFill>
                  <a:schemeClr val="bg1">
                    <a:lumMod val="85000"/>
                  </a:schemeClr>
                </a:solidFill>
              </a:rPr>
              <a:t>Єзерська</a:t>
            </a:r>
            <a:r>
              <a:rPr lang="uk-UA" sz="1400" dirty="0" smtClean="0">
                <a:solidFill>
                  <a:schemeClr val="bg1">
                    <a:lumMod val="85000"/>
                  </a:schemeClr>
                </a:solidFill>
              </a:rPr>
              <a:t> Валентина</a:t>
            </a:r>
            <a:endParaRPr lang="ru-RU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96752"/>
            <a:ext cx="4392488" cy="566124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96752"/>
            <a:ext cx="4464496" cy="566124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3563888" y="260648"/>
            <a:ext cx="7243192" cy="643955"/>
          </a:xfrm>
        </p:spPr>
        <p:txBody>
          <a:bodyPr/>
          <a:lstStyle/>
          <a:p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Італо-ефіопська війна  </a:t>
            </a:r>
            <a:b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</a:br>
            <a:r>
              <a:rPr lang="uk-UA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              </a:t>
            </a:r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1935 —1936рр</a:t>
            </a:r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 </a:t>
            </a:r>
            <a:endParaRPr lang="ru-RU" sz="4000" dirty="0">
              <a:solidFill>
                <a:srgbClr val="FFFF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innerShdw blurRad="63500" dist="508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043608" y="5229200"/>
            <a:ext cx="7344816" cy="146754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uk-UA" sz="1600" dirty="0" smtClean="0"/>
              <a:t>      Причини Італо-ефіопської війни: прагнення Муссоліні встановити  контроль над середземноморським басейном та північчю Африки. Захоплення Ефіопії дозволило б об’єднати італійські колонії Еритрею та Італійське Сомалі. Окрім того, Ефіопія була слабко у воєнному відношенні. Перемога над Ефіопією дозволила б змити ганьбу поразки при </a:t>
            </a:r>
            <a:r>
              <a:rPr lang="uk-UA" sz="1600" dirty="0" err="1" smtClean="0"/>
              <a:t>Адуа</a:t>
            </a:r>
            <a:r>
              <a:rPr lang="uk-UA" sz="1600" dirty="0" smtClean="0"/>
              <a:t>. </a:t>
            </a:r>
            <a:r>
              <a:rPr lang="ru-RU" sz="1600" dirty="0" smtClean="0"/>
              <a:t>У </a:t>
            </a:r>
            <a:r>
              <a:rPr lang="ru-RU" sz="1600" dirty="0" err="1" smtClean="0"/>
              <a:t>цій</a:t>
            </a:r>
            <a:r>
              <a:rPr lang="ru-RU" sz="1600" dirty="0" smtClean="0"/>
              <a:t> </a:t>
            </a:r>
            <a:r>
              <a:rPr lang="ru-RU" sz="1600" dirty="0" err="1" smtClean="0"/>
              <a:t>війні</a:t>
            </a:r>
            <a:r>
              <a:rPr lang="ru-RU" sz="1600" dirty="0" smtClean="0"/>
              <a:t> </a:t>
            </a:r>
            <a:r>
              <a:rPr lang="ru-RU" sz="1600" dirty="0" err="1" smtClean="0"/>
              <a:t>італійськими</a:t>
            </a:r>
            <a:r>
              <a:rPr lang="ru-RU" sz="1600" dirty="0" smtClean="0"/>
              <a:t> </a:t>
            </a:r>
            <a:r>
              <a:rPr lang="ru-RU" sz="1600" dirty="0" err="1" smtClean="0"/>
              <a:t>військами</a:t>
            </a:r>
            <a:r>
              <a:rPr lang="ru-RU" sz="1600" dirty="0" smtClean="0"/>
              <a:t> широко </a:t>
            </a:r>
            <a:r>
              <a:rPr lang="ru-RU" sz="1600" dirty="0" err="1" smtClean="0"/>
              <a:t>застосовувалась</a:t>
            </a:r>
            <a:r>
              <a:rPr lang="ru-RU" sz="1600" dirty="0" smtClean="0"/>
              <a:t> заборонена </a:t>
            </a:r>
            <a:r>
              <a:rPr lang="ru-RU" sz="1600" dirty="0" err="1" smtClean="0"/>
              <a:t>хімічна</a:t>
            </a:r>
            <a:r>
              <a:rPr lang="ru-RU" sz="1600" dirty="0" smtClean="0"/>
              <a:t> </a:t>
            </a:r>
            <a:r>
              <a:rPr lang="ru-RU" sz="1600" dirty="0" err="1" smtClean="0"/>
              <a:t>зброя</a:t>
            </a:r>
            <a:r>
              <a:rPr lang="ru-RU" sz="1600" dirty="0" smtClean="0"/>
              <a:t>: </a:t>
            </a:r>
            <a:r>
              <a:rPr lang="ru-RU" sz="1600" dirty="0" err="1" smtClean="0"/>
              <a:t>іприт</a:t>
            </a:r>
            <a:r>
              <a:rPr lang="ru-RU" sz="1600" dirty="0" smtClean="0"/>
              <a:t> </a:t>
            </a:r>
            <a:r>
              <a:rPr lang="ru-RU" sz="1600" dirty="0" err="1" smtClean="0"/>
              <a:t>і</a:t>
            </a:r>
            <a:r>
              <a:rPr lang="ru-RU" sz="1600" dirty="0" smtClean="0"/>
              <a:t> фосген.</a:t>
            </a:r>
            <a:endParaRPr lang="uk-UA" sz="1600" dirty="0"/>
          </a:p>
        </p:txBody>
      </p:sp>
    </p:spTree>
  </p:cSld>
  <p:clrMapOvr>
    <a:masterClrMapping/>
  </p:clrMapOvr>
  <p:transition advTm="2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4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4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17413" grpId="0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8241" y="3356992"/>
            <a:ext cx="4605759" cy="350100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1546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6992"/>
            <a:ext cx="4572000" cy="350100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1546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4572000" cy="3429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15463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1"/>
            <a:ext cx="4932040" cy="335699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15463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1412776"/>
            <a:ext cx="4824536" cy="3936017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</p:cSld>
  <p:clrMapOvr>
    <a:masterClrMapping/>
  </p:clrMapOvr>
  <p:transition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4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4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4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6280" y="0"/>
            <a:ext cx="4557720" cy="6858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32040" cy="6858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5157192"/>
            <a:ext cx="6912768" cy="158417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uk-UA" sz="1600" dirty="0" smtClean="0"/>
              <a:t>      Наслідки: Політика західних держав дала Італії змогу розгромити Ефіопію. 5 травня 1936 р. італійські війська ввійшли в </a:t>
            </a:r>
            <a:r>
              <a:rPr lang="uk-UA" sz="1600" dirty="0" err="1" smtClean="0"/>
              <a:t>Аодис-Абебу</a:t>
            </a:r>
            <a:r>
              <a:rPr lang="uk-UA" sz="1600" dirty="0" smtClean="0"/>
              <a:t>. 9 травня Муссоліні проголосив приєднання Ефіопії як колонії до Італії, а італійського короля — «ефіопським імператором». Ефіопський народ не припиняв активну партизанську війну проти Італії.</a:t>
            </a:r>
            <a:endParaRPr lang="ru-RU" sz="1600" dirty="0"/>
          </a:p>
        </p:txBody>
      </p:sp>
    </p:spTree>
  </p:cSld>
  <p:clrMapOvr>
    <a:masterClrMapping/>
  </p:clrMapOvr>
  <p:transition advTm="2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5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5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116632"/>
            <a:ext cx="6372200" cy="976611"/>
          </a:xfrm>
        </p:spPr>
        <p:txBody>
          <a:bodyPr/>
          <a:lstStyle/>
          <a:p>
            <a:r>
              <a:rPr lang="uk-UA" sz="3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Італо-німецька інтервенція </a:t>
            </a:r>
            <a:br>
              <a:rPr lang="uk-UA" sz="3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</a:br>
            <a:r>
              <a:rPr lang="uk-UA" sz="3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         </a:t>
            </a:r>
            <a:r>
              <a:rPr lang="uk-UA" sz="3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в Іспанії  1936-1939рр</a:t>
            </a:r>
            <a:endParaRPr lang="uk-UA" sz="3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5"/>
            <a:ext cx="4932040" cy="5733256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156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124744"/>
            <a:ext cx="6124997" cy="5733256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1556792"/>
            <a:ext cx="7315200" cy="489654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uk-UA" sz="1600" i="1" dirty="0" smtClean="0"/>
              <a:t>          Інтервенція - </a:t>
            </a:r>
            <a:r>
              <a:rPr lang="uk-UA" sz="1600" dirty="0" smtClean="0"/>
              <a:t>агресивне, як правило, збройне втручання однієї або кількох держав у внутрішні справи будь-якої країни</a:t>
            </a:r>
          </a:p>
          <a:p>
            <a:pPr>
              <a:buNone/>
            </a:pPr>
            <a:endParaRPr lang="uk-UA" sz="1600" dirty="0" smtClean="0"/>
          </a:p>
          <a:p>
            <a:pPr>
              <a:buFont typeface="Courier New" pitchFamily="49" charset="0"/>
              <a:buChar char="o"/>
            </a:pPr>
            <a:r>
              <a:rPr lang="uk-UA" sz="1600" dirty="0" smtClean="0"/>
              <a:t>Протягом 1936-1939рр було здійснено спільну </a:t>
            </a:r>
            <a:r>
              <a:rPr lang="uk-UA" sz="1600" dirty="0" err="1" smtClean="0"/>
              <a:t>італо-німецьку</a:t>
            </a:r>
            <a:r>
              <a:rPr lang="uk-UA" sz="1600" dirty="0" smtClean="0"/>
              <a:t> інтервенцію в Іспанії. Італо-німецька інтервенція й політика невтручання західних держав призвела до </a:t>
            </a:r>
            <a:r>
              <a:rPr lang="uk-UA" sz="1600" dirty="0" err="1" smtClean="0"/>
              <a:t>затяжиного</a:t>
            </a:r>
            <a:r>
              <a:rPr lang="uk-UA" sz="1600" dirty="0" smtClean="0"/>
              <a:t> регіонального конфлікт на європейському континенті.</a:t>
            </a:r>
          </a:p>
          <a:p>
            <a:pPr>
              <a:buNone/>
            </a:pPr>
            <a:endParaRPr lang="uk-UA" sz="1600" dirty="0" smtClean="0"/>
          </a:p>
          <a:p>
            <a:pPr>
              <a:buFont typeface="Courier New" pitchFamily="49" charset="0"/>
              <a:buChar char="o"/>
            </a:pPr>
            <a:r>
              <a:rPr lang="uk-UA" sz="1600" dirty="0" smtClean="0"/>
              <a:t>Спільна інтервенція Німеччини та Італії в Іспанії ще більше зблизила обидві фашистські держави й сприяла оформленню їх воєнно-політичного блоку. 25 жовтня 1936 р. в Берліні була підписана угода про німецько-італійський союз. Німеччина та Італія домовилися про розмежування сфер своєї експансії на Балканах і в Дунайському басейні, а також про тактику у війні проти Іспанської республіки. Німеччина офіційно визнала загарбання Італією Ефіопії. Так була створена вісь «Берлін — Рим».</a:t>
            </a:r>
          </a:p>
          <a:p>
            <a:pPr>
              <a:buFont typeface="Courier New" pitchFamily="49" charset="0"/>
              <a:buChar char="o"/>
            </a:pPr>
            <a:endParaRPr lang="uk-UA" sz="1600" dirty="0" smtClean="0"/>
          </a:p>
          <a:p>
            <a:pPr>
              <a:buFont typeface="Courier New" pitchFamily="49" charset="0"/>
              <a:buChar char="o"/>
            </a:pPr>
            <a:r>
              <a:rPr lang="uk-UA" sz="1600" dirty="0" smtClean="0"/>
              <a:t>Вже у 1937р. Італію було виключено з Ліги Націй</a:t>
            </a:r>
          </a:p>
        </p:txBody>
      </p:sp>
    </p:spTree>
  </p:cSld>
  <p:clrMapOvr>
    <a:masterClrMapping/>
  </p:clrMapOvr>
  <p:transition advTm="2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7315200" cy="715963"/>
          </a:xfrm>
        </p:spPr>
        <p:txBody>
          <a:bodyPr/>
          <a:lstStyle/>
          <a:p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Антикомінтернівський пакт</a:t>
            </a:r>
            <a:endParaRPr lang="uk-U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innerShdw blurRad="63500" dist="508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2204864"/>
            <a:ext cx="7315200" cy="432048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uk-UA" sz="1600" dirty="0" smtClean="0"/>
              <a:t>Антикомінтернівський  пакт - договір, укладений 25 листопада 1936 в Берліні між Німеччиною і Японією з метою боротьби проти Комінтерну. Японська назва: «Японсько-німецький договір про спільну оборону».</a:t>
            </a:r>
          </a:p>
          <a:p>
            <a:endParaRPr lang="uk-UA" sz="1600" dirty="0" smtClean="0"/>
          </a:p>
          <a:p>
            <a:r>
              <a:rPr lang="uk-UA" sz="1600" dirty="0" smtClean="0"/>
              <a:t>Антикомінтернівський пакт складався з трьох статей і «протоколу підписання». Кожна з яких включала в себе заклик до протидії європейських держав Радянському Союзу.</a:t>
            </a:r>
          </a:p>
          <a:p>
            <a:r>
              <a:rPr lang="uk-UA" sz="1600" dirty="0" smtClean="0"/>
              <a:t>Також, антикомінтернівський пакт мав доповнення, яке стало відомим лише після Другої світової війни і передбачало спільні воєнні заходи проти Радянського Союзу, взаємну допомогу в нападі на СРСР, заборону будь-яких заходів, які полегшили б становище СРСР.</a:t>
            </a:r>
          </a:p>
          <a:p>
            <a:endParaRPr lang="uk-UA" sz="1600" dirty="0" smtClean="0"/>
          </a:p>
          <a:p>
            <a:r>
              <a:rPr lang="uk-UA" sz="1600" b="1" dirty="0" smtClean="0"/>
              <a:t>1937</a:t>
            </a:r>
            <a:r>
              <a:rPr lang="uk-UA" sz="1600" dirty="0" smtClean="0"/>
              <a:t> року до Антикомінтернівського пакту приєдналася Італія, 1939 року — Угорщина, 1939—1940 роках — Маньчжурська держава та Іспанія. </a:t>
            </a:r>
            <a:r>
              <a:rPr lang="uk-UA" sz="1600" b="1" i="1" dirty="0" smtClean="0"/>
              <a:t>Антикомінтернівський пакт перетворився у воєнний союз Німеччини, Італії і Японії.</a:t>
            </a:r>
            <a:endParaRPr lang="uk-UA" sz="1600" b="1" i="1" dirty="0"/>
          </a:p>
        </p:txBody>
      </p:sp>
    </p:spTree>
  </p:cSld>
  <p:clrMapOvr>
    <a:masterClrMapping/>
  </p:clrMapOvr>
  <p:transition advTm="2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908720"/>
            <a:ext cx="5652120" cy="594928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0"/>
            <a:ext cx="5040560" cy="792087"/>
          </a:xfrm>
        </p:spPr>
        <p:txBody>
          <a:bodyPr/>
          <a:lstStyle/>
          <a:p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Сталевий пакт 1939 р.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innerShdw blurRad="63500" dist="508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4427984" cy="594928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4725144"/>
            <a:ext cx="7315200" cy="200709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uk-UA" sz="1600" dirty="0" smtClean="0"/>
              <a:t>      «Сталевий пакт» , або «Пакт про дружбу й союз між Німеччиною й Італією» - міжнародний договір, підписаний </a:t>
            </a:r>
            <a:r>
              <a:rPr lang="uk-UA" sz="1600" b="1" dirty="0" smtClean="0"/>
              <a:t>22 травня 1939 року </a:t>
            </a:r>
            <a:r>
              <a:rPr lang="uk-UA" sz="1600" dirty="0" smtClean="0"/>
              <a:t>в Берліні між Німеччиною та Італією. Згідно з пактом вісь Берлін — Рим була встановлена остаточно. Основний зміст пакту був у взаємодопомозі один одному і при наявності стану війни однієї зі сторін з будь-якою державою, інша сторона одразу ж вступить на її сторону. Все це </a:t>
            </a:r>
            <a:r>
              <a:rPr lang="uk-UA" sz="1600" dirty="0" err="1" smtClean="0"/>
              <a:t>описивулось</a:t>
            </a:r>
            <a:r>
              <a:rPr lang="uk-UA" sz="1600" dirty="0" smtClean="0"/>
              <a:t> в 7ми статтях.</a:t>
            </a:r>
            <a:endParaRPr lang="uk-UA" sz="1600" dirty="0"/>
          </a:p>
        </p:txBody>
      </p:sp>
    </p:spTree>
  </p:cSld>
  <p:clrMapOvr>
    <a:masterClrMapping/>
  </p:clrMapOvr>
  <p:transition advTm="2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9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 animBg="1"/>
    </p:bldLst>
  </p:timing>
</p:sld>
</file>

<file path=ppt/theme/theme1.xml><?xml version="1.0" encoding="utf-8"?>
<a:theme xmlns:a="http://schemas.openxmlformats.org/drawingml/2006/main" name="powerpoint-template">
  <a:themeElements>
    <a:clrScheme name="powerpoint-template-24 12">
      <a:dk1>
        <a:srgbClr val="4D4D4D"/>
      </a:dk1>
      <a:lt1>
        <a:srgbClr val="FFFFFF"/>
      </a:lt1>
      <a:dk2>
        <a:srgbClr val="4D4D4D"/>
      </a:dk2>
      <a:lt2>
        <a:srgbClr val="3F82BB"/>
      </a:lt2>
      <a:accent1>
        <a:srgbClr val="CD5D2D"/>
      </a:accent1>
      <a:accent2>
        <a:srgbClr val="DC5F2A"/>
      </a:accent2>
      <a:accent3>
        <a:srgbClr val="FFFFFF"/>
      </a:accent3>
      <a:accent4>
        <a:srgbClr val="404040"/>
      </a:accent4>
      <a:accent5>
        <a:srgbClr val="E3B6AD"/>
      </a:accent5>
      <a:accent6>
        <a:srgbClr val="C75525"/>
      </a:accent6>
      <a:hlink>
        <a:srgbClr val="D96C2E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C75F06"/>
        </a:lt2>
        <a:accent1>
          <a:srgbClr val="E07D06"/>
        </a:accent1>
        <a:accent2>
          <a:srgbClr val="F2A016"/>
        </a:accent2>
        <a:accent3>
          <a:srgbClr val="FFFFFF"/>
        </a:accent3>
        <a:accent4>
          <a:srgbClr val="404040"/>
        </a:accent4>
        <a:accent5>
          <a:srgbClr val="EDBFAA"/>
        </a:accent5>
        <a:accent6>
          <a:srgbClr val="DB9113"/>
        </a:accent6>
        <a:hlink>
          <a:srgbClr val="F7C91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CE5C16"/>
        </a:lt2>
        <a:accent1>
          <a:srgbClr val="E3852B"/>
        </a:accent1>
        <a:accent2>
          <a:srgbClr val="E79235"/>
        </a:accent2>
        <a:accent3>
          <a:srgbClr val="FFFFFF"/>
        </a:accent3>
        <a:accent4>
          <a:srgbClr val="404040"/>
        </a:accent4>
        <a:accent5>
          <a:srgbClr val="EFC2AC"/>
        </a:accent5>
        <a:accent6>
          <a:srgbClr val="D1842F"/>
        </a:accent6>
        <a:hlink>
          <a:srgbClr val="F09E3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BD5D16"/>
        </a:lt2>
        <a:accent1>
          <a:srgbClr val="ED5B10"/>
        </a:accent1>
        <a:accent2>
          <a:srgbClr val="F5A526"/>
        </a:accent2>
        <a:accent3>
          <a:srgbClr val="FFFFFF"/>
        </a:accent3>
        <a:accent4>
          <a:srgbClr val="404040"/>
        </a:accent4>
        <a:accent5>
          <a:srgbClr val="F4B5AA"/>
        </a:accent5>
        <a:accent6>
          <a:srgbClr val="DE9521"/>
        </a:accent6>
        <a:hlink>
          <a:srgbClr val="FABD4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B74624"/>
        </a:lt2>
        <a:accent1>
          <a:srgbClr val="CD5D2D"/>
        </a:accent1>
        <a:accent2>
          <a:srgbClr val="DC5F2A"/>
        </a:accent2>
        <a:accent3>
          <a:srgbClr val="FFFFFF"/>
        </a:accent3>
        <a:accent4>
          <a:srgbClr val="404040"/>
        </a:accent4>
        <a:accent5>
          <a:srgbClr val="E3B6AD"/>
        </a:accent5>
        <a:accent6>
          <a:srgbClr val="C75525"/>
        </a:accent6>
        <a:hlink>
          <a:srgbClr val="D96C2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3F82BB"/>
        </a:lt2>
        <a:accent1>
          <a:srgbClr val="CD5D2D"/>
        </a:accent1>
        <a:accent2>
          <a:srgbClr val="DC5F2A"/>
        </a:accent2>
        <a:accent3>
          <a:srgbClr val="FFFFFF"/>
        </a:accent3>
        <a:accent4>
          <a:srgbClr val="404040"/>
        </a:accent4>
        <a:accent5>
          <a:srgbClr val="E3B6AD"/>
        </a:accent5>
        <a:accent6>
          <a:srgbClr val="C75525"/>
        </a:accent6>
        <a:hlink>
          <a:srgbClr val="D96C2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3F82BB"/>
        </a:lt2>
        <a:accent1>
          <a:srgbClr val="62A0CA"/>
        </a:accent1>
        <a:accent2>
          <a:srgbClr val="DC5F2A"/>
        </a:accent2>
        <a:accent3>
          <a:srgbClr val="FFFFFF"/>
        </a:accent3>
        <a:accent4>
          <a:srgbClr val="404040"/>
        </a:accent4>
        <a:accent5>
          <a:srgbClr val="B7CDE1"/>
        </a:accent5>
        <a:accent6>
          <a:srgbClr val="C75525"/>
        </a:accent6>
        <a:hlink>
          <a:srgbClr val="D96C2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225</TotalTime>
  <Words>489</Words>
  <Application>Microsoft Office PowerPoint</Application>
  <PresentationFormat>Экран (4:3)</PresentationFormat>
  <Paragraphs>26</Paragraphs>
  <Slides>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Microsoft Sans Serif</vt:lpstr>
      <vt:lpstr>Verdana</vt:lpstr>
      <vt:lpstr>굴림</vt:lpstr>
      <vt:lpstr>Times New Roman</vt:lpstr>
      <vt:lpstr>powerpoint-template</vt:lpstr>
      <vt:lpstr>Розгортання фашизму в Італії</vt:lpstr>
      <vt:lpstr>Італо-ефіопська війна                  1935 —1936рр </vt:lpstr>
      <vt:lpstr>Слайд 3</vt:lpstr>
      <vt:lpstr>Слайд 4</vt:lpstr>
      <vt:lpstr>Італо-німецька інтервенція           в Іспанії  1936-1939рр</vt:lpstr>
      <vt:lpstr>Антикомінтернівський пакт</vt:lpstr>
      <vt:lpstr>Сталевий пакт 1939 р.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Розгортання фашизму в Італії</dc:title>
  <dc:creator>Admin</dc:creator>
  <cp:lastModifiedBy>Admin</cp:lastModifiedBy>
  <cp:revision>23</cp:revision>
  <dcterms:created xsi:type="dcterms:W3CDTF">2013-05-14T16:32:46Z</dcterms:created>
  <dcterms:modified xsi:type="dcterms:W3CDTF">2013-05-14T20:18:27Z</dcterms:modified>
</cp:coreProperties>
</file>