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102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795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435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055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00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620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477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178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023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31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531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12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08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80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566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20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564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9014D1E-7E83-4ABE-9CF2-457472B0174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B9CB1E9-7C71-40EB-A43E-7134E795D1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192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428465" y="2087136"/>
            <a:ext cx="9144000" cy="1655762"/>
          </a:xfrm>
        </p:spPr>
        <p:txBody>
          <a:bodyPr>
            <a:noAutofit/>
          </a:bodyPr>
          <a:lstStyle/>
          <a:p>
            <a:r>
              <a:rPr lang="ru-RU" sz="4400" b="1" dirty="0" err="1" smtClean="0">
                <a:solidFill>
                  <a:schemeClr val="bg1"/>
                </a:solidFill>
              </a:rPr>
              <a:t>Варшавське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повстання</a:t>
            </a:r>
            <a:r>
              <a:rPr lang="ru-RU" sz="4400" b="1" dirty="0" smtClean="0">
                <a:solidFill>
                  <a:schemeClr val="bg1"/>
                </a:solidFill>
              </a:rPr>
              <a:t>: </a:t>
            </a:r>
            <a:r>
              <a:rPr lang="ru-RU" sz="4400" b="1" dirty="0" err="1" smtClean="0">
                <a:solidFill>
                  <a:schemeClr val="bg1"/>
                </a:solidFill>
              </a:rPr>
              <a:t>польський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ідеалізм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проти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радянського</a:t>
            </a:r>
            <a:r>
              <a:rPr lang="ru-RU" sz="4400" b="1" dirty="0" smtClean="0">
                <a:solidFill>
                  <a:schemeClr val="bg1"/>
                </a:solidFill>
              </a:rPr>
              <a:t> прагматизму.</a:t>
            </a:r>
            <a:endParaRPr lang="uk-U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7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/>
              <a:t>Варшавське повстання - антинацистський повстання в Варшаві 1 серпня - 2 жовтня 1944 року, організоване командуванням Армії крайової і представництвом польського уряду у вигнанні 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1" y="2238233"/>
            <a:ext cx="3804492" cy="45185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60" y="2470245"/>
            <a:ext cx="7233735" cy="403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9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24" y="518615"/>
            <a:ext cx="5336275" cy="5786651"/>
          </a:xfrm>
        </p:spPr>
        <p:txBody>
          <a:bodyPr>
            <a:normAutofit fontScale="90000"/>
          </a:bodyPr>
          <a:lstStyle/>
          <a:p>
            <a:r>
              <a:rPr lang="uk-UA" sz="2200" dirty="0"/>
              <a:t>"Москва, Маршалові (товаришеві) Сталіну</a:t>
            </a:r>
            <a:br>
              <a:rPr lang="uk-UA" sz="2200" dirty="0"/>
            </a:br>
            <a:r>
              <a:rPr lang="uk-UA" sz="2200" dirty="0"/>
              <a:t>Встановив особистий зв'язок з командувачем гарнізоном Варшави, який керує героїчної повстанської боротьбою народу з гітлерівськими бандитами. Розібравшись у загальній військовій обстановці, прийшов до переконання, що незважаючи на героїчні зусилля військ і населення всієї Варшави є наступні потреби, задоволення яких дозволило б прискорити перемогу в боротьбі з нашим спільним ворогом: автоматична зброя, боєприпаси, гранати і протитанкові рушниці ... ".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 r="25624"/>
          <a:stretch>
            <a:fillRect/>
          </a:stretch>
        </p:blipFill>
        <p:spPr/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547870" y="5820771"/>
            <a:ext cx="3859212" cy="1371600"/>
          </a:xfrm>
        </p:spPr>
        <p:txBody>
          <a:bodyPr>
            <a:normAutofit/>
          </a:bodyPr>
          <a:lstStyle/>
          <a:p>
            <a:r>
              <a:rPr lang="uk-UA" sz="1800" b="1" dirty="0">
                <a:solidFill>
                  <a:schemeClr val="tx1"/>
                </a:solidFill>
              </a:rPr>
              <a:t>Польський повстанець.</a:t>
            </a:r>
          </a:p>
        </p:txBody>
      </p:sp>
    </p:spTree>
    <p:extLst>
      <p:ext uri="{BB962C8B-B14F-4D97-AF65-F5344CB8AC3E}">
        <p14:creationId xmlns:p14="http://schemas.microsoft.com/office/powerpoint/2010/main" val="19602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/>
              <a:t>З німецької сторони район Варшави оборонявся 9-ю армією генерала </a:t>
            </a:r>
            <a:r>
              <a:rPr lang="uk-UA" sz="2000" dirty="0" err="1"/>
              <a:t>Ніколауса</a:t>
            </a:r>
            <a:r>
              <a:rPr lang="uk-UA" sz="2000" dirty="0"/>
              <a:t> фон </a:t>
            </a:r>
            <a:r>
              <a:rPr lang="uk-UA" sz="2000" dirty="0" err="1"/>
              <a:t>Формана</a:t>
            </a:r>
            <a:r>
              <a:rPr lang="uk-UA" sz="2000" dirty="0"/>
              <a:t>. </a:t>
            </a:r>
            <a:r>
              <a:rPr lang="uk-UA" sz="2000" dirty="0" err="1"/>
              <a:t>Шестандцятитисячним</a:t>
            </a:r>
            <a:r>
              <a:rPr lang="uk-UA" sz="2000" dirty="0"/>
              <a:t> німецький гарнізон був посилений і 5 серпня німці почали контратаку за допомогою танків, важкої артилерії і ударної авіації.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19" y="3179763"/>
            <a:ext cx="4278775" cy="2840037"/>
          </a:xfrm>
        </p:spPr>
      </p:pic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12" y="3179763"/>
            <a:ext cx="3875468" cy="2840038"/>
          </a:xfrm>
        </p:spPr>
      </p:pic>
    </p:spTree>
    <p:extLst>
      <p:ext uri="{BB962C8B-B14F-4D97-AF65-F5344CB8AC3E}">
        <p14:creationId xmlns:p14="http://schemas.microsoft.com/office/powerpoint/2010/main" val="400002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6" y="491319"/>
            <a:ext cx="5186149" cy="584124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Станом </a:t>
            </a:r>
            <a:r>
              <a:rPr lang="uk-UA" sz="1800" dirty="0"/>
              <a:t>на 6 серпня 1944 року в розпорядженні Еріх фон </a:t>
            </a:r>
            <a:r>
              <a:rPr lang="uk-UA" sz="1800" dirty="0" err="1"/>
              <a:t>дем</a:t>
            </a:r>
            <a:r>
              <a:rPr lang="uk-UA" sz="1800" dirty="0"/>
              <a:t> Баха були наступні сили :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Поліцейський полк СС "Познань" (генерал-лейтенант військ СС і поліції </a:t>
            </a:r>
            <a:r>
              <a:rPr lang="uk-UA" sz="1800" dirty="0" err="1"/>
              <a:t>Райнефарт</a:t>
            </a:r>
            <a:r>
              <a:rPr lang="uk-UA" sz="1800" dirty="0"/>
              <a:t>);</a:t>
            </a:r>
            <a:br>
              <a:rPr lang="uk-UA" sz="1800" dirty="0"/>
            </a:br>
            <a:r>
              <a:rPr lang="uk-UA" sz="1800" dirty="0"/>
              <a:t>Ударна бригада СС "Рона";</a:t>
            </a:r>
            <a:br>
              <a:rPr lang="uk-UA" sz="1800" dirty="0"/>
            </a:br>
            <a:r>
              <a:rPr lang="uk-UA" sz="1800" dirty="0" err="1"/>
              <a:t>Зондеркомманда</a:t>
            </a:r>
            <a:r>
              <a:rPr lang="uk-UA" sz="1800" dirty="0"/>
              <a:t> СС "</a:t>
            </a:r>
            <a:r>
              <a:rPr lang="uk-UA" sz="1800" dirty="0" err="1"/>
              <a:t>Дірлевангер</a:t>
            </a:r>
            <a:r>
              <a:rPr lang="uk-UA" sz="1800" dirty="0"/>
              <a:t>";</a:t>
            </a:r>
            <a:br>
              <a:rPr lang="uk-UA" sz="1800" dirty="0"/>
            </a:br>
            <a:r>
              <a:rPr lang="uk-UA" sz="1800" dirty="0"/>
              <a:t>608-ї охоронний полк вермахту;</a:t>
            </a:r>
            <a:br>
              <a:rPr lang="uk-UA" sz="1800" dirty="0"/>
            </a:br>
            <a:r>
              <a:rPr lang="uk-UA" sz="1800" dirty="0"/>
              <a:t>Азербайджанські батальйони вермахту;</a:t>
            </a:r>
            <a:br>
              <a:rPr lang="uk-UA" sz="1800" dirty="0"/>
            </a:br>
            <a:r>
              <a:rPr lang="uk-UA" sz="1800" dirty="0"/>
              <a:t>Вогнеметний батальйон "Кроне";</a:t>
            </a:r>
            <a:br>
              <a:rPr lang="uk-UA" sz="1800" dirty="0"/>
            </a:br>
            <a:r>
              <a:rPr lang="uk-UA" sz="1800" dirty="0"/>
              <a:t>500-й саперний батальйон спеціального призначення;</a:t>
            </a:r>
            <a:br>
              <a:rPr lang="uk-UA" sz="1800" dirty="0"/>
            </a:br>
            <a:r>
              <a:rPr lang="uk-UA" sz="1800" dirty="0"/>
              <a:t>1000-я мінометна рота;</a:t>
            </a:r>
            <a:br>
              <a:rPr lang="uk-UA" sz="1800" dirty="0"/>
            </a:br>
            <a:r>
              <a:rPr lang="uk-UA" sz="1800" dirty="0"/>
              <a:t>201-я батарея ракетних установок;</a:t>
            </a:r>
            <a:br>
              <a:rPr lang="uk-UA" sz="1800" dirty="0"/>
            </a:br>
            <a:r>
              <a:rPr lang="uk-UA" sz="1800" dirty="0"/>
              <a:t>638-я батарея гаубиць;</a:t>
            </a:r>
            <a:br>
              <a:rPr lang="uk-UA" sz="1800" dirty="0"/>
            </a:br>
            <a:r>
              <a:rPr lang="uk-UA" sz="1800" dirty="0"/>
              <a:t>218-я ударна (штурмова) танкова рота;</a:t>
            </a:r>
            <a:br>
              <a:rPr lang="uk-UA" sz="1800" dirty="0"/>
            </a:br>
            <a:r>
              <a:rPr lang="uk-UA" sz="1800" dirty="0"/>
              <a:t>Учбовий батальйон самохідних установок;</a:t>
            </a:r>
            <a:br>
              <a:rPr lang="uk-UA" sz="1800" dirty="0"/>
            </a:br>
            <a:r>
              <a:rPr lang="uk-UA" sz="1800" dirty="0"/>
              <a:t>Бронепоїзд.</a:t>
            </a:r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r="26617"/>
          <a:stretch>
            <a:fillRect/>
          </a:stretch>
        </p:blipFill>
        <p:spPr/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547870" y="5715000"/>
            <a:ext cx="3859212" cy="1371600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Солдати</a:t>
            </a:r>
            <a:r>
              <a:rPr lang="ru-RU" b="1" dirty="0">
                <a:solidFill>
                  <a:schemeClr val="tx1"/>
                </a:solidFill>
              </a:rPr>
              <a:t> 1/111-ого </a:t>
            </a:r>
            <a:r>
              <a:rPr lang="ru-RU" b="1" dirty="0" err="1">
                <a:solidFill>
                  <a:schemeClr val="tx1"/>
                </a:solidFill>
              </a:rPr>
              <a:t>азербайджанського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піхотного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батальйону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брав участь у </a:t>
            </a:r>
            <a:r>
              <a:rPr lang="ru-RU" b="1" dirty="0" err="1">
                <a:solidFill>
                  <a:schemeClr val="tx1"/>
                </a:solidFill>
              </a:rPr>
              <a:t>придушенні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повстання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Серпень</a:t>
            </a:r>
            <a:r>
              <a:rPr lang="ru-RU" b="1" dirty="0">
                <a:solidFill>
                  <a:schemeClr val="tx1"/>
                </a:solidFill>
              </a:rPr>
              <a:t> 1944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9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10 </a:t>
            </a:r>
            <a:r>
              <a:rPr lang="ru-RU" sz="2000" dirty="0" err="1"/>
              <a:t>вересня</a:t>
            </a:r>
            <a:r>
              <a:rPr lang="ru-RU" sz="2000" dirty="0"/>
              <a:t>, коли </a:t>
            </a:r>
            <a:r>
              <a:rPr lang="ru-RU" sz="2000" dirty="0" err="1"/>
              <a:t>повстання</a:t>
            </a:r>
            <a:r>
              <a:rPr lang="ru-RU" sz="2000" dirty="0"/>
              <a:t> в </a:t>
            </a:r>
            <a:r>
              <a:rPr lang="ru-RU" sz="2000" dirty="0" err="1"/>
              <a:t>значній</a:t>
            </a:r>
            <a:r>
              <a:rPr lang="ru-RU" sz="2000" dirty="0"/>
              <a:t> </a:t>
            </a:r>
            <a:r>
              <a:rPr lang="ru-RU" sz="2000" dirty="0" err="1"/>
              <a:t>мірі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придушене</a:t>
            </a:r>
            <a:r>
              <a:rPr lang="ru-RU" sz="2000" dirty="0"/>
              <a:t>, </a:t>
            </a:r>
            <a:r>
              <a:rPr lang="ru-RU" sz="2000" dirty="0" err="1"/>
              <a:t>радянські</a:t>
            </a:r>
            <a:r>
              <a:rPr lang="ru-RU" sz="2000" dirty="0"/>
              <a:t> </a:t>
            </a:r>
            <a:r>
              <a:rPr lang="ru-RU" sz="2000" dirty="0" err="1"/>
              <a:t>війська</a:t>
            </a:r>
            <a:r>
              <a:rPr lang="ru-RU" sz="2000" dirty="0"/>
              <a:t> </a:t>
            </a:r>
            <a:r>
              <a:rPr lang="ru-RU" sz="2000" dirty="0" err="1"/>
              <a:t>знову</a:t>
            </a:r>
            <a:r>
              <a:rPr lang="ru-RU" sz="2000" dirty="0"/>
              <a:t> </a:t>
            </a:r>
            <a:r>
              <a:rPr lang="ru-RU" sz="2000" dirty="0" err="1"/>
              <a:t>перейшли</a:t>
            </a:r>
            <a:r>
              <a:rPr lang="ru-RU" sz="2000" dirty="0"/>
              <a:t> в </a:t>
            </a:r>
            <a:r>
              <a:rPr lang="ru-RU" sz="2000" dirty="0" err="1"/>
              <a:t>наступ</a:t>
            </a:r>
            <a:r>
              <a:rPr lang="ru-RU" sz="2000" dirty="0"/>
              <a:t> і 14 </a:t>
            </a:r>
            <a:r>
              <a:rPr lang="ru-RU" sz="2000" dirty="0" err="1"/>
              <a:t>вересня</a:t>
            </a:r>
            <a:r>
              <a:rPr lang="ru-RU" sz="2000" dirty="0"/>
              <a:t> </a:t>
            </a:r>
            <a:r>
              <a:rPr lang="ru-RU" sz="2000" dirty="0" err="1"/>
              <a:t>оволоділи</a:t>
            </a:r>
            <a:r>
              <a:rPr lang="ru-RU" sz="2000" dirty="0"/>
              <a:t> </a:t>
            </a:r>
            <a:r>
              <a:rPr lang="ru-RU" sz="2000" dirty="0" err="1"/>
              <a:t>Прагою</a:t>
            </a:r>
            <a:r>
              <a:rPr lang="ru-RU" sz="2000" dirty="0"/>
              <a:t> - </a:t>
            </a:r>
            <a:r>
              <a:rPr lang="ru-RU" sz="2000" dirty="0" err="1"/>
              <a:t>передмістям</a:t>
            </a:r>
            <a:r>
              <a:rPr lang="ru-RU" sz="2000" dirty="0"/>
              <a:t> </a:t>
            </a:r>
            <a:r>
              <a:rPr lang="ru-RU" sz="2000" dirty="0" err="1"/>
              <a:t>Варшави</a:t>
            </a:r>
            <a:r>
              <a:rPr lang="ru-RU" sz="2000" dirty="0"/>
              <a:t> на </a:t>
            </a:r>
            <a:r>
              <a:rPr lang="ru-RU" sz="2000" dirty="0" err="1"/>
              <a:t>східному</a:t>
            </a:r>
            <a:r>
              <a:rPr lang="ru-RU" sz="2000" dirty="0"/>
              <a:t> </a:t>
            </a:r>
            <a:r>
              <a:rPr lang="ru-RU" sz="2000" dirty="0" err="1"/>
              <a:t>березі</a:t>
            </a:r>
            <a:r>
              <a:rPr lang="ru-RU" sz="2000" dirty="0"/>
              <a:t> </a:t>
            </a:r>
            <a:r>
              <a:rPr lang="ru-RU" sz="2000" dirty="0" err="1"/>
              <a:t>Вісли</a:t>
            </a:r>
            <a:r>
              <a:rPr lang="ru-RU" sz="2000" dirty="0"/>
              <a:t>.</a:t>
            </a:r>
            <a:endParaRPr lang="uk-UA" sz="20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76413" y="2234074"/>
            <a:ext cx="4825157" cy="576262"/>
          </a:xfrm>
        </p:spPr>
        <p:txBody>
          <a:bodyPr/>
          <a:lstStyle/>
          <a:p>
            <a:r>
              <a:rPr lang="uk-UA" dirty="0"/>
              <a:t>Патруль повстанців</a:t>
            </a:r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5" y="2810336"/>
            <a:ext cx="3085651" cy="3667272"/>
          </a:xfrm>
        </p:spPr>
      </p:pic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/>
              <a:t>Повстанці- </a:t>
            </a:r>
            <a:r>
              <a:rPr lang="uk-UA" dirty="0" err="1"/>
              <a:t>харцери</a:t>
            </a:r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9" y="3179763"/>
            <a:ext cx="4212475" cy="2840037"/>
          </a:xfrm>
        </p:spPr>
      </p:pic>
    </p:spTree>
    <p:extLst>
      <p:ext uri="{BB962C8B-B14F-4D97-AF65-F5344CB8AC3E}">
        <p14:creationId xmlns:p14="http://schemas.microsoft.com/office/powerpoint/2010/main" val="77770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7" y="505653"/>
            <a:ext cx="3892969" cy="5514147"/>
          </a:xfrm>
        </p:spPr>
      </p:pic>
      <p:pic>
        <p:nvPicPr>
          <p:cNvPr id="9" name="Місце для вмісту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27" y="505653"/>
            <a:ext cx="7209590" cy="4716732"/>
          </a:xfrm>
        </p:spPr>
      </p:pic>
      <p:sp>
        <p:nvSpPr>
          <p:cNvPr id="8" name="Прямокутник 7"/>
          <p:cNvSpPr/>
          <p:nvPr/>
        </p:nvSpPr>
        <p:spPr>
          <a:xfrm>
            <a:off x="709780" y="6111902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Бої на вулицях Варшави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5989280" y="5650468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Вулиця</a:t>
            </a:r>
            <a:r>
              <a:rPr lang="ru-RU" dirty="0"/>
              <a:t> </a:t>
            </a:r>
            <a:r>
              <a:rPr lang="ru-RU" dirty="0" err="1"/>
              <a:t>Варшави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повстання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449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949824" y="1075765"/>
            <a:ext cx="5344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 </a:t>
            </a:r>
            <a:r>
              <a:rPr lang="uk-UA" sz="4000" b="1" dirty="0" smtClean="0"/>
              <a:t>Список літератури: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198405" y="23756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/>
              <a:t>Е. </a:t>
            </a:r>
            <a:r>
              <a:rPr lang="uk-UA" sz="2000" b="1" dirty="0" err="1"/>
              <a:t>Дручіньскій</a:t>
            </a:r>
            <a:r>
              <a:rPr lang="uk-UA" sz="2000" b="1" dirty="0"/>
              <a:t>. Варшавське повстання .</a:t>
            </a:r>
            <a:r>
              <a:rPr lang="uk-UA" sz="2000" b="1" dirty="0" smtClean="0"/>
              <a:t>Інша </a:t>
            </a:r>
            <a:r>
              <a:rPr lang="uk-UA" sz="2000" b="1" dirty="0"/>
              <a:t>війна. </a:t>
            </a:r>
            <a:r>
              <a:rPr lang="uk-UA" sz="2000" b="1" dirty="0" smtClean="0"/>
              <a:t>1939-1945.</a:t>
            </a:r>
            <a:endParaRPr lang="uk-UA" sz="2000" b="1" dirty="0"/>
          </a:p>
        </p:txBody>
      </p:sp>
      <p:sp>
        <p:nvSpPr>
          <p:cNvPr id="7" name="Прямокутник 6"/>
          <p:cNvSpPr/>
          <p:nvPr/>
        </p:nvSpPr>
        <p:spPr>
          <a:xfrm>
            <a:off x="1198405" y="345545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/>
              <a:t>Є.Яковлев</a:t>
            </a:r>
            <a:r>
              <a:rPr lang="ru-RU" sz="2000" b="1" dirty="0" smtClean="0"/>
              <a:t>. </a:t>
            </a:r>
            <a:r>
              <a:rPr lang="ru-RU" sz="2000" b="1" dirty="0"/>
              <a:t>В. </a:t>
            </a:r>
            <a:r>
              <a:rPr lang="ru-RU" sz="2000" b="1" dirty="0" err="1"/>
              <a:t>Польща</a:t>
            </a:r>
            <a:r>
              <a:rPr lang="ru-RU" sz="2000" b="1" dirty="0"/>
              <a:t> </a:t>
            </a:r>
            <a:r>
              <a:rPr lang="ru-RU" sz="2000" b="1" dirty="0" err="1"/>
              <a:t>проти</a:t>
            </a:r>
            <a:r>
              <a:rPr lang="ru-RU" sz="2000" b="1" dirty="0"/>
              <a:t> СРСР. 1939-1950. М., 2007. </a:t>
            </a:r>
            <a:endParaRPr lang="uk-UA" sz="2000" b="1" dirty="0"/>
          </a:p>
        </p:txBody>
      </p:sp>
      <p:sp>
        <p:nvSpPr>
          <p:cNvPr id="8" name="Прямокутник 7"/>
          <p:cNvSpPr/>
          <p:nvPr/>
        </p:nvSpPr>
        <p:spPr>
          <a:xfrm>
            <a:off x="1198405" y="443709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Р. </a:t>
            </a:r>
            <a:r>
              <a:rPr lang="ru-RU" sz="2000" b="1" dirty="0" err="1"/>
              <a:t>Назаревич</a:t>
            </a:r>
            <a:r>
              <a:rPr lang="ru-RU" sz="2000" b="1" dirty="0"/>
              <a:t>. </a:t>
            </a:r>
            <a:r>
              <a:rPr lang="ru-RU" sz="2000" b="1" dirty="0" err="1"/>
              <a:t>Варшавське</a:t>
            </a:r>
            <a:r>
              <a:rPr lang="ru-RU" sz="2000" b="1" dirty="0"/>
              <a:t> </a:t>
            </a:r>
            <a:r>
              <a:rPr lang="ru-RU" sz="2000" b="1" dirty="0" err="1"/>
              <a:t>повстання</a:t>
            </a:r>
            <a:r>
              <a:rPr lang="ru-RU" sz="2000" b="1" dirty="0"/>
              <a:t>, 1944 </a:t>
            </a:r>
            <a:r>
              <a:rPr lang="ru-RU" sz="2000" b="1" dirty="0" err="1"/>
              <a:t>рік</a:t>
            </a:r>
            <a:r>
              <a:rPr lang="ru-RU" sz="2000" b="1" dirty="0"/>
              <a:t>: </a:t>
            </a:r>
            <a:r>
              <a:rPr lang="ru-RU" sz="2000" b="1" dirty="0" err="1"/>
              <a:t>політичні</a:t>
            </a:r>
            <a:r>
              <a:rPr lang="ru-RU" sz="2000" b="1" dirty="0"/>
              <a:t> </a:t>
            </a:r>
            <a:r>
              <a:rPr lang="ru-RU" sz="2000" b="1" dirty="0" err="1"/>
              <a:t>аспекти</a:t>
            </a:r>
            <a:r>
              <a:rPr lang="ru-RU" sz="2000" b="1" dirty="0"/>
              <a:t>. М., "</a:t>
            </a:r>
            <a:r>
              <a:rPr lang="ru-RU" sz="2000" b="1" dirty="0" err="1"/>
              <a:t>Прогрес</a:t>
            </a:r>
            <a:r>
              <a:rPr lang="ru-RU" sz="2000" b="1" dirty="0"/>
              <a:t>", 1989. </a:t>
            </a:r>
            <a:endParaRPr lang="uk-UA" sz="2000" b="1" dirty="0"/>
          </a:p>
        </p:txBody>
      </p:sp>
      <p:sp>
        <p:nvSpPr>
          <p:cNvPr id="10" name="Прямокутник 9"/>
          <p:cNvSpPr/>
          <p:nvPr/>
        </p:nvSpPr>
        <p:spPr>
          <a:xfrm>
            <a:off x="1198405" y="5418730"/>
            <a:ext cx="7952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/>
              <a:t>Лавренов</a:t>
            </a:r>
            <a:r>
              <a:rPr lang="uk-UA" sz="2000" b="1" dirty="0"/>
              <a:t> С. Крах Третього рейху. Видавництво </a:t>
            </a:r>
            <a:r>
              <a:rPr lang="en-US" sz="2000" b="1" dirty="0"/>
              <a:t>ACT ", 2000</a:t>
            </a:r>
            <a:r>
              <a:rPr lang="uk-UA" sz="2000" b="1" dirty="0" smtClean="0"/>
              <a:t> 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16451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 dirty="0" smtClean="0"/>
              <a:t>Дякую за увагу!</a:t>
            </a:r>
            <a:endParaRPr lang="uk-UA" sz="66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22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</TotalTime>
  <Words>220</Words>
  <Application>Microsoft Office PowerPoint</Application>
  <PresentationFormat>Широкий екран</PresentationFormat>
  <Paragraphs>18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Зал засідань</vt:lpstr>
      <vt:lpstr>Презентація PowerPoint</vt:lpstr>
      <vt:lpstr>Варшавське повстання - антинацистський повстання в Варшаві 1 серпня - 2 жовтня 1944 року, організоване командуванням Армії крайової і представництвом польського уряду у вигнанні .</vt:lpstr>
      <vt:lpstr>"Москва, Маршалові (товаришеві) Сталіну Встановив особистий зв'язок з командувачем гарнізоном Варшави, який керує героїчної повстанської боротьбою народу з гітлерівськими бандитами. Розібравшись у загальній військовій обстановці, прийшов до переконання, що незважаючи на героїчні зусилля військ і населення всієї Варшави є наступні потреби, задоволення яких дозволило б прискорити перемогу в боротьбі з нашим спільним ворогом: автоматична зброя, боєприпаси, гранати і протитанкові рушниці ... ".  </vt:lpstr>
      <vt:lpstr>З німецької сторони район Варшави оборонявся 9-ю армією генерала Ніколауса фон Формана. Шестандцятитисячним німецький гарнізон був посилений і 5 серпня німці почали контратаку за допомогою танків, важкої артилерії і ударної авіації.</vt:lpstr>
      <vt:lpstr>Станом на 6 серпня 1944 року в розпорядженні Еріх фон дем Баха були наступні сили :  Поліцейський полк СС "Познань" (генерал-лейтенант військ СС і поліції Райнефарт); Ударна бригада СС "Рона"; Зондеркомманда СС "Дірлевангер"; 608-ї охоронний полк вермахту; Азербайджанські батальйони вермахту; Вогнеметний батальйон "Кроне"; 500-й саперний батальйон спеціального призначення; 1000-я мінометна рота; 201-я батарея ракетних установок; 638-я батарея гаубиць; 218-я ударна (штурмова) танкова рота; Учбовий батальйон самохідних установок; Бронепоїзд.</vt:lpstr>
      <vt:lpstr>10 вересня, коли повстання в значній мірі вже було придушене, радянські війська знову перейшли в наступ і 14 вересня оволоділи Прагою - передмістям Варшави на східному березі Вісли.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Валя</dc:creator>
  <cp:lastModifiedBy>Валя</cp:lastModifiedBy>
  <cp:revision>6</cp:revision>
  <dcterms:created xsi:type="dcterms:W3CDTF">2014-03-04T15:29:28Z</dcterms:created>
  <dcterms:modified xsi:type="dcterms:W3CDTF">2014-03-04T19:06:27Z</dcterms:modified>
</cp:coreProperties>
</file>