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15.12.2013</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15.12.2013</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492896"/>
            <a:ext cx="6873420" cy="1015663"/>
          </a:xfrm>
          <a:prstGeom prst="rect">
            <a:avLst/>
          </a:prstGeom>
          <a:noFill/>
        </p:spPr>
        <p:txBody>
          <a:bodyPr wrap="none" rtlCol="0">
            <a:spAutoFit/>
          </a:bodyPr>
          <a:lstStyle/>
          <a:p>
            <a:r>
              <a:rPr lang="ru-RU" sz="6000" dirty="0" smtClean="0">
                <a:solidFill>
                  <a:srgbClr val="7030A0"/>
                </a:solidFill>
                <a:latin typeface="DS Eraser Cyr" pitchFamily="82" charset="0"/>
              </a:rPr>
              <a:t>Адольф Г</a:t>
            </a:r>
            <a:r>
              <a:rPr lang="uk-UA" sz="6000" dirty="0" smtClean="0">
                <a:solidFill>
                  <a:srgbClr val="7030A0"/>
                </a:solidFill>
                <a:latin typeface="DS Eraser Cyr" pitchFamily="82" charset="0"/>
              </a:rPr>
              <a:t>ітлер</a:t>
            </a:r>
            <a:endParaRPr lang="ru-RU" sz="6000" dirty="0">
              <a:solidFill>
                <a:srgbClr val="7030A0"/>
              </a:solidFill>
              <a:latin typeface="DS Eraser Cyr" pitchFamily="82" charset="0"/>
            </a:endParaRPr>
          </a:p>
        </p:txBody>
      </p:sp>
    </p:spTree>
    <p:extLst>
      <p:ext uri="{BB962C8B-B14F-4D97-AF65-F5344CB8AC3E}">
        <p14:creationId xmlns:p14="http://schemas.microsoft.com/office/powerpoint/2010/main" val="290848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6" y="-99392"/>
            <a:ext cx="4119736" cy="7155805"/>
          </a:xfrm>
          <a:prstGeom prst="rect">
            <a:avLst/>
          </a:prstGeom>
          <a:noFill/>
        </p:spPr>
        <p:txBody>
          <a:bodyPr wrap="square" rtlCol="0">
            <a:spAutoFit/>
          </a:bodyPr>
          <a:lstStyle/>
          <a:p>
            <a:pPr algn="ctr">
              <a:lnSpc>
                <a:spcPct val="150000"/>
              </a:lnSpc>
            </a:pPr>
            <a:r>
              <a:rPr lang="uk-UA" dirty="0" smtClean="0"/>
              <a:t>1 серпня 1914 почалася Перша світова війна. Гітлер зрадів звістці про війну. У жовтні 1914 року був відправлений на Західний фронт у складі першої роти Баварського резервного піхотного полку № 16. 1 листопада 1914 Гітлеру присвоєно звання єфрейтора</a:t>
            </a:r>
            <a:r>
              <a:rPr lang="ru-RU" dirty="0" smtClean="0"/>
              <a:t>. </a:t>
            </a:r>
            <a:r>
              <a:rPr lang="uk-UA" dirty="0" smtClean="0"/>
              <a:t>Взагалі брав учать приблизно у 20 битвах, в тому числі битва під </a:t>
            </a:r>
            <a:r>
              <a:rPr lang="uk-UA" dirty="0" err="1" smtClean="0"/>
              <a:t>Іпром</a:t>
            </a:r>
            <a:r>
              <a:rPr lang="uk-UA" dirty="0" smtClean="0"/>
              <a:t>, під </a:t>
            </a:r>
            <a:r>
              <a:rPr lang="uk-UA" dirty="0" err="1" smtClean="0"/>
              <a:t>Аррасом</a:t>
            </a:r>
            <a:r>
              <a:rPr lang="uk-UA" dirty="0" smtClean="0"/>
              <a:t>, на </a:t>
            </a:r>
            <a:r>
              <a:rPr lang="uk-UA" dirty="0" err="1" smtClean="0"/>
              <a:t>Соммі</a:t>
            </a:r>
            <a:r>
              <a:rPr lang="uk-UA" dirty="0" smtClean="0"/>
              <a:t>, в </a:t>
            </a:r>
            <a:r>
              <a:rPr lang="uk-UA" dirty="0" err="1" smtClean="0"/>
              <a:t>Артуа</a:t>
            </a:r>
            <a:r>
              <a:rPr lang="uk-UA" dirty="0" smtClean="0"/>
              <a:t>, у Фландрії, на Марні. 25 серпня 1918 Гітлер отримав нагороду за службу III ступеня. За численними свідченнями, він був обачним, дуже сміливим і відмінним солдатом.</a:t>
            </a:r>
            <a:endParaRPr lang="uk-UA"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12048" r="10361"/>
          <a:stretch/>
        </p:blipFill>
        <p:spPr>
          <a:xfrm>
            <a:off x="4139952" y="993456"/>
            <a:ext cx="5004048" cy="4970107"/>
          </a:xfrm>
          <a:prstGeom prst="rect">
            <a:avLst/>
          </a:prstGeom>
        </p:spPr>
      </p:pic>
    </p:spTree>
    <p:extLst>
      <p:ext uri="{BB962C8B-B14F-4D97-AF65-F5344CB8AC3E}">
        <p14:creationId xmlns:p14="http://schemas.microsoft.com/office/powerpoint/2010/main" val="282462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34" y="4734149"/>
            <a:ext cx="9144000" cy="2123851"/>
          </a:xfrm>
          <a:prstGeom prst="rect">
            <a:avLst/>
          </a:prstGeom>
          <a:noFill/>
        </p:spPr>
        <p:txBody>
          <a:bodyPr wrap="square" rtlCol="0">
            <a:spAutoFit/>
          </a:bodyPr>
          <a:lstStyle/>
          <a:p>
            <a:pPr algn="ctr">
              <a:lnSpc>
                <a:spcPct val="150000"/>
              </a:lnSpc>
            </a:pPr>
            <a:r>
              <a:rPr lang="uk-UA" dirty="0" smtClean="0"/>
              <a:t>Не обійшлось і без травм. У 1916 році поранений у ліве стегно осколком гранати в першій битві на </a:t>
            </a:r>
            <a:r>
              <a:rPr lang="uk-UA" dirty="0" err="1" smtClean="0"/>
              <a:t>Соммі</a:t>
            </a:r>
            <a:r>
              <a:rPr lang="uk-UA" dirty="0"/>
              <a:t>. </a:t>
            </a:r>
            <a:r>
              <a:rPr lang="uk-UA" dirty="0" smtClean="0"/>
              <a:t>Восени 1918 року </a:t>
            </a:r>
            <a:r>
              <a:rPr lang="uk-UA" dirty="0"/>
              <a:t>— отруєння газом під </a:t>
            </a:r>
            <a:r>
              <a:rPr lang="uk-UA" dirty="0" err="1"/>
              <a:t>Ла</a:t>
            </a:r>
            <a:r>
              <a:rPr lang="uk-UA" dirty="0"/>
              <a:t> Монтень у результаті вибуху поряд з ним хімічного </a:t>
            </a:r>
            <a:r>
              <a:rPr lang="uk-UA" dirty="0" smtClean="0"/>
              <a:t>снаряду,ураження очей, тимчасова </a:t>
            </a:r>
            <a:r>
              <a:rPr lang="uk-UA" dirty="0"/>
              <a:t>втрата зору. </a:t>
            </a:r>
            <a:r>
              <a:rPr lang="uk-UA" dirty="0" smtClean="0"/>
              <a:t>Перебуваючи </a:t>
            </a:r>
            <a:r>
              <a:rPr lang="uk-UA" dirty="0"/>
              <a:t>на лікуванні в госпіталі, дізнався про капітуляцію Німеччини і повалення кайзера, що стало для нього великим потрясінням</a:t>
            </a:r>
            <a:r>
              <a:rPr lang="uk-UA" dirty="0" smtClean="0"/>
              <a:t>.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5568619" cy="417646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66027"/>
            <a:ext cx="3312368" cy="4539894"/>
          </a:xfrm>
          <a:prstGeom prst="rect">
            <a:avLst/>
          </a:prstGeom>
        </p:spPr>
      </p:pic>
    </p:spTree>
    <p:extLst>
      <p:ext uri="{BB962C8B-B14F-4D97-AF65-F5344CB8AC3E}">
        <p14:creationId xmlns:p14="http://schemas.microsoft.com/office/powerpoint/2010/main" val="1865442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4" y="4272677"/>
            <a:ext cx="9163503" cy="2585323"/>
          </a:xfrm>
          <a:prstGeom prst="rect">
            <a:avLst/>
          </a:prstGeom>
          <a:noFill/>
        </p:spPr>
        <p:txBody>
          <a:bodyPr wrap="square" rtlCol="0">
            <a:spAutoFit/>
          </a:bodyPr>
          <a:lstStyle/>
          <a:p>
            <a:pPr algn="ctr">
              <a:lnSpc>
                <a:spcPct val="150000"/>
              </a:lnSpc>
            </a:pPr>
            <a:r>
              <a:rPr lang="uk-UA" dirty="0" smtClean="0"/>
              <a:t>Основні засади своєї ідеології Гітлер описав у автобіографічній книзі </a:t>
            </a:r>
            <a:r>
              <a:rPr lang="ru-RU" dirty="0" smtClean="0"/>
              <a:t>«</a:t>
            </a:r>
            <a:r>
              <a:rPr lang="fr-FR" dirty="0"/>
              <a:t>Mein Kampf» </a:t>
            </a:r>
            <a:r>
              <a:rPr lang="uk-UA" dirty="0"/>
              <a:t>(</a:t>
            </a:r>
            <a:r>
              <a:rPr lang="fr-FR" dirty="0" smtClean="0"/>
              <a:t>«</a:t>
            </a:r>
            <a:r>
              <a:rPr lang="uk-UA" dirty="0" smtClean="0"/>
              <a:t>Моя Боротьба</a:t>
            </a:r>
            <a:r>
              <a:rPr lang="ru-RU" dirty="0" smtClean="0"/>
              <a:t>»). </a:t>
            </a:r>
            <a:r>
              <a:rPr lang="uk-UA" dirty="0" smtClean="0"/>
              <a:t>В її основі лежали ідеї шовінізму, соціалізму та антисемітизму. На його погляди впливали католицька церква та євреї. На думку Гітлера, «порочність» останніх полягає у їх крові, а тому євреїв просто треба винищувати як заразу. Слов'яни, за переконаннями Гітлера, також вважалися «</a:t>
            </a:r>
            <a:r>
              <a:rPr lang="uk-UA" dirty="0" err="1" smtClean="0"/>
              <a:t>недолюдьми</a:t>
            </a:r>
            <a:r>
              <a:rPr lang="uk-UA" dirty="0" smtClean="0"/>
              <a:t>»</a:t>
            </a:r>
            <a:r>
              <a:rPr lang="fr-FR" dirty="0" smtClean="0"/>
              <a:t>, </a:t>
            </a:r>
            <a:r>
              <a:rPr lang="uk-UA" dirty="0" smtClean="0"/>
              <a:t>а тому мали б бути знищені або перетворені на рабів</a:t>
            </a:r>
            <a:endParaRPr lang="uk-UA"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3795" y="12576"/>
            <a:ext cx="5696903" cy="4272677"/>
          </a:xfrm>
          <a:prstGeom prst="rect">
            <a:avLst/>
          </a:prstGeom>
        </p:spPr>
      </p:pic>
    </p:spTree>
    <p:extLst>
      <p:ext uri="{BB962C8B-B14F-4D97-AF65-F5344CB8AC3E}">
        <p14:creationId xmlns:p14="http://schemas.microsoft.com/office/powerpoint/2010/main" val="2413889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2" y="-171400"/>
            <a:ext cx="5297372" cy="7155805"/>
          </a:xfrm>
          <a:prstGeom prst="rect">
            <a:avLst/>
          </a:prstGeom>
          <a:noFill/>
        </p:spPr>
        <p:txBody>
          <a:bodyPr wrap="square" rtlCol="0">
            <a:spAutoFit/>
          </a:bodyPr>
          <a:lstStyle/>
          <a:p>
            <a:pPr algn="ctr">
              <a:lnSpc>
                <a:spcPct val="150000"/>
              </a:lnSpc>
            </a:pPr>
            <a:r>
              <a:rPr lang="uk-UA" dirty="0" smtClean="0"/>
              <a:t> 12 вересня 1919 року Адольф Гітлер вперше відвідав збори Німецької робітничої партії у Мюнхені. Ще тоді голова партії помітив красномовність Гітлера. Вже 4 вересня 1919 року він вступив до лав цієї партії, ставши її 55-тим членом. За особистого сприяння Гітлера 1 квітня 1920 року було проголошено основну програму, яка отримала назву «25 пунктів». Щоб отримати бажану керівну посаду, він вирішив вдатися до хитрощів: 11 </a:t>
            </a:r>
            <a:r>
              <a:rPr lang="uk-UA" dirty="0" err="1" smtClean="0"/>
              <a:t>липн</a:t>
            </a:r>
            <a:r>
              <a:rPr lang="uk-UA" dirty="0" smtClean="0"/>
              <a:t>я 1921 року він демонстративно вийшов з партії, а головною умовою для свого повернення поставив призначення його «головою партії з диктаторськими повноваженнями». Керівництво пішло йому на поступки і вже 29 липня він повернувся до лав НСДАП як лідер партії. </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99593"/>
            <a:ext cx="3851920" cy="5591497"/>
          </a:xfrm>
          <a:prstGeom prst="rect">
            <a:avLst/>
          </a:prstGeom>
        </p:spPr>
      </p:pic>
    </p:spTree>
    <p:extLst>
      <p:ext uri="{BB962C8B-B14F-4D97-AF65-F5344CB8AC3E}">
        <p14:creationId xmlns:p14="http://schemas.microsoft.com/office/powerpoint/2010/main" val="235100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9" y="11414"/>
            <a:ext cx="9166239" cy="2123851"/>
          </a:xfrm>
          <a:prstGeom prst="rect">
            <a:avLst/>
          </a:prstGeom>
          <a:noFill/>
        </p:spPr>
        <p:txBody>
          <a:bodyPr wrap="square" rtlCol="0">
            <a:spAutoFit/>
          </a:bodyPr>
          <a:lstStyle/>
          <a:p>
            <a:pPr algn="ctr">
              <a:lnSpc>
                <a:spcPct val="150000"/>
              </a:lnSpc>
            </a:pPr>
            <a:r>
              <a:rPr lang="uk-UA" dirty="0" smtClean="0"/>
              <a:t>У 1923 році на тлі загальної апатії та відчаю після поразки у Першій світовій війні, безконтрольної інфляції та кризи у економіці, країною прокотилася хвиля страйків та демонстрацій. У цих умовах Націонал-соціалістична партія на чолі з Адольфом Гітлером почала готувати виступ проти соціал-демократичного уряду в Берліні.</a:t>
            </a:r>
            <a:r>
              <a:rPr lang="ru-RU" dirty="0"/>
              <a:t> </a:t>
            </a:r>
            <a:endParaRPr lang="ru-RU" dirty="0" smtClean="0"/>
          </a:p>
        </p:txBody>
      </p:sp>
      <p:pic>
        <p:nvPicPr>
          <p:cNvPr id="4" name="Рисунок 3"/>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1492250" y="2135265"/>
            <a:ext cx="6159500" cy="3949700"/>
          </a:xfrm>
          <a:prstGeom prst="rect">
            <a:avLst/>
          </a:prstGeom>
        </p:spPr>
      </p:pic>
    </p:spTree>
    <p:extLst>
      <p:ext uri="{BB962C8B-B14F-4D97-AF65-F5344CB8AC3E}">
        <p14:creationId xmlns:p14="http://schemas.microsoft.com/office/powerpoint/2010/main" val="3444716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87654"/>
            <a:ext cx="9144000" cy="3370346"/>
          </a:xfrm>
          <a:prstGeom prst="rect">
            <a:avLst/>
          </a:prstGeom>
          <a:noFill/>
        </p:spPr>
        <p:txBody>
          <a:bodyPr wrap="square" rtlCol="0">
            <a:spAutoFit/>
          </a:bodyPr>
          <a:lstStyle/>
          <a:p>
            <a:pPr algn="ctr">
              <a:lnSpc>
                <a:spcPct val="150000"/>
              </a:lnSpc>
            </a:pPr>
            <a:r>
              <a:rPr lang="ru-RU" dirty="0"/>
              <a:t>8 листопада 1923 року у </a:t>
            </a:r>
            <a:r>
              <a:rPr lang="uk-UA" dirty="0"/>
              <a:t>приміщенні</a:t>
            </a:r>
            <a:r>
              <a:rPr lang="ru-RU" dirty="0"/>
              <a:t> пивного бару «</a:t>
            </a:r>
            <a:r>
              <a:rPr lang="ru-RU" dirty="0" err="1"/>
              <a:t>Бюргербройкеллер</a:t>
            </a:r>
            <a:r>
              <a:rPr lang="ru-RU" dirty="0"/>
              <a:t>» </a:t>
            </a:r>
            <a:r>
              <a:rPr lang="uk-UA" dirty="0"/>
              <a:t>протягом 30 хвилин </a:t>
            </a:r>
            <a:r>
              <a:rPr lang="ru-RU" dirty="0"/>
              <a:t>фон Кар читав </a:t>
            </a:r>
            <a:r>
              <a:rPr lang="uk-UA" dirty="0"/>
              <a:t>підготовлену промову для близько 1000 присутніх в залі, коли раптом Гітлер вийшов на сцену, став на стіл і щоб заглушити галас у залі вистрілив </a:t>
            </a:r>
            <a:r>
              <a:rPr lang="uk-UA" dirty="0" err="1"/>
              <a:t>з пістолета</a:t>
            </a:r>
            <a:r>
              <a:rPr lang="uk-UA" dirty="0"/>
              <a:t> у стелю. Гітлер заявив, що почалася революція, баварський </a:t>
            </a:r>
            <a:r>
              <a:rPr lang="ru-RU" dirty="0"/>
              <a:t>уряд повалено і </a:t>
            </a:r>
            <a:r>
              <a:rPr lang="uk-UA" dirty="0"/>
              <a:t>він збирається сформувати тимчасовий уряд Рейху. </a:t>
            </a:r>
            <a:r>
              <a:rPr lang="uk-UA" dirty="0" err="1"/>
              <a:t>Людендорф</a:t>
            </a:r>
            <a:r>
              <a:rPr lang="uk-UA" dirty="0"/>
              <a:t>, фон Кар та деякі інші баварці під тиском погодилися бути членами тимчасового уряду. Це озброєне повстання дістало назву «Пивний путч</a:t>
            </a:r>
            <a:r>
              <a:rPr lang="uk-UA"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586" y="0"/>
            <a:ext cx="4782827" cy="3587121"/>
          </a:xfrm>
          <a:prstGeom prst="rect">
            <a:avLst/>
          </a:prstGeom>
        </p:spPr>
      </p:pic>
    </p:spTree>
    <p:extLst>
      <p:ext uri="{BB962C8B-B14F-4D97-AF65-F5344CB8AC3E}">
        <p14:creationId xmlns:p14="http://schemas.microsoft.com/office/powerpoint/2010/main" val="76523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 y="1001528"/>
            <a:ext cx="5220072" cy="4662815"/>
          </a:xfrm>
          <a:prstGeom prst="rect">
            <a:avLst/>
          </a:prstGeom>
          <a:noFill/>
        </p:spPr>
        <p:txBody>
          <a:bodyPr wrap="square" rtlCol="0">
            <a:spAutoFit/>
          </a:bodyPr>
          <a:lstStyle/>
          <a:p>
            <a:pPr algn="ctr">
              <a:lnSpc>
                <a:spcPct val="150000"/>
              </a:lnSpc>
            </a:pPr>
            <a:r>
              <a:rPr lang="uk-UA" dirty="0" smtClean="0"/>
              <a:t>Наслідком путчу став судовий процес над заколотниками, який проходив у лютому-березні 1924 року. На лаві підсудних з усіх путчистів опинився лише Гітлер та декілька його поплічників. Суд засудив Гітлера за державну зраду до 5 років ув'язнення і штрафу розміром в 200 золотих марок. Гітлер відбував покарання у в'язниці </a:t>
            </a:r>
            <a:r>
              <a:rPr lang="uk-UA" dirty="0" err="1" smtClean="0"/>
              <a:t>Ландсберг</a:t>
            </a:r>
            <a:r>
              <a:rPr lang="uk-UA" dirty="0" smtClean="0"/>
              <a:t>. Проте вже через 9 місяців, у грудні 1924 року, його випустили на свободу.</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180" y="695740"/>
            <a:ext cx="3635896" cy="5274390"/>
          </a:xfrm>
          <a:prstGeom prst="rect">
            <a:avLst/>
          </a:prstGeom>
        </p:spPr>
      </p:pic>
    </p:spTree>
    <p:extLst>
      <p:ext uri="{BB962C8B-B14F-4D97-AF65-F5344CB8AC3E}">
        <p14:creationId xmlns:p14="http://schemas.microsoft.com/office/powerpoint/2010/main" val="563619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03647"/>
            <a:ext cx="9144000" cy="3000821"/>
          </a:xfrm>
          <a:prstGeom prst="rect">
            <a:avLst/>
          </a:prstGeom>
          <a:noFill/>
        </p:spPr>
        <p:txBody>
          <a:bodyPr wrap="square" rtlCol="0">
            <a:spAutoFit/>
          </a:bodyPr>
          <a:lstStyle/>
          <a:p>
            <a:pPr algn="ctr">
              <a:lnSpc>
                <a:spcPct val="150000"/>
              </a:lnSpc>
            </a:pPr>
            <a:r>
              <a:rPr lang="ru-RU" dirty="0" smtClean="0"/>
              <a:t>Ос</a:t>
            </a:r>
            <a:r>
              <a:rPr lang="uk-UA" dirty="0" err="1" smtClean="0"/>
              <a:t>таточно</a:t>
            </a:r>
            <a:r>
              <a:rPr lang="uk-UA" dirty="0" smtClean="0"/>
              <a:t> ж утвердитись у влади Адольфу Гітлеру вдалося в 1933 році, коли президент Пауль фон </a:t>
            </a:r>
            <a:r>
              <a:rPr lang="uk-UA" dirty="0" err="1" smtClean="0"/>
              <a:t>Гінденбург</a:t>
            </a:r>
            <a:r>
              <a:rPr lang="uk-UA" dirty="0" smtClean="0"/>
              <a:t> призначив його рейхсканцлером Німеччини. Але посади рейхсканцлера Гітлерові було замало. Так після смерті 2 серпня 1934 року президента фон </a:t>
            </a:r>
            <a:r>
              <a:rPr lang="uk-UA" dirty="0" err="1" smtClean="0"/>
              <a:t>Гінденбурга</a:t>
            </a:r>
            <a:r>
              <a:rPr lang="uk-UA" dirty="0" smtClean="0"/>
              <a:t> він зайняв його місце, а також увів нову найвищу державну посаду Німеччини — </a:t>
            </a:r>
            <a:r>
              <a:rPr lang="uk-UA" dirty="0" err="1" smtClean="0"/>
              <a:t>фюрера</a:t>
            </a:r>
            <a:r>
              <a:rPr lang="uk-UA" dirty="0" smtClean="0"/>
              <a:t>, яким був аж до своєї смерті в 1945 році. З цього часу цілком і повністю утвердилася мрія про німецький Третій Рейх, якою давно вже був одержимий Гітлер.</a:t>
            </a:r>
            <a:endParaRPr lang="uk-UA"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100" y="34815"/>
            <a:ext cx="5003799" cy="4003039"/>
          </a:xfrm>
          <a:prstGeom prst="rect">
            <a:avLst/>
          </a:prstGeom>
        </p:spPr>
      </p:pic>
    </p:spTree>
    <p:extLst>
      <p:ext uri="{BB962C8B-B14F-4D97-AF65-F5344CB8AC3E}">
        <p14:creationId xmlns:p14="http://schemas.microsoft.com/office/powerpoint/2010/main" val="1866516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87072" cy="461665"/>
          </a:xfrm>
          <a:prstGeom prst="rect">
            <a:avLst/>
          </a:prstGeom>
          <a:noFill/>
        </p:spPr>
        <p:txBody>
          <a:bodyPr wrap="none" rtlCol="0">
            <a:spAutoFit/>
          </a:bodyPr>
          <a:lstStyle/>
          <a:p>
            <a:r>
              <a:rPr lang="uk-UA" sz="2400" dirty="0" smtClean="0">
                <a:solidFill>
                  <a:srgbClr val="FF0000"/>
                </a:solidFill>
                <a:latin typeface="DS Eraser Cyr" pitchFamily="82" charset="0"/>
              </a:rPr>
              <a:t>А далі була війна…</a:t>
            </a:r>
            <a:endParaRPr lang="ru-RU" sz="2400" dirty="0">
              <a:solidFill>
                <a:srgbClr val="FF0000"/>
              </a:solidFill>
              <a:latin typeface="DS Eraser Cyr" pitchFamily="82"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911"/>
            <a:ext cx="4572000" cy="2897089"/>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834" y="0"/>
            <a:ext cx="5098166" cy="318635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3" y="2153424"/>
            <a:ext cx="4535381" cy="255115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0393" y="2830111"/>
            <a:ext cx="5773607" cy="4053072"/>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4" y="4365104"/>
            <a:ext cx="3596945" cy="3119342"/>
          </a:xfrm>
          <a:prstGeom prst="rect">
            <a:avLst/>
          </a:prstGeom>
        </p:spPr>
      </p:pic>
    </p:spTree>
    <p:extLst>
      <p:ext uri="{BB962C8B-B14F-4D97-AF65-F5344CB8AC3E}">
        <p14:creationId xmlns:p14="http://schemas.microsoft.com/office/powerpoint/2010/main" val="1648102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18650"/>
            <a:ext cx="9144000" cy="2539350"/>
          </a:xfrm>
          <a:prstGeom prst="rect">
            <a:avLst/>
          </a:prstGeom>
          <a:noFill/>
        </p:spPr>
        <p:txBody>
          <a:bodyPr wrap="square" rtlCol="0">
            <a:spAutoFit/>
          </a:bodyPr>
          <a:lstStyle/>
          <a:p>
            <a:pPr algn="ctr">
              <a:lnSpc>
                <a:spcPct val="150000"/>
              </a:lnSpc>
            </a:pPr>
            <a:r>
              <a:rPr lang="uk-UA" dirty="0" smtClean="0"/>
              <a:t>Єва Браун була єдиною жінкою, що справді кохала Гітлера.</a:t>
            </a:r>
            <a:r>
              <a:rPr lang="ru-RU" dirty="0"/>
              <a:t> </a:t>
            </a:r>
            <a:r>
              <a:rPr lang="uk-UA" dirty="0" smtClean="0"/>
              <a:t>Хоча на той час Єві було лише 17 років, а Гітлеру 40, у 1932 році вони покохали одне одного. Єва Браун роками була поруч з Гітлером, однак громадськість нічого не знала про їх стосунки. Гітлер залишався холостяком, оскільки це відповідало образу борця-аскета, повністю відданого Німеччині, а також сподівався скористатися прихильністю інших жінок у своїй політичній боротьбі. </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3695"/>
            <a:ext cx="2888512" cy="43881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547"/>
            <a:ext cx="3168352" cy="4224469"/>
          </a:xfrm>
          <a:prstGeom prst="rect">
            <a:avLst/>
          </a:prstGeom>
        </p:spPr>
      </p:pic>
    </p:spTree>
    <p:extLst>
      <p:ext uri="{BB962C8B-B14F-4D97-AF65-F5344CB8AC3E}">
        <p14:creationId xmlns:p14="http://schemas.microsoft.com/office/powerpoint/2010/main" val="284780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40" y="797510"/>
            <a:ext cx="4406352" cy="5262979"/>
          </a:xfrm>
          <a:prstGeom prst="rect">
            <a:avLst/>
          </a:prstGeom>
          <a:noFill/>
        </p:spPr>
        <p:txBody>
          <a:bodyPr wrap="square" rtlCol="0">
            <a:spAutoFit/>
          </a:bodyPr>
          <a:lstStyle/>
          <a:p>
            <a:pPr algn="ctr">
              <a:lnSpc>
                <a:spcPct val="150000"/>
              </a:lnSpc>
            </a:pPr>
            <a:r>
              <a:rPr lang="uk-UA" sz="2800" b="1" dirty="0" smtClean="0">
                <a:latin typeface="Comic Sans MS" pitchFamily="66" charset="0"/>
              </a:rPr>
              <a:t>Адольф Гітлер </a:t>
            </a:r>
            <a:r>
              <a:rPr lang="uk-UA" sz="2800" dirty="0" smtClean="0">
                <a:latin typeface="Comic Sans MS" pitchFamily="66" charset="0"/>
              </a:rPr>
              <a:t>народився </a:t>
            </a:r>
            <a:r>
              <a:rPr lang="uk-UA" sz="2800" i="1" u="sng" dirty="0" smtClean="0">
                <a:latin typeface="Comic Sans MS" pitchFamily="66" charset="0"/>
              </a:rPr>
              <a:t>20 квітня 1889 р. в </a:t>
            </a:r>
            <a:r>
              <a:rPr lang="uk-UA" sz="2800" i="1" u="sng" dirty="0" smtClean="0">
                <a:latin typeface="Comic Sans MS" pitchFamily="66" charset="0"/>
              </a:rPr>
              <a:t>Браунау-на-Інні</a:t>
            </a:r>
            <a:r>
              <a:rPr lang="uk-UA" sz="2800" dirty="0" smtClean="0">
                <a:latin typeface="Comic Sans MS" pitchFamily="66" charset="0"/>
              </a:rPr>
              <a:t>, маленькому австрійському містечку поблизу </a:t>
            </a:r>
            <a:r>
              <a:rPr lang="uk-UA" sz="2800" dirty="0" smtClean="0">
                <a:latin typeface="Comic Sans MS" pitchFamily="66" charset="0"/>
              </a:rPr>
              <a:t>Лінцу</a:t>
            </a:r>
            <a:r>
              <a:rPr lang="uk-UA" sz="2800" dirty="0" smtClean="0">
                <a:latin typeface="Comic Sans MS" pitchFamily="66" charset="0"/>
              </a:rPr>
              <a:t>, на території тодішньої </a:t>
            </a:r>
            <a:r>
              <a:rPr lang="uk-UA" sz="2800" i="1" u="sng" dirty="0" smtClean="0">
                <a:latin typeface="Comic Sans MS" pitchFamily="66" charset="0"/>
              </a:rPr>
              <a:t>Австро-Угорщини</a:t>
            </a:r>
            <a:r>
              <a:rPr lang="uk-UA" sz="2800" dirty="0" smtClean="0">
                <a:latin typeface="Comic Sans MS" pitchFamily="66" charset="0"/>
              </a:rPr>
              <a:t>. </a:t>
            </a:r>
            <a:endParaRPr lang="uk-UA" sz="2800" dirty="0">
              <a:latin typeface="Comic Sans MS"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582" y="0"/>
            <a:ext cx="4457700" cy="6858000"/>
          </a:xfrm>
          <a:prstGeom prst="rect">
            <a:avLst/>
          </a:prstGeom>
        </p:spPr>
      </p:pic>
    </p:spTree>
    <p:extLst>
      <p:ext uri="{BB962C8B-B14F-4D97-AF65-F5344CB8AC3E}">
        <p14:creationId xmlns:p14="http://schemas.microsoft.com/office/powerpoint/2010/main" val="1203226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3995936" cy="6740307"/>
          </a:xfrm>
          <a:prstGeom prst="rect">
            <a:avLst/>
          </a:prstGeom>
        </p:spPr>
        <p:txBody>
          <a:bodyPr wrap="square">
            <a:spAutoFit/>
          </a:bodyPr>
          <a:lstStyle/>
          <a:p>
            <a:pPr algn="ctr">
              <a:lnSpc>
                <a:spcPct val="150000"/>
              </a:lnSpc>
            </a:pPr>
            <a:r>
              <a:rPr lang="uk-UA" dirty="0" smtClean="0"/>
              <a:t>30 квітня 1945 року Гітлер і його дружина вирішили скінчити своє життя самогубством. У другій половині дня камердинер Гітлера почув постріл і зайшовши через декілька хвилин до апартаментів </a:t>
            </a:r>
            <a:r>
              <a:rPr lang="uk-UA" dirty="0" err="1" smtClean="0"/>
              <a:t>фюрера</a:t>
            </a:r>
            <a:r>
              <a:rPr lang="uk-UA" dirty="0" smtClean="0"/>
              <a:t>, знайшов мертві тіла Гітлера і Браун. Єва померла від отруєння ціанідом, а Гітлер від пострілу у праву скроню з пістолета. Їх трупи винесли у сад і спалили. Останки Єви Браун і Адольфа Гітлера пізніше знайшли і перепоховали в іншому місці, а у 1970 році  їх остаточно знищили.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601" y="0"/>
            <a:ext cx="5008271" cy="6857480"/>
          </a:xfrm>
          <a:prstGeom prst="rect">
            <a:avLst/>
          </a:prstGeom>
        </p:spPr>
      </p:pic>
    </p:spTree>
    <p:extLst>
      <p:ext uri="{BB962C8B-B14F-4D97-AF65-F5344CB8AC3E}">
        <p14:creationId xmlns:p14="http://schemas.microsoft.com/office/powerpoint/2010/main" val="189418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20514"/>
            <a:ext cx="3744416" cy="5632311"/>
          </a:xfrm>
          <a:prstGeom prst="rect">
            <a:avLst/>
          </a:prstGeom>
          <a:noFill/>
        </p:spPr>
        <p:txBody>
          <a:bodyPr wrap="square" rtlCol="0">
            <a:spAutoFit/>
          </a:bodyPr>
          <a:lstStyle/>
          <a:p>
            <a:pPr algn="ctr">
              <a:lnSpc>
                <a:spcPct val="150000"/>
              </a:lnSpc>
            </a:pPr>
            <a:r>
              <a:rPr lang="uk-UA" sz="2400" dirty="0" smtClean="0">
                <a:latin typeface="Comic Sans MS" pitchFamily="66" charset="0"/>
              </a:rPr>
              <a:t>Він</a:t>
            </a:r>
            <a:r>
              <a:rPr lang="ru-RU" sz="2400" dirty="0" smtClean="0">
                <a:latin typeface="Comic Sans MS" pitchFamily="66" charset="0"/>
              </a:rPr>
              <a:t> </a:t>
            </a:r>
            <a:r>
              <a:rPr lang="uk-UA" sz="2400" dirty="0" smtClean="0">
                <a:latin typeface="Comic Sans MS" pitchFamily="66" charset="0"/>
              </a:rPr>
              <a:t>був</a:t>
            </a:r>
            <a:r>
              <a:rPr lang="ru-RU" sz="2400" dirty="0" smtClean="0">
                <a:latin typeface="Comic Sans MS" pitchFamily="66" charset="0"/>
              </a:rPr>
              <a:t> четвертою </a:t>
            </a:r>
            <a:r>
              <a:rPr lang="uk-UA" sz="2400" dirty="0" smtClean="0">
                <a:latin typeface="Comic Sans MS" pitchFamily="66" charset="0"/>
              </a:rPr>
              <a:t>дитиною</a:t>
            </a:r>
            <a:r>
              <a:rPr lang="ru-RU" sz="2400" dirty="0" smtClean="0">
                <a:latin typeface="Comic Sans MS" pitchFamily="66" charset="0"/>
              </a:rPr>
              <a:t> в </a:t>
            </a:r>
            <a:r>
              <a:rPr lang="uk-UA" sz="2400" dirty="0" smtClean="0">
                <a:latin typeface="Comic Sans MS" pitchFamily="66" charset="0"/>
              </a:rPr>
              <a:t>сім</a:t>
            </a:r>
            <a:r>
              <a:rPr lang="en-US" sz="2400" dirty="0" smtClean="0">
                <a:latin typeface="Comic Sans MS" pitchFamily="66" charset="0"/>
              </a:rPr>
              <a:t>’</a:t>
            </a:r>
            <a:r>
              <a:rPr lang="uk-UA" sz="2400" dirty="0" smtClean="0">
                <a:latin typeface="Comic Sans MS" pitchFamily="66" charset="0"/>
              </a:rPr>
              <a:t>ї </a:t>
            </a:r>
            <a:r>
              <a:rPr lang="uk-UA" sz="2400" dirty="0" err="1" smtClean="0">
                <a:latin typeface="Comic Sans MS" pitchFamily="66" charset="0"/>
              </a:rPr>
              <a:t>Алоїса</a:t>
            </a:r>
            <a:r>
              <a:rPr lang="ru-RU" sz="2400" dirty="0" smtClean="0">
                <a:latin typeface="Comic Sans MS" pitchFamily="66" charset="0"/>
              </a:rPr>
              <a:t> </a:t>
            </a:r>
            <a:r>
              <a:rPr lang="ru-RU" sz="2400" dirty="0">
                <a:latin typeface="Comic Sans MS" pitchFamily="66" charset="0"/>
              </a:rPr>
              <a:t>Шикльґрубера</a:t>
            </a:r>
            <a:r>
              <a:rPr lang="ru-RU" sz="2400" dirty="0">
                <a:latin typeface="Comic Sans MS" pitchFamily="66" charset="0"/>
              </a:rPr>
              <a:t>, </a:t>
            </a:r>
            <a:r>
              <a:rPr lang="uk-UA" sz="2400" dirty="0" smtClean="0">
                <a:latin typeface="Comic Sans MS" pitchFamily="66" charset="0"/>
              </a:rPr>
              <a:t>дрібного службовця-митника, який 1876 року взяв прізвище свого прийомного батька — Гітлер. Сам </a:t>
            </a:r>
            <a:r>
              <a:rPr lang="uk-UA" sz="2400" dirty="0">
                <a:latin typeface="Comic Sans MS" pitchFamily="66" charset="0"/>
              </a:rPr>
              <a:t>Адольф Гітлер ніколи не вживав прізвище </a:t>
            </a:r>
            <a:r>
              <a:rPr lang="uk-UA" sz="2400" dirty="0" err="1">
                <a:latin typeface="Comic Sans MS" pitchFamily="66" charset="0"/>
              </a:rPr>
              <a:t>Шикльґрубер</a:t>
            </a:r>
            <a:r>
              <a:rPr lang="uk-UA" sz="2400" dirty="0">
                <a:latin typeface="Comic Sans MS" pitchFamily="66" charset="0"/>
              </a:rPr>
              <a:t>. </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20334"/>
            <a:ext cx="4176464" cy="6032670"/>
          </a:xfrm>
          <a:prstGeom prst="rect">
            <a:avLst/>
          </a:prstGeom>
        </p:spPr>
      </p:pic>
    </p:spTree>
    <p:extLst>
      <p:ext uri="{BB962C8B-B14F-4D97-AF65-F5344CB8AC3E}">
        <p14:creationId xmlns:p14="http://schemas.microsoft.com/office/powerpoint/2010/main" val="2272419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80782"/>
            <a:ext cx="9144000" cy="1077218"/>
          </a:xfrm>
          <a:prstGeom prst="rect">
            <a:avLst/>
          </a:prstGeom>
          <a:noFill/>
        </p:spPr>
        <p:txBody>
          <a:bodyPr wrap="square" rtlCol="0">
            <a:spAutoFit/>
          </a:bodyPr>
          <a:lstStyle/>
          <a:p>
            <a:pPr algn="ctr"/>
            <a:r>
              <a:rPr lang="uk-UA" sz="3200" dirty="0" smtClean="0">
                <a:latin typeface="Comic Sans MS" pitchFamily="66" charset="0"/>
              </a:rPr>
              <a:t>Матір</a:t>
            </a:r>
            <a:r>
              <a:rPr lang="en-US" sz="3200" dirty="0" smtClean="0">
                <a:latin typeface="Comic Sans MS" pitchFamily="66" charset="0"/>
              </a:rPr>
              <a:t>’</a:t>
            </a:r>
            <a:r>
              <a:rPr lang="uk-UA" sz="3200" dirty="0" smtClean="0">
                <a:latin typeface="Comic Sans MS" pitchFamily="66" charset="0"/>
              </a:rPr>
              <a:t>ю Адольфа була Клара </a:t>
            </a:r>
            <a:r>
              <a:rPr lang="uk-UA" sz="3200" dirty="0" err="1" smtClean="0">
                <a:latin typeface="Comic Sans MS" pitchFamily="66" charset="0"/>
              </a:rPr>
              <a:t>Пельцль</a:t>
            </a:r>
            <a:r>
              <a:rPr lang="uk-UA" sz="3200" dirty="0" smtClean="0">
                <a:latin typeface="Comic Sans MS" pitchFamily="66" charset="0"/>
              </a:rPr>
              <a:t> – третя жінка </a:t>
            </a:r>
            <a:r>
              <a:rPr lang="uk-UA" sz="3200" dirty="0" err="1" smtClean="0">
                <a:latin typeface="Comic Sans MS" pitchFamily="66" charset="0"/>
              </a:rPr>
              <a:t>Алоїса</a:t>
            </a:r>
            <a:r>
              <a:rPr lang="uk-UA" sz="3200" dirty="0" smtClean="0">
                <a:latin typeface="Comic Sans MS" pitchFamily="66" charset="0"/>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96" y="15153"/>
            <a:ext cx="4060207" cy="5646095"/>
          </a:xfrm>
          <a:prstGeom prst="rect">
            <a:avLst/>
          </a:prstGeom>
        </p:spPr>
      </p:pic>
    </p:spTree>
    <p:extLst>
      <p:ext uri="{BB962C8B-B14F-4D97-AF65-F5344CB8AC3E}">
        <p14:creationId xmlns:p14="http://schemas.microsoft.com/office/powerpoint/2010/main" val="1101558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36712"/>
            <a:ext cx="4571999" cy="5693866"/>
          </a:xfrm>
          <a:prstGeom prst="rect">
            <a:avLst/>
          </a:prstGeom>
          <a:noFill/>
        </p:spPr>
        <p:txBody>
          <a:bodyPr wrap="square" rtlCol="0">
            <a:spAutoFit/>
          </a:bodyPr>
          <a:lstStyle/>
          <a:p>
            <a:pPr algn="ctr"/>
            <a:r>
              <a:rPr lang="uk-UA" sz="2800" dirty="0">
                <a:latin typeface="Comic Sans MS" pitchFamily="66" charset="0"/>
              </a:rPr>
              <a:t>З шести дітей </a:t>
            </a:r>
            <a:r>
              <a:rPr lang="uk-UA" sz="2800" dirty="0" err="1">
                <a:latin typeface="Comic Sans MS" pitchFamily="66" charset="0"/>
              </a:rPr>
              <a:t>Алоїса</a:t>
            </a:r>
            <a:r>
              <a:rPr lang="uk-UA" sz="2800" dirty="0">
                <a:latin typeface="Comic Sans MS" pitchFamily="66" charset="0"/>
              </a:rPr>
              <a:t> </a:t>
            </a:r>
            <a:r>
              <a:rPr lang="uk-UA" sz="2800" dirty="0" err="1">
                <a:latin typeface="Comic Sans MS" pitchFamily="66" charset="0"/>
              </a:rPr>
              <a:t>Шикльґрубера</a:t>
            </a:r>
            <a:r>
              <a:rPr lang="uk-UA" sz="2800" dirty="0">
                <a:latin typeface="Comic Sans MS" pitchFamily="66" charset="0"/>
              </a:rPr>
              <a:t> дорослого віку досягли лише Адольф та його сестра </a:t>
            </a:r>
            <a:r>
              <a:rPr lang="uk-UA" sz="2800" dirty="0" err="1">
                <a:latin typeface="Comic Sans MS" pitchFamily="66" charset="0"/>
              </a:rPr>
              <a:t>Паула</a:t>
            </a:r>
            <a:r>
              <a:rPr lang="uk-UA" sz="2800" dirty="0" smtClean="0">
                <a:latin typeface="Comic Sans MS" pitchFamily="66" charset="0"/>
              </a:rPr>
              <a:t>.</a:t>
            </a:r>
            <a:r>
              <a:rPr lang="ru-RU" sz="2800" dirty="0"/>
              <a:t> </a:t>
            </a:r>
            <a:r>
              <a:rPr lang="ru-RU" sz="2800" dirty="0" err="1"/>
              <a:t>Його</a:t>
            </a:r>
            <a:r>
              <a:rPr lang="ru-RU" sz="2800" dirty="0"/>
              <a:t> </a:t>
            </a:r>
            <a:r>
              <a:rPr lang="ru-RU" sz="2800" dirty="0" err="1"/>
              <a:t>дитинство</a:t>
            </a:r>
            <a:r>
              <a:rPr lang="ru-RU" sz="2800" dirty="0"/>
              <a:t> проходило </a:t>
            </a:r>
            <a:r>
              <a:rPr lang="ru-RU" sz="2800" dirty="0" err="1"/>
              <a:t>під</a:t>
            </a:r>
            <a:r>
              <a:rPr lang="ru-RU" sz="2800" dirty="0"/>
              <a:t> </a:t>
            </a:r>
            <a:r>
              <a:rPr lang="ru-RU" sz="2800" dirty="0" err="1"/>
              <a:t>сильним</a:t>
            </a:r>
            <a:r>
              <a:rPr lang="ru-RU" sz="2800" dirty="0"/>
              <a:t> </a:t>
            </a:r>
            <a:r>
              <a:rPr lang="ru-RU" sz="2800" dirty="0" err="1"/>
              <a:t>впливом</a:t>
            </a:r>
            <a:r>
              <a:rPr lang="ru-RU" sz="2800" dirty="0"/>
              <a:t> </a:t>
            </a:r>
            <a:r>
              <a:rPr lang="ru-RU" sz="2800" dirty="0" err="1"/>
              <a:t>суворого</a:t>
            </a:r>
            <a:r>
              <a:rPr lang="ru-RU" sz="2800" dirty="0"/>
              <a:t> </a:t>
            </a:r>
            <a:r>
              <a:rPr lang="ru-RU" sz="2800" dirty="0" err="1"/>
              <a:t>батькового</a:t>
            </a:r>
            <a:r>
              <a:rPr lang="ru-RU" sz="2800" dirty="0"/>
              <a:t> </a:t>
            </a:r>
            <a:r>
              <a:rPr lang="ru-RU" sz="2800" dirty="0" err="1"/>
              <a:t>виховання</a:t>
            </a:r>
            <a:r>
              <a:rPr lang="ru-RU" sz="2800" dirty="0"/>
              <a:t>, </a:t>
            </a:r>
            <a:r>
              <a:rPr lang="ru-RU" sz="2800" dirty="0" err="1"/>
              <a:t>який</a:t>
            </a:r>
            <a:r>
              <a:rPr lang="ru-RU" sz="2800" dirty="0"/>
              <a:t> </a:t>
            </a:r>
            <a:r>
              <a:rPr lang="ru-RU" sz="2800" dirty="0" err="1"/>
              <a:t>хотів</a:t>
            </a:r>
            <a:r>
              <a:rPr lang="ru-RU" sz="2800" dirty="0"/>
              <a:t> </a:t>
            </a:r>
            <a:r>
              <a:rPr lang="ru-RU" sz="2800" dirty="0" err="1"/>
              <a:t>примусити</a:t>
            </a:r>
            <a:r>
              <a:rPr lang="ru-RU" sz="2800" dirty="0"/>
              <a:t> </a:t>
            </a:r>
            <a:r>
              <a:rPr lang="ru-RU" sz="2800" dirty="0" err="1"/>
              <a:t>сина</a:t>
            </a:r>
            <a:r>
              <a:rPr lang="ru-RU" sz="2800" dirty="0"/>
              <a:t> </a:t>
            </a:r>
            <a:r>
              <a:rPr lang="ru-RU" sz="2800" dirty="0" err="1"/>
              <a:t>повторити</a:t>
            </a:r>
            <a:r>
              <a:rPr lang="ru-RU" sz="2800" dirty="0"/>
              <a:t> </a:t>
            </a:r>
            <a:r>
              <a:rPr lang="ru-RU" sz="2800" dirty="0" err="1"/>
              <a:t>його</a:t>
            </a:r>
            <a:r>
              <a:rPr lang="ru-RU" sz="2800" dirty="0"/>
              <a:t> </a:t>
            </a:r>
            <a:r>
              <a:rPr lang="ru-RU" sz="2800" dirty="0" err="1"/>
              <a:t>кар'єру</a:t>
            </a:r>
            <a:r>
              <a:rPr lang="ru-RU" sz="2800" dirty="0"/>
              <a:t> </a:t>
            </a:r>
            <a:r>
              <a:rPr lang="ru-RU" sz="2800" dirty="0" err="1"/>
              <a:t>службовця</a:t>
            </a:r>
            <a:r>
              <a:rPr lang="ru-RU" sz="2800" dirty="0"/>
              <a:t>, та </a:t>
            </a:r>
            <a:r>
              <a:rPr lang="ru-RU" sz="2800" dirty="0" err="1"/>
              <a:t>безумовної</a:t>
            </a:r>
            <a:r>
              <a:rPr lang="ru-RU" sz="2800" dirty="0"/>
              <a:t> </a:t>
            </a:r>
            <a:r>
              <a:rPr lang="ru-RU" sz="2800" dirty="0" err="1"/>
              <a:t>любові</a:t>
            </a:r>
            <a:r>
              <a:rPr lang="ru-RU" sz="2800" dirty="0"/>
              <a:t> з боку </a:t>
            </a:r>
            <a:r>
              <a:rPr lang="ru-RU" sz="2800" dirty="0" err="1"/>
              <a:t>матері</a:t>
            </a:r>
            <a:r>
              <a:rPr lang="ru-RU" sz="2800" dirty="0" smtClean="0"/>
              <a:t>.</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476672"/>
            <a:ext cx="4449931" cy="5918408"/>
          </a:xfrm>
          <a:prstGeom prst="rect">
            <a:avLst/>
          </a:prstGeom>
        </p:spPr>
      </p:pic>
    </p:spTree>
    <p:extLst>
      <p:ext uri="{BB962C8B-B14F-4D97-AF65-F5344CB8AC3E}">
        <p14:creationId xmlns:p14="http://schemas.microsoft.com/office/powerpoint/2010/main" val="528029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57179"/>
            <a:ext cx="9176289" cy="3000821"/>
          </a:xfrm>
          <a:prstGeom prst="rect">
            <a:avLst/>
          </a:prstGeom>
          <a:noFill/>
        </p:spPr>
        <p:txBody>
          <a:bodyPr wrap="square" rtlCol="0">
            <a:spAutoFit/>
          </a:bodyPr>
          <a:lstStyle/>
          <a:p>
            <a:pPr>
              <a:lnSpc>
                <a:spcPct val="150000"/>
              </a:lnSpc>
            </a:pPr>
            <a:r>
              <a:rPr lang="uk-UA" dirty="0" smtClean="0">
                <a:latin typeface="Comic Sans MS" pitchFamily="66" charset="0"/>
              </a:rPr>
              <a:t>У реальній школі, яку відвідував хлопчик, він мав серйозні труднощі. Його вчителі говорили про недостатнє та швидко зникаюче бажання працювати. Це, а також часті переїзди родини і зміна шкіл, не допомогло йому досягти академічних чи професійних успіхів.</a:t>
            </a:r>
            <a:r>
              <a:rPr lang="ru-RU" dirty="0">
                <a:latin typeface="Comic Sans MS" pitchFamily="66" charset="0"/>
              </a:rPr>
              <a:t> </a:t>
            </a:r>
            <a:r>
              <a:rPr lang="uk-UA" dirty="0" smtClean="0">
                <a:latin typeface="Comic Sans MS" pitchFamily="66" charset="0"/>
              </a:rPr>
              <a:t>Лише з другої спроби вступивши до вищої реальної школи, у віці 16 років він покинув навчання. Академія вишуканих мистецтв Відня відхилила його заяву на вступ двічі: в 1907 і 1908, пославшись на його «нездатність до живопису».</a:t>
            </a:r>
            <a:endParaRPr lang="uk-UA" dirty="0">
              <a:latin typeface="Comic Sans MS"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32405"/>
            <a:ext cx="4729871" cy="3724774"/>
          </a:xfrm>
          <a:prstGeom prst="rect">
            <a:avLst/>
          </a:prstGeom>
        </p:spPr>
      </p:pic>
      <p:sp>
        <p:nvSpPr>
          <p:cNvPr id="4" name="TextBox 3"/>
          <p:cNvSpPr txBox="1"/>
          <p:nvPr/>
        </p:nvSpPr>
        <p:spPr>
          <a:xfrm>
            <a:off x="467544" y="1700808"/>
            <a:ext cx="3084690" cy="1015663"/>
          </a:xfrm>
          <a:prstGeom prst="rect">
            <a:avLst/>
          </a:prstGeom>
          <a:noFill/>
        </p:spPr>
        <p:txBody>
          <a:bodyPr wrap="square" rtlCol="0">
            <a:spAutoFit/>
          </a:bodyPr>
          <a:lstStyle/>
          <a:p>
            <a:r>
              <a:rPr lang="uk-UA" sz="6000" b="1" u="sng" dirty="0" smtClean="0">
                <a:solidFill>
                  <a:srgbClr val="00B050"/>
                </a:solidFill>
                <a:latin typeface="A.C.M.E" pitchFamily="2" charset="0"/>
              </a:rPr>
              <a:t>Освіта</a:t>
            </a:r>
            <a:endParaRPr lang="ru-RU" sz="6000" b="1" u="sng" dirty="0">
              <a:solidFill>
                <a:srgbClr val="00B050"/>
              </a:solidFill>
              <a:latin typeface="A.C.M.E" pitchFamily="2" charset="0"/>
            </a:endParaRPr>
          </a:p>
        </p:txBody>
      </p:sp>
    </p:spTree>
    <p:extLst>
      <p:ext uri="{BB962C8B-B14F-4D97-AF65-F5344CB8AC3E}">
        <p14:creationId xmlns:p14="http://schemas.microsoft.com/office/powerpoint/2010/main" val="4043057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72677"/>
            <a:ext cx="9144000" cy="2585323"/>
          </a:xfrm>
          <a:prstGeom prst="rect">
            <a:avLst/>
          </a:prstGeom>
          <a:noFill/>
        </p:spPr>
        <p:txBody>
          <a:bodyPr wrap="square" rtlCol="0">
            <a:spAutoFit/>
          </a:bodyPr>
          <a:lstStyle/>
          <a:p>
            <a:pPr algn="ctr">
              <a:lnSpc>
                <a:spcPct val="150000"/>
              </a:lnSpc>
            </a:pPr>
            <a:r>
              <a:rPr lang="uk-UA" dirty="0" smtClean="0">
                <a:latin typeface="Comic Sans MS" pitchFamily="66" charset="0"/>
              </a:rPr>
              <a:t>З 1905 року Гітлер жив досить непоганим життям у Відні, отримуючи пенсію для сиріт, яка була не такою вже маленькою, та матеріальну підтримку від своєї матері. Також він працював як художник, продаючи акварелі. Взимку 1907 року померла його мати. Гітлер втратив останню в житті опору. В нього почали закінчуватися гроші, а родичі не бажали надавати йому жодної матеріальної підтримки.</a:t>
            </a:r>
            <a:endParaRPr lang="uk-UA" dirty="0">
              <a:latin typeface="Comic Sans MS"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038"/>
            <a:ext cx="5472608" cy="4274715"/>
          </a:xfrm>
          <a:prstGeom prst="rect">
            <a:avLst/>
          </a:prstGeom>
        </p:spPr>
      </p:pic>
    </p:spTree>
    <p:extLst>
      <p:ext uri="{BB962C8B-B14F-4D97-AF65-F5344CB8AC3E}">
        <p14:creationId xmlns:p14="http://schemas.microsoft.com/office/powerpoint/2010/main" val="288250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9" y="0"/>
            <a:ext cx="3911357" cy="523220"/>
          </a:xfrm>
          <a:prstGeom prst="rect">
            <a:avLst/>
          </a:prstGeom>
          <a:noFill/>
        </p:spPr>
        <p:txBody>
          <a:bodyPr wrap="square" rtlCol="0">
            <a:spAutoFit/>
          </a:bodyPr>
          <a:lstStyle/>
          <a:p>
            <a:pPr algn="ctr"/>
            <a:r>
              <a:rPr lang="uk-UA" sz="2800" dirty="0" smtClean="0">
                <a:solidFill>
                  <a:srgbClr val="0F44DB"/>
                </a:solidFill>
                <a:latin typeface="DS Eraser Cyr" pitchFamily="82" charset="0"/>
              </a:rPr>
              <a:t>Малюнки Гітлера</a:t>
            </a:r>
            <a:endParaRPr lang="ru-RU" sz="2800" dirty="0">
              <a:solidFill>
                <a:srgbClr val="0F44DB"/>
              </a:solidFill>
              <a:latin typeface="DS Eraser Cyr" pitchFamily="82"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 y="516649"/>
            <a:ext cx="2692568" cy="359891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083"/>
            <a:ext cx="3774565" cy="255619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819" y="2132856"/>
            <a:ext cx="3014108" cy="4242357"/>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73" y="3299939"/>
            <a:ext cx="2961308" cy="3231199"/>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732" y="516649"/>
            <a:ext cx="1831699" cy="2602135"/>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0934" y="2780574"/>
            <a:ext cx="2746995" cy="3594639"/>
          </a:xfrm>
          <a:prstGeom prst="rect">
            <a:avLst/>
          </a:prstGeom>
        </p:spPr>
      </p:pic>
    </p:spTree>
    <p:extLst>
      <p:ext uri="{BB962C8B-B14F-4D97-AF65-F5344CB8AC3E}">
        <p14:creationId xmlns:p14="http://schemas.microsoft.com/office/powerpoint/2010/main" val="81031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74" y="4739257"/>
            <a:ext cx="9166417" cy="2123851"/>
          </a:xfrm>
          <a:prstGeom prst="rect">
            <a:avLst/>
          </a:prstGeom>
          <a:noFill/>
        </p:spPr>
        <p:txBody>
          <a:bodyPr wrap="square" rtlCol="0">
            <a:spAutoFit/>
          </a:bodyPr>
          <a:lstStyle/>
          <a:p>
            <a:pPr algn="ctr">
              <a:lnSpc>
                <a:spcPct val="150000"/>
              </a:lnSpc>
            </a:pPr>
            <a:r>
              <a:rPr lang="uk-UA" dirty="0" smtClean="0"/>
              <a:t>Батько Гітлера помер взимку 1903 року, але повністю син отримав майно свого батька лише в травні 1913 р. і відразу ж переїхав до Мюнхена. Історики вважають, Гітлер поїхав з Відня, щоб уникнути призову до австрійської армії. Гітлер пізніше стверджував, що він не бажав служити державі Габсбургів, в армії було забагато представників «нижчої раси». </a:t>
            </a:r>
            <a:endParaRPr lang="uk-UA" dirty="0"/>
          </a:p>
        </p:txBody>
      </p:sp>
      <p:pic>
        <p:nvPicPr>
          <p:cNvPr id="4" name="Рисунок 3"/>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859598" y="-1102"/>
            <a:ext cx="5401671" cy="4789299"/>
          </a:xfrm>
          <a:prstGeom prst="rect">
            <a:avLst/>
          </a:prstGeom>
        </p:spPr>
      </p:pic>
    </p:spTree>
    <p:extLst>
      <p:ext uri="{BB962C8B-B14F-4D97-AF65-F5344CB8AC3E}">
        <p14:creationId xmlns:p14="http://schemas.microsoft.com/office/powerpoint/2010/main" val="4249438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Лучший">
      <a:majorFont>
        <a:latin typeface="Segoe Script"/>
        <a:ea typeface=""/>
        <a:cs typeface=""/>
      </a:majorFont>
      <a:minorFont>
        <a:latin typeface="Comic Sans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979</Words>
  <Application>Microsoft Office PowerPoint</Application>
  <PresentationFormat>Экран (4:3)</PresentationFormat>
  <Paragraphs>21</Paragraphs>
  <Slides>20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Кутюр</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Amiro Natsu</dc:creator>
  <cp:lastModifiedBy>Оля</cp:lastModifiedBy>
  <cp:revision>20</cp:revision>
  <dcterms:created xsi:type="dcterms:W3CDTF">2013-12-15T14:41:16Z</dcterms:created>
  <dcterms:modified xsi:type="dcterms:W3CDTF">2013-12-15T19:40:19Z</dcterms:modified>
</cp:coreProperties>
</file>