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9" r:id="rId2"/>
    <p:sldId id="303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56" r:id="rId23"/>
    <p:sldId id="259" r:id="rId24"/>
    <p:sldId id="257" r:id="rId25"/>
    <p:sldId id="258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 snapToGrid="0">
      <p:cViewPr>
        <p:scale>
          <a:sx n="80" d="100"/>
          <a:sy n="80" d="100"/>
        </p:scale>
        <p:origin x="-318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2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24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0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7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15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D160B5-7564-4CB7-86B4-8733F6649C6E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CFD4F-DEE3-43EB-903F-7EAAC677B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137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Росія.</a:t>
            </a:r>
            <a:br>
              <a:rPr lang="uk-UA" dirty="0" smtClean="0"/>
            </a:br>
            <a:r>
              <a:rPr lang="uk-UA" dirty="0" smtClean="0"/>
              <a:t> 1960-1980 роки.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8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Загребельний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 автор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перших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вітчизняних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бестселерів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</a:p>
        </p:txBody>
      </p:sp>
      <p:sp>
        <p:nvSpPr>
          <p:cNvPr id="4" name="AutoShape 2" descr="data:image/jpeg;base64,/9j/4AAQSkZJRgABAQAAAQABAAD/2wCEAAkGBxQTEhUUExQWFRUWFBgYGBgYFxccGBgYGB0XFxcXHBcYHCggGBwlHBQVITEhJSkrLi4uFx8zODMsNygtLisBCgoKBQUFDgUFDisZExkrKysrKysrKysrKysrKysrKysrKysrKysrKysrKysrKysrKysrKysrKysrKysrKysrK//AABEIAQsAvQMBIgACEQEDEQH/xAAbAAACAwEBAQAAAAAAAAAAAAAEBQIDBgEAB//EADwQAAEDAgUBBQYFAwQBBQAAAAEAAhEDIQQFEjFBUQYiYXGBEzKRobHBQlLR4fAjcvEHFDNiFTRzgrLS/8QAFAEBAAAAAAAAAAAAAAAAAAAAAP/EABQRAQAAAAAAAAAAAAAAAAAAAAD/2gAMAwEAAhEDEQA/AETQraYVTQiaLEF1JqKpsVdJqNpMQcDV1FNpqPskAy7Km5qrdaSUFgKtpJHWzMkxTHqh6uOfEFxvcoNCMUyYGpxnZrZVns7HUdJ/KRePHokmU5s+mbaTJvLbj1RRxz8Q5rXOu654DWDceqBxgcGaglkaep29OqoxGGLHQ6D5bK+r2hZTDadNmu0ATAAHigG5lRLzu1xN5kifMIJOaq3NRrYcJaQR4Kt9KyBc8XXWqyvTUJQRcUO4XRPKqe1AJX2VA2RbmWQzwg4wqwKpvHmrGOQca1FUGqNJiMosQTpU0VTprlOmrzUaxpLjACCQEDpZLa2dMBi7vLZK8xzN1QwDDOB180AAgbV87J2ACX4nMHvsTA6IYLiBgWhlAOBBdUJEchrf1KCe7ooFNsgwAqOcXRpY0uInfogGwVMEkFGYZ4Y4jcllj06ofBVhqM2B+U7eiqY/S4E7AkHy/wAH5IIscdU32Oyvy2nqcGxcnk2P86i6Gqdx1jI4KMw2ki8jx5Yfuw/JA4GRvElmoEe9HvN8eNbT1CtpV3QQ4TpFyOgjvQfnyExyLMT3WVXaXN9x+9uh/Mw/zqtPUwDKgmND+o4/Vp+6DCVxyEE8rVZlkEXbYxsNj4wsrjqLmHvCOnQoO61525QzKim6ogm6wQD7op9VDSgrXmrjlElAzpMRtAKikzlE0ggtqVQ0Sdgs1mOPNR3/AFGwV+d4vU7QDZu/iUrQSXpXlwhB0LkrwXig8DdMcnxejW3cPaWkdUtBU2Oggjqg68L3tOFZUEiUOUFzX/hP89VZQYZ7v1goYJ1lFBrrlwb4Hnw/ZA6yNrzGphLZ+HkRYLa4UHTAnaII2S3AUS1k09BtBEm/hO7T5goxmYuEdw33nceosfNAdQqahDveCVZxlDa1MgC/HmrH42Xi0Hnz/cLuLrvZT9oLhtyOf3QfLnEtJB3BI9Qve2lH4jA1KoNVrNpLo3uZmN+UolASXKuVwOXCd0HiolTJVLig0bW2XsVXFNhM3iwUyQ1hcdhdZzF411Q3gCbeCCOJAAbBkkSfModdK4UEwYXQVWpNKCTmLgpHeETWpmGz0Wg7PYQOBLhZBltMjoVxrVtcb2da6SyxSTFZG9vB9L+oQKdXW/VVu8E0GXHkt9TBVn/hhvMoFeFpuLgALr6TknZ9mkPc0augkfQpJ2cyIh4eRA4/VbrDCNvog5gsqay/VMhRHRUscrab5QKc8whaNbBsleEzF3/G6DxBFr/Va6J32IWYzDLzTqQNnSWnny8wgUY7swAx7wXAiSNIMj0kyPJYWsblfWatUez94tdps4dfGd18pzD/AJHyAO8ZA2nw8EFbSuuVYKk5yD0qouUyoINViKGtmkkgeCy2Iphri0GRK2DrNceglY13X1+KCMLy8uIOldaV5dDEBuHZqgErbZVTDWgLG5W262+XRpQG01MUQeFzDiUWxiAc4Bh3Ck3L2DZt1eCrrQgpDYhF0EO5qvpFBaSr6KHcFfSQEsVOYUNdM9RcHoVY02Uy5Bk+1AcMM57d2xq8QbE/svl9R036n9V9Yz8H/b1RvE+o3j4L5RH1QQheeFIhceg4VBxUybKohBscWSKTyPylY+pTLd+gW4aJtwVks7p6azhxaI6QgBhchdC6g8FIFRAU9F0DPKLujjlbDL3LF4V34RzuVtcDTsCgZUhdEyh8K0zCObRhB1rJUwFICF1iCsBWsbwoOMFS1oOF9yEVScgcQ7vT1CIw77SgPauuNlQ2qLKftBG6AXHNBDmkSC24+IXx/McNoqOaNgbeXC+sZrjKbRJqNBHEiSPIL59neHL9Vam1xpg3dpIAQZ6N15wUw08rxCCg7KslXRZU1Ag3jDCyfaJv9d3p9AtSXLP9pKcPa7q2PggSLwK64rgQdUmqIU6Zugc5JhNTvALZ4ewhKuztINb5puQgvoVrpiMQ0C5A8ykeKrCmx1R2zRPn4LEYfNgXvqVqYrFwsHOIDfKEH0TE57SYe89o/wDkEHie1OHbtUB8l87qva73WBvlKqDeoHz/AFQfRGdscPEucfgTPwTDLM5pYgE0ySGmDIIidt18s7uxaNuCVfhsS+lL6LnMMd4Tx9/VB9afSJ9NkhxudHWW0XBob79QiQD+Vo/E5ZHBZ3VdIqVnaYNtRF/RCsZUNiZY1mtoBtfY25ndATic/wAWSdVVzYPAg/IKWAL6rx7SpUeJ2Ljz6qujh6mh9QBsC5m5PoqcJjqoeTT7wB4bx4gbIN9VyBho6mOeHAbd0SRxskI10AKkudTcdFam/ds2I6Hz8ltMur+2w4Oktll54PT4rLZjUc5laQCG0g433JIj6IEOOwRadTYdTcTocIIPhbY9QUGW3RdbAGi3vOBLyHQOBB/VUtPggDc1VEIqohyEGxIS7PMMXNEfhM/GxTSV6q0QgxNUN2EhDrQYrK/6xaD43SvE4FzHd8WJQBBWNYV6owDZXUzsgZZXiq4tTcP7XR8pR1TtFXpGKtEesj57KOCwragnYjp5LuKxNWiNLoe027wkIFmcZ++uA0gNaOBz5lB4ejLQYJngc8L1eh+IWBO3ErYdj8K11AEgTLhMdCf1QIKGTVXsLg3TtA6+qhh8iqaj7RukeC+i08NG1lyvhydygyWCyJjmmWEECQZ+yFzzCBsOAiWOBHob/RbenSAED4rEdpMR7WpoZe+gRyfxfYIHPYnI6TqDaj2Bz3EwTwAYEBFYzJxTxgOkBlemW221t7xt5NTPJaXsqTGcNaAmmb4U1aEs/wCSmRUZ/c28eokeqDLuYyk4jR8UzyfDBxmICuw2Pp1ACQHSJFr+R6EbEeCjUzZlPkIHeYiKD9G4YY9Fiq9I/wC1efxVXMYPiCT5ASVqP/KsqM0g3cIge8RzA+6zXbWu+iym2NIcHBsfhAiR5md0GYzeuH1XEGQIA8hZDNKgwKYCCmqVQETVG6GIQbgtVGIqQD5IsuQ9ekHGOOUEsC5r3sfvqp/NpgoPtNhC4d3fdFZe0MIjZrjbo1/7gfFNMTREExwg+bPYYBI3VTBwUyb3g6mRDmkkePULlDDjndAZkmtpmbGydVKTajdLv8JTSMGyNoVroA8Tggxzqbp0kS09Ci+zuNOEcadYRTcZa7idj6GAnOHa2o2HiVZVyjUIDu70cJCBnQxtJ47rwfVRxGIY38U+UlJ6PY6mTJcR/bb7o2l2SoDcvd5vMfJAmzTOpljLTa13nwDRsfNTybJwx/tag0mO4zfSOp/7FOK+FoYdp0Ma0xvF/ih8G7WL38UB1OqOE9y6qCIWTqjS5PMuq2lAFnnZFtR5fRquoudJcB7rjyY4KBwXYNuqa1V7/Ix+62DYe2/x5CBw2MuWu3Bj4IC8Bl9KiIpsa3yFz5ncrJf6oD+nRP8A3d9B+i2bTZZD/U0f0aX/ALv2KDAM4VsqumpFBGuhQUVUQkIN0d1Fec5RLZCBdWzAUqjSbsJh/kf58k9xTywNIMsO3kdrpNnGB10iGiIuPEhDdm85Gn2FYxHuE/8A1KBnjslY4+1DodE8XPis/UbBIW0rRogeHwWWzvu1zHIBQU0UXT3BQ1Iohguga4V3RNcNWKS4V3egplSddA2pVVbVxEBLxXAXfa6rIBsVRNVribWMfqs5hs5NLuuadQtEXK1bnWhUVKAO4CDL4vtI/wDFRLR/PBN8tz3U0Bu52HKPr5c17C1wEX/ZC5H2fZQrNqEyeOg/koNTlVGt7O/dJvffy8EnxjnMcS4EGZnj4rWtNlTimAi4DhyCEAuVYrWwLOf6lv8A6NIdah+Q/dPMNhBSedHuuEx0WZ/1LrWoN8XH6BBjaZVjkNqVoNkHnixQoCKcd0E126DeFi4F1ygUFhi4WV7QZdpdraPe381qWFcr0WvaQ4WP8sgxlDNHsjQ5w6gmR6LjsQXP1OOo9eITbF5GS46SPP8AVW4Ps+AJe7fpsgGpP2KJp1ASEsxDTSeWHjY9RwrMPiLoHlI3BRoq7Jdh6kgIl79kBxfPKIpOHKCo1ATdcxVS8NElAVUxYBhXYepKQPyeruasE8Bsj6oyjlFci2I+Df3QaJtCREgKT8BIubJIzIq1orun+390xwOTPNq1ckdBafNA/ZUa1gGobdUkzjtPSpO0SXO6AGyd4XDUmAaAPPc/FUZxl7a1MtIGqO6eQeLoKMszAVQSLAdUj7T5k1tYMc1rgGg3jmUR2bLmh7XCC0x6pB2pwT3VH1W94WEcgNt6oCqVbD1LGk0GOgU35Jh3fgjyJCy+GxEJrhszMoGFTsvQIMOePUJLU7MM1H+o74BNRmyFq42SUDAlRI5U3BVOQSa5eKrJXiUHqjl5hVOIqhokmEgzDOzsy3igL7RtaQ0yNQ45hIWPVD6hJkmSrhcIHmV4rYcpi914KytOoQRCdYPGh8Am4QMKFe6Z4BhLpPCSNIa/wKcYLFAIHJYEJisMYlhIKJpPBR7GCEGUrY+uO6JPiN0OG1nn3nz0/wALauot8leHMbBAH3QC9ncK6myHAybyU4fsqqWIB5UqrrIFVeGlzhzCVPduiswq30+E+cygMQgV5jlAd3mWd8iUhaHgm8RIIP0Wua+0JXnWFDh7RvvN3/7N/UIF7SBBAsd0LWqwUXReLXsRBQVaQbXHEINSoOXi5ee8C5sgiQoVKkSvVa/A6INzpBg87HxQC5sNYI5A+m6zLwtJiqY6XNgQlOJwl4CACFbTPC9WpEKeHo6iJMAkAnpPKDwCk1yvxuAfRdpeL8Hhw6goYtKAr/cnY3CIw2Zlu+yXBykwoNfl2dNMAlaDDZkI3XzEGNkVTzF7eZQfR3Y8IOtjpssYc2qOsjKGPgTUc0D1J+AQajCZkQQL+i0tAEtly+e5PmL8RXZRojQ2Ze+2rSN4/L+6+jusIG0IEeaAe0Hiw/I/ugcTsjc3d32HzH0QlcWKAFz0PUxBBBgH+CVOrZL69S9rlBRVpBtQtnuPu0dJ4P0VVSJhwIg8IvE0g9hv3mgmfHkeoQVGtIEm/jyga1MR0+Kg06t5MXJVZNyJC85/dcZ3t6IOuZMyf1VT2ACInqfPZdDCSLk/v19FdTuSLQDKCv2fOwFz6ful1FneJPSeu/gmFYd0wYMx8P8AKEw1M3cACZtPICBZiBf7KGDiS08iAicW0zwPJCNB1W3Qa/KtOJoewrDvMsDyOhBS12CNCp7OqLH3XxY/v4LuCeab2VJkO7p8+FsH0WV6Za8SD8R4hBmKmTU3cR4jZKMdlDqZtcLTMpPw7tD+8w7O+x8UbWwQqNsfKf1QfPHUyo6T0WgxmA0uhw+3z5VbaHn8vqgW0MOXAk91qHxLwbNFvmVp24cBt2j1uUZk2T66glo0i5twgcdhMmFCl7Qj+pUEnwbuAtDUdZTaIFuFRUKBNn3utPR4+chB1aqN7Q/8Tj00n4EFJ6bpF0FdUg7oHF32t4oqqeiArMMy4oLKFgBqMTe2/wCyU5tQDH8wbj7pwB09PFQqsDvfEkcdJ/gQDh1pB35KuFwB/L7pZrmLo2lXkui0CyC81+84g2A5FuisDAGmTJPxQzSCB4xM32RDoIFrWjrcoKsbOlomevW/7KNLDHTOkgRMz18F7FPBkzNzCIDRp2O2wMwUCjFURHunnqUEbFNcYI5N/wCdUve21geblAZhDqpubF9xfaOR4rVdnMZqYJ32PmsjhJbF4B6J9gqmipqbs7cdHD7EINa+iHtIcJBSwYZ1E/mZ8SPNH4WtIRbXoFFeiHif58EtdgQP8BaKthhGpg82/cIB8EIFjabW33RTMzdhQXuYXMdGot95nSx3CvoYUF3EC5+y5WAcYdcHjj1QNsDm1Ku3VTeHdRyPMbhW1Cvm2b5Y/DvNXD6g0cj8P6haHs32pFaKdWG1OD+F/wCh8EDnM6eqk8dWkfJY/C4z3bm7dvqtxWuF86dTLXlu5Y8jyvugauegatSZEG/P1V1appB5+qHp97aY/k/4QXUT3o3Nt1bEEwRM3VLasbXPB6eXRdHUCJQIKLzI8EZhqkNn7+KX0RfyBj4K+lZpE7+KBiyt7o87onWBG5Ex8AltCtGnm1x4yURTqXOraTYcBBOqQXCNiRI/nkiGkAR49NkHTqD2gna5t4BH1KgtpO45HPiQgGcJ2O1og/ugnMBmT8AUfUZYkOAPmhKkiBbYdD8SEA7AIkJjTqGB1EEeIG4Qb4b5H03XaDjOmfHwKDaZdiJDSLyE0Y9ZPIsTbT0WhovuEA2f5oabNDDpe8RP5Ry77BKsK6tTpTrFSepvfz9V7Pcjr1HueC0h0d02ho2Hj1QVHIa8D2jjpGwYb89UB+TZiTXqteZ7rSPTcD4/JPGUNVzYb9PksXluKGFxnekNPddquQDs6fA/JfQXkIKKgAEAT9Fls+7Ps0uqU+45vegbGL+hWrKExjJsbg2I6goAOyWe+3b7Oof6jRv+dvXzSnO8NpxNTiQHj4QforMDk7WYpzaZIIa17Dy0yRHiOFb2orh3s6g371N46OG4QLa8lxHQFRpU973gAeG6gXS49DPJ/nK428iJkD78+qAyjUFtQItvx8Pgq8S+/dmPA88z4oUkgW6mN+ObqvEiXG3PMhAppk3t1RIafmlOGrul1+EdhsS61/xIC6IOoCNvFXDuzwTPluvUKpsfDoPFSpf/AK+qCAcdQc03E7ixlE4XGEmIAcJMeXRRotHd8SJQzr7+P1KAzEvFjB35K8KRm83tHHUGUNge8wk3g2Rbj7vqgG1FwI28NyODf5rm15uLfzwVlR3eB5MT6gSpsbGr0HpdAZlleXNJ/FI43WjwdYSJ6rGYR5keZ+UQtO/YeaDQYgEwhiwi0qzAPJp3VNR50lBme2mXF7BVHvNs7xb19ER2Mzf2rTRe7vsA0nlzR9x9E2qtBbe87r5/QeaeLboOmKwAjpMR8EH1RlLqZQeObFRsbRJHjwjWH7ITEnvn+0fVABh3xjWn81H6O/dLu1WXuHtntdYuDy2OYAJB8kdW/wDV0f7HfUI3O2gtqA7aT9EGBo4i4Mz1VlOoQZEXaLHwIjlC4S5A8lefePl+6C2pUJFrgE+ihUrd4z4H4gImkIAjqPoULVbdB//Z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QTEhUUExQWFRUWFBgYGBgYFxccGBgYGB0XFxcXHBcYHCggGBwlHBQVITEhJSkrLi4uFx8zODMsNygtLisBCgoKBQUFDgUFDisZExkrKysrKysrKysrKysrKysrKysrKysrKysrKysrKysrKysrKysrKysrKysrKysrKysrK//AABEIAQsAvQMBIgACEQEDEQH/xAAbAAACAwEBAQAAAAAAAAAAAAAEBQIDBgEAB//EADwQAAEDAgUBBQYFAwQBBQAAAAEAAhEDIQQFEjFBUQYiYXGBEzKRobHBQlLR4fAjcvEHFDNiFTRzgrLS/8QAFAEBAAAAAAAAAAAAAAAAAAAAAP/EABQRAQAAAAAAAAAAAAAAAAAAAAD/2gAMAwEAAhEDEQA/AETQraYVTQiaLEF1JqKpsVdJqNpMQcDV1FNpqPskAy7Km5qrdaSUFgKtpJHWzMkxTHqh6uOfEFxvcoNCMUyYGpxnZrZVns7HUdJ/KRePHokmU5s+mbaTJvLbj1RRxz8Q5rXOu654DWDceqBxgcGaglkaep29OqoxGGLHQ6D5bK+r2hZTDadNmu0ATAAHigG5lRLzu1xN5kifMIJOaq3NRrYcJaQR4Kt9KyBc8XXWqyvTUJQRcUO4XRPKqe1AJX2VA2RbmWQzwg4wqwKpvHmrGOQca1FUGqNJiMosQTpU0VTprlOmrzUaxpLjACCQEDpZLa2dMBi7vLZK8xzN1QwDDOB180AAgbV87J2ACX4nMHvsTA6IYLiBgWhlAOBBdUJEchrf1KCe7ooFNsgwAqOcXRpY0uInfogGwVMEkFGYZ4Y4jcllj06ofBVhqM2B+U7eiqY/S4E7AkHy/wAH5IIscdU32Oyvy2nqcGxcnk2P86i6Gqdx1jI4KMw2ki8jx5Yfuw/JA4GRvElmoEe9HvN8eNbT1CtpV3QQ4TpFyOgjvQfnyExyLMT3WVXaXN9x+9uh/Mw/zqtPUwDKgmND+o4/Vp+6DCVxyEE8rVZlkEXbYxsNj4wsrjqLmHvCOnQoO61525QzKim6ogm6wQD7op9VDSgrXmrjlElAzpMRtAKikzlE0ggtqVQ0Sdgs1mOPNR3/AFGwV+d4vU7QDZu/iUrQSXpXlwhB0LkrwXig8DdMcnxejW3cPaWkdUtBU2Oggjqg68L3tOFZUEiUOUFzX/hP89VZQYZ7v1goYJ1lFBrrlwb4Hnw/ZA6yNrzGphLZ+HkRYLa4UHTAnaII2S3AUS1k09BtBEm/hO7T5goxmYuEdw33nceosfNAdQqahDveCVZxlDa1MgC/HmrH42Xi0Hnz/cLuLrvZT9oLhtyOf3QfLnEtJB3BI9Qve2lH4jA1KoNVrNpLo3uZmN+UolASXKuVwOXCd0HiolTJVLig0bW2XsVXFNhM3iwUyQ1hcdhdZzF411Q3gCbeCCOJAAbBkkSfModdK4UEwYXQVWpNKCTmLgpHeETWpmGz0Wg7PYQOBLhZBltMjoVxrVtcb2da6SyxSTFZG9vB9L+oQKdXW/VVu8E0GXHkt9TBVn/hhvMoFeFpuLgALr6TknZ9mkPc0augkfQpJ2cyIh4eRA4/VbrDCNvog5gsqay/VMhRHRUscrab5QKc8whaNbBsleEzF3/G6DxBFr/Va6J32IWYzDLzTqQNnSWnny8wgUY7swAx7wXAiSNIMj0kyPJYWsblfWatUez94tdps4dfGd18pzD/AJHyAO8ZA2nw8EFbSuuVYKk5yD0qouUyoINViKGtmkkgeCy2Iphri0GRK2DrNceglY13X1+KCMLy8uIOldaV5dDEBuHZqgErbZVTDWgLG5W262+XRpQG01MUQeFzDiUWxiAc4Bh3Ck3L2DZt1eCrrQgpDYhF0EO5qvpFBaSr6KHcFfSQEsVOYUNdM9RcHoVY02Uy5Bk+1AcMM57d2xq8QbE/svl9R036n9V9Yz8H/b1RvE+o3j4L5RH1QQheeFIhceg4VBxUybKohBscWSKTyPylY+pTLd+gW4aJtwVks7p6azhxaI6QgBhchdC6g8FIFRAU9F0DPKLujjlbDL3LF4V34RzuVtcDTsCgZUhdEyh8K0zCObRhB1rJUwFICF1iCsBWsbwoOMFS1oOF9yEVScgcQ7vT1CIw77SgPauuNlQ2qLKftBG6AXHNBDmkSC24+IXx/McNoqOaNgbeXC+sZrjKbRJqNBHEiSPIL59neHL9Vam1xpg3dpIAQZ6N15wUw08rxCCg7KslXRZU1Ag3jDCyfaJv9d3p9AtSXLP9pKcPa7q2PggSLwK64rgQdUmqIU6Zugc5JhNTvALZ4ewhKuztINb5puQgvoVrpiMQ0C5A8ykeKrCmx1R2zRPn4LEYfNgXvqVqYrFwsHOIDfKEH0TE57SYe89o/wDkEHie1OHbtUB8l87qva73WBvlKqDeoHz/AFQfRGdscPEucfgTPwTDLM5pYgE0ySGmDIIidt18s7uxaNuCVfhsS+lL6LnMMd4Tx9/VB9afSJ9NkhxudHWW0XBob79QiQD+Vo/E5ZHBZ3VdIqVnaYNtRF/RCsZUNiZY1mtoBtfY25ndATic/wAWSdVVzYPAg/IKWAL6rx7SpUeJ2Ljz6qujh6mh9QBsC5m5PoqcJjqoeTT7wB4bx4gbIN9VyBho6mOeHAbd0SRxskI10AKkudTcdFam/ds2I6Hz8ltMur+2w4Oktll54PT4rLZjUc5laQCG0g433JIj6IEOOwRadTYdTcTocIIPhbY9QUGW3RdbAGi3vOBLyHQOBB/VUtPggDc1VEIqohyEGxIS7PMMXNEfhM/GxTSV6q0QgxNUN2EhDrQYrK/6xaD43SvE4FzHd8WJQBBWNYV6owDZXUzsgZZXiq4tTcP7XR8pR1TtFXpGKtEesj57KOCwragnYjp5LuKxNWiNLoe027wkIFmcZ++uA0gNaOBz5lB4ejLQYJngc8L1eh+IWBO3ErYdj8K11AEgTLhMdCf1QIKGTVXsLg3TtA6+qhh8iqaj7RukeC+i08NG1lyvhydygyWCyJjmmWEECQZ+yFzzCBsOAiWOBHob/RbenSAED4rEdpMR7WpoZe+gRyfxfYIHPYnI6TqDaj2Bz3EwTwAYEBFYzJxTxgOkBlemW221t7xt5NTPJaXsqTGcNaAmmb4U1aEs/wCSmRUZ/c28eokeqDLuYyk4jR8UzyfDBxmICuw2Pp1ACQHSJFr+R6EbEeCjUzZlPkIHeYiKD9G4YY9Fiq9I/wC1efxVXMYPiCT5ASVqP/KsqM0g3cIge8RzA+6zXbWu+iym2NIcHBsfhAiR5md0GYzeuH1XEGQIA8hZDNKgwKYCCmqVQETVG6GIQbgtVGIqQD5IsuQ9ekHGOOUEsC5r3sfvqp/NpgoPtNhC4d3fdFZe0MIjZrjbo1/7gfFNMTREExwg+bPYYBI3VTBwUyb3g6mRDmkkePULlDDjndAZkmtpmbGydVKTajdLv8JTSMGyNoVroA8Tggxzqbp0kS09Ci+zuNOEcadYRTcZa7idj6GAnOHa2o2HiVZVyjUIDu70cJCBnQxtJ47rwfVRxGIY38U+UlJ6PY6mTJcR/bb7o2l2SoDcvd5vMfJAmzTOpljLTa13nwDRsfNTybJwx/tag0mO4zfSOp/7FOK+FoYdp0Ma0xvF/ih8G7WL38UB1OqOE9y6qCIWTqjS5PMuq2lAFnnZFtR5fRquoudJcB7rjyY4KBwXYNuqa1V7/Ix+62DYe2/x5CBw2MuWu3Bj4IC8Bl9KiIpsa3yFz5ncrJf6oD+nRP8A3d9B+i2bTZZD/U0f0aX/ALv2KDAM4VsqumpFBGuhQUVUQkIN0d1Fec5RLZCBdWzAUqjSbsJh/kf58k9xTywNIMsO3kdrpNnGB10iGiIuPEhDdm85Gn2FYxHuE/8A1KBnjslY4+1DodE8XPis/UbBIW0rRogeHwWWzvu1zHIBQU0UXT3BQ1Iohguga4V3RNcNWKS4V3egplSddA2pVVbVxEBLxXAXfa6rIBsVRNVribWMfqs5hs5NLuuadQtEXK1bnWhUVKAO4CDL4vtI/wDFRLR/PBN8tz3U0Bu52HKPr5c17C1wEX/ZC5H2fZQrNqEyeOg/koNTlVGt7O/dJvffy8EnxjnMcS4EGZnj4rWtNlTimAi4DhyCEAuVYrWwLOf6lv8A6NIdah+Q/dPMNhBSedHuuEx0WZ/1LrWoN8XH6BBjaZVjkNqVoNkHnixQoCKcd0E126DeFi4F1ygUFhi4WV7QZdpdraPe381qWFcr0WvaQ4WP8sgxlDNHsjQ5w6gmR6LjsQXP1OOo9eITbF5GS46SPP8AVW4Ps+AJe7fpsgGpP2KJp1ASEsxDTSeWHjY9RwrMPiLoHlI3BRoq7Jdh6kgIl79kBxfPKIpOHKCo1ATdcxVS8NElAVUxYBhXYepKQPyeruasE8Bsj6oyjlFci2I+Df3QaJtCREgKT8BIubJIzIq1orun+390xwOTPNq1ckdBafNA/ZUa1gGobdUkzjtPSpO0SXO6AGyd4XDUmAaAPPc/FUZxl7a1MtIGqO6eQeLoKMszAVQSLAdUj7T5k1tYMc1rgGg3jmUR2bLmh7XCC0x6pB2pwT3VH1W94WEcgNt6oCqVbD1LGk0GOgU35Jh3fgjyJCy+GxEJrhszMoGFTsvQIMOePUJLU7MM1H+o74BNRmyFq42SUDAlRI5U3BVOQSa5eKrJXiUHqjl5hVOIqhokmEgzDOzsy3igL7RtaQ0yNQ45hIWPVD6hJkmSrhcIHmV4rYcpi914KytOoQRCdYPGh8Am4QMKFe6Z4BhLpPCSNIa/wKcYLFAIHJYEJisMYlhIKJpPBR7GCEGUrY+uO6JPiN0OG1nn3nz0/wALauot8leHMbBAH3QC9ncK6myHAybyU4fsqqWIB5UqrrIFVeGlzhzCVPduiswq30+E+cygMQgV5jlAd3mWd8iUhaHgm8RIIP0Wua+0JXnWFDh7RvvN3/7N/UIF7SBBAsd0LWqwUXReLXsRBQVaQbXHEINSoOXi5ee8C5sgiQoVKkSvVa/A6INzpBg87HxQC5sNYI5A+m6zLwtJiqY6XNgQlOJwl4CACFbTPC9WpEKeHo6iJMAkAnpPKDwCk1yvxuAfRdpeL8Hhw6goYtKAr/cnY3CIw2Zlu+yXBykwoNfl2dNMAlaDDZkI3XzEGNkVTzF7eZQfR3Y8IOtjpssYc2qOsjKGPgTUc0D1J+AQajCZkQQL+i0tAEtly+e5PmL8RXZRojQ2Ze+2rSN4/L+6+jusIG0IEeaAe0Hiw/I/ugcTsjc3d32HzH0QlcWKAFz0PUxBBBgH+CVOrZL69S9rlBRVpBtQtnuPu0dJ4P0VVSJhwIg8IvE0g9hv3mgmfHkeoQVGtIEm/jyga1MR0+Kg06t5MXJVZNyJC85/dcZ3t6IOuZMyf1VT2ACInqfPZdDCSLk/v19FdTuSLQDKCv2fOwFz6ful1FneJPSeu/gmFYd0wYMx8P8AKEw1M3cACZtPICBZiBf7KGDiS08iAicW0zwPJCNB1W3Qa/KtOJoewrDvMsDyOhBS12CNCp7OqLH3XxY/v4LuCeab2VJkO7p8+FsH0WV6Za8SD8R4hBmKmTU3cR4jZKMdlDqZtcLTMpPw7tD+8w7O+x8UbWwQqNsfKf1QfPHUyo6T0WgxmA0uhw+3z5VbaHn8vqgW0MOXAk91qHxLwbNFvmVp24cBt2j1uUZk2T66glo0i5twgcdhMmFCl7Qj+pUEnwbuAtDUdZTaIFuFRUKBNn3utPR4+chB1aqN7Q/8Tj00n4EFJ6bpF0FdUg7oHF32t4oqqeiArMMy4oLKFgBqMTe2/wCyU5tQDH8wbj7pwB09PFQqsDvfEkcdJ/gQDh1pB35KuFwB/L7pZrmLo2lXkui0CyC81+84g2A5FuisDAGmTJPxQzSCB4xM32RDoIFrWjrcoKsbOlomevW/7KNLDHTOkgRMz18F7FPBkzNzCIDRp2O2wMwUCjFURHunnqUEbFNcYI5N/wCdUve21geblAZhDqpubF9xfaOR4rVdnMZqYJ32PmsjhJbF4B6J9gqmipqbs7cdHD7EINa+iHtIcJBSwYZ1E/mZ8SPNH4WtIRbXoFFeiHif58EtdgQP8BaKthhGpg82/cIB8EIFjabW33RTMzdhQXuYXMdGot95nSx3CvoYUF3EC5+y5WAcYdcHjj1QNsDm1Ku3VTeHdRyPMbhW1Cvm2b5Y/DvNXD6g0cj8P6haHs32pFaKdWG1OD+F/wCh8EDnM6eqk8dWkfJY/C4z3bm7dvqtxWuF86dTLXlu5Y8jyvugauegatSZEG/P1V1appB5+qHp97aY/k/4QXUT3o3Nt1bEEwRM3VLasbXPB6eXRdHUCJQIKLzI8EZhqkNn7+KX0RfyBj4K+lZpE7+KBiyt7o87onWBG5Ex8AltCtGnm1x4yURTqXOraTYcBBOqQXCNiRI/nkiGkAR49NkHTqD2gna5t4BH1KgtpO45HPiQgGcJ2O1og/ugnMBmT8AUfUZYkOAPmhKkiBbYdD8SEA7AIkJjTqGB1EEeIG4Qb4b5H03XaDjOmfHwKDaZdiJDSLyE0Y9ZPIsTbT0WhovuEA2f5oabNDDpe8RP5Ry77BKsK6tTpTrFSepvfz9V7Pcjr1HueC0h0d02ho2Hj1QVHIa8D2jjpGwYb89UB+TZiTXqteZ7rSPTcD4/JPGUNVzYb9PksXluKGFxnekNPddquQDs6fA/JfQXkIKKgAEAT9Fls+7Ps0uqU+45vegbGL+hWrKExjJsbg2I6goAOyWe+3b7Oof6jRv+dvXzSnO8NpxNTiQHj4QforMDk7WYpzaZIIa17Dy0yRHiOFb2orh3s6g371N46OG4QLa8lxHQFRpU973gAeG6gXS49DPJ/nK428iJkD78+qAyjUFtQItvx8Pgq8S+/dmPA88z4oUkgW6mN+ObqvEiXG3PMhAppk3t1RIafmlOGrul1+EdhsS61/xIC6IOoCNvFXDuzwTPluvUKpsfDoPFSpf/AK+qCAcdQc03E7ixlE4XGEmIAcJMeXRRotHd8SJQzr7+P1KAzEvFjB35K8KRm83tHHUGUNge8wk3g2Rbj7vqgG1FwI28NyODf5rm15uLfzwVlR3eB5MT6gSpsbGr0HpdAZlleXNJ/FI43WjwdYSJ6rGYR5keZ+UQtO/YeaDQYgEwhiwi0qzAPJp3VNR50lBme2mXF7BVHvNs7xb19ER2Mzf2rTRe7vsA0nlzR9x9E2qtBbe87r5/QeaeLboOmKwAjpMR8EH1RlLqZQeObFRsbRJHjwjWH7ITEnvn+0fVABh3xjWn81H6O/dLu1WXuHtntdYuDy2OYAJB8kdW/wDV0f7HfUI3O2gtqA7aT9EGBo4i4Mz1VlOoQZEXaLHwIjlC4S5A8lefePl+6C2pUJFrgE+ihUrd4z4H4gImkIAjqPoULVbdB//Z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kkk\Downloads\dddd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916832"/>
            <a:ext cx="4299845" cy="4550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81" name="Picture 9" descr="http://img33.olx.ua/images_slandocomua/157943193_2_1000x700_pavlo-zagrebelniy-divo-fotogra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t="8696" r="13837" b="4931"/>
          <a:stretch/>
        </p:blipFill>
        <p:spPr bwMode="auto">
          <a:xfrm>
            <a:off x="5999989" y="2571702"/>
            <a:ext cx="5588680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208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713301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 </a:t>
            </a:r>
            <a:r>
              <a:rPr lang="uk-UA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популярність пісень, написаних на слова А. Малишка («Пісня про рушник»), М. Сингаївського «Чорнобривці»), Д. Павличка («Два кольори»)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http://www.umoloda.kiev.ua/img/content/i36/363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78" y="2074982"/>
            <a:ext cx="3626841" cy="394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libruk.in.ua/templates/protostar/img/authors/pavlich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53" y="2074983"/>
            <a:ext cx="3745011" cy="394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51584" y="6165304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А. Малишко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31486" y="6165304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Д. Павличко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9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504" y="1365354"/>
            <a:ext cx="7056107" cy="3960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/>
              <a:t>Завдяки</a:t>
            </a:r>
            <a:r>
              <a:rPr lang="ru-RU" sz="3200" dirty="0"/>
              <a:t> М. </a:t>
            </a:r>
            <a:r>
              <a:rPr lang="ru-RU" sz="3200" dirty="0" err="1"/>
              <a:t>Рильському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посмертно </a:t>
            </a:r>
            <a:r>
              <a:rPr lang="ru-RU" sz="3200" dirty="0" err="1"/>
              <a:t>реабілітовано</a:t>
            </a:r>
            <a:r>
              <a:rPr lang="ru-RU" sz="3200" dirty="0"/>
              <a:t> </a:t>
            </a:r>
            <a:r>
              <a:rPr lang="ru-RU" sz="3200" dirty="0" err="1"/>
              <a:t>поетів</a:t>
            </a:r>
            <a:r>
              <a:rPr lang="ru-RU" sz="3200" dirty="0"/>
              <a:t> О. Олеся, М. Вороного.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він</a:t>
            </a:r>
            <a:r>
              <a:rPr lang="ru-RU" sz="3200" dirty="0"/>
              <a:t> </a:t>
            </a:r>
            <a:r>
              <a:rPr lang="ru-RU" sz="3200" dirty="0" err="1"/>
              <a:t>домігся</a:t>
            </a:r>
            <a:r>
              <a:rPr lang="ru-RU" sz="3200" dirty="0"/>
              <a:t> </a:t>
            </a:r>
            <a:r>
              <a:rPr lang="ru-RU" sz="3200" dirty="0" err="1"/>
              <a:t>перевидання</a:t>
            </a:r>
            <a:r>
              <a:rPr lang="ru-RU" sz="3200" dirty="0"/>
              <a:t> </a:t>
            </a:r>
            <a:r>
              <a:rPr lang="ru-RU" sz="3200" dirty="0" err="1"/>
              <a:t>творів</a:t>
            </a:r>
            <a:r>
              <a:rPr lang="ru-RU" sz="3200" dirty="0"/>
              <a:t> </a:t>
            </a:r>
            <a:r>
              <a:rPr lang="ru-RU" sz="3200" dirty="0" err="1"/>
              <a:t>видатних</a:t>
            </a:r>
            <a:r>
              <a:rPr lang="ru-RU" sz="3200" dirty="0"/>
              <a:t> </a:t>
            </a:r>
            <a:r>
              <a:rPr lang="ru-RU" sz="3200" dirty="0" err="1"/>
              <a:t>українських</a:t>
            </a:r>
            <a:r>
              <a:rPr lang="ru-RU" sz="3200" dirty="0"/>
              <a:t> </a:t>
            </a:r>
            <a:r>
              <a:rPr lang="ru-RU" sz="3200" dirty="0" err="1"/>
              <a:t>композиторів</a:t>
            </a:r>
            <a:r>
              <a:rPr lang="ru-RU" sz="3200" dirty="0"/>
              <a:t> XVIII— XIX ст. М. </a:t>
            </a:r>
            <a:r>
              <a:rPr lang="ru-RU" sz="3200" dirty="0" err="1"/>
              <a:t>Березовського</a:t>
            </a:r>
            <a:r>
              <a:rPr lang="ru-RU" sz="3200" dirty="0"/>
              <a:t>, Д. </a:t>
            </a:r>
            <a:r>
              <a:rPr lang="ru-RU" sz="3200" dirty="0" err="1"/>
              <a:t>Бортнянського</a:t>
            </a:r>
            <a:r>
              <a:rPr lang="ru-RU" sz="3200" dirty="0"/>
              <a:t>, А. </a:t>
            </a:r>
            <a:r>
              <a:rPr lang="ru-RU" sz="3200" dirty="0" err="1"/>
              <a:t>Веделя</a:t>
            </a:r>
            <a:r>
              <a:rPr lang="ru-RU" sz="3200" dirty="0"/>
              <a:t>.</a:t>
            </a:r>
          </a:p>
        </p:txBody>
      </p:sp>
      <p:pic>
        <p:nvPicPr>
          <p:cNvPr id="5124" name="Picture 4" descr="http://libruk.in.ua/templates/protostar/img/authors/rilsk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11" y="1340768"/>
            <a:ext cx="4279999" cy="44939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75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58" y="332657"/>
            <a:ext cx="11521279" cy="12230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Друга половина 60-х </a:t>
            </a:r>
            <a:r>
              <a:rPr lang="ru-RU" dirty="0" err="1"/>
              <a:t>років</a:t>
            </a:r>
            <a:r>
              <a:rPr lang="ru-RU" dirty="0"/>
              <a:t> стала </a:t>
            </a:r>
            <a:r>
              <a:rPr lang="ru-RU" dirty="0" err="1"/>
              <a:t>епохою</a:t>
            </a:r>
            <a:r>
              <a:rPr lang="ru-RU" dirty="0"/>
              <a:t> </a:t>
            </a:r>
            <a:r>
              <a:rPr lang="ru-RU" dirty="0" err="1"/>
              <a:t>самвидаву</a:t>
            </a:r>
            <a:r>
              <a:rPr lang="ru-RU" dirty="0"/>
              <a:t>,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</a:t>
            </a:r>
            <a:r>
              <a:rPr lang="ru-RU" dirty="0" err="1"/>
              <a:t>публіцистики</a:t>
            </a:r>
            <a:r>
              <a:rPr lang="ru-RU" dirty="0"/>
              <a:t>. </a:t>
            </a:r>
          </a:p>
        </p:txBody>
      </p:sp>
      <p:pic>
        <p:nvPicPr>
          <p:cNvPr id="7170" name="Picture 2" descr="http://uadocs.exdat.com/data/189/188521/188521_html_553671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6" y="2089657"/>
            <a:ext cx="3642101" cy="4104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2" name="Picture 4" descr="http://chtyvo.org.ua/content/covers/0941381d3d47e0f1831bb6327bd1a3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060848"/>
            <a:ext cx="3502469" cy="4104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4" name="Picture 6" descr="http://diasporiana.org.ua/wp-content/uploads/books/305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4" y="2060848"/>
            <a:ext cx="3980077" cy="4104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70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7755" y="2276872"/>
            <a:ext cx="9146381" cy="22966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поет,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літературознавець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критик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sumno.org.ua/media/images/galleries/2008/11/17/obkladynky/vasils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2" y="980728"/>
            <a:ext cx="5080000" cy="5172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62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0596" y="2884714"/>
            <a:ext cx="8825658" cy="3329581"/>
          </a:xfrm>
        </p:spPr>
        <p:txBody>
          <a:bodyPr/>
          <a:lstStyle/>
          <a:p>
            <a:pPr algn="ctr"/>
            <a:r>
              <a:rPr lang="ru-RU" dirty="0" err="1"/>
              <a:t>Образотворче</a:t>
            </a:r>
            <a:r>
              <a:rPr lang="ru-RU" dirty="0"/>
              <a:t> </a:t>
            </a:r>
            <a:r>
              <a:rPr lang="ru-RU" dirty="0" err="1" smtClean="0"/>
              <a:t>мистецтво</a:t>
            </a:r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6121"/>
            <a:ext cx="397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Підготувала: </a:t>
            </a:r>
            <a:r>
              <a:rPr lang="uk-UA" dirty="0" smtClean="0"/>
              <a:t>Савченко М., ФМ-12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93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6508771" cy="4195481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Основною темою </a:t>
            </a:r>
            <a:r>
              <a:rPr lang="ru-RU" sz="2200" dirty="0" err="1" smtClean="0"/>
              <a:t>був</a:t>
            </a:r>
            <a:r>
              <a:rPr lang="ru-RU" sz="2200" dirty="0" smtClean="0"/>
              <a:t> </a:t>
            </a:r>
            <a:r>
              <a:rPr lang="ru-RU" sz="2200" dirty="0" err="1" smtClean="0"/>
              <a:t>геро</a:t>
            </a:r>
            <a:r>
              <a:rPr lang="uk-UA" sz="2200" dirty="0" err="1" smtClean="0"/>
              <a:t>їзм</a:t>
            </a:r>
            <a:r>
              <a:rPr lang="uk-UA" sz="2200" dirty="0" smtClean="0"/>
              <a:t> народу у війні та в роки відбудови, звеличення праці трударів колгоспних полів і великих будов тощо.</a:t>
            </a:r>
          </a:p>
          <a:p>
            <a:r>
              <a:rPr lang="uk-UA" sz="2200" dirty="0" smtClean="0"/>
              <a:t>Розвивалася радянська школа живопису.</a:t>
            </a:r>
          </a:p>
          <a:p>
            <a:r>
              <a:rPr lang="uk-UA" sz="2200" dirty="0" smtClean="0"/>
              <a:t>Образотворче мистецтво перебувало під тиском тоталітарного режиму.</a:t>
            </a:r>
            <a:endParaRPr lang="uk-UA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570"/>
            <a:ext cx="5452845" cy="4245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49" y="-83128"/>
            <a:ext cx="4615351" cy="3705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08" y="3080224"/>
            <a:ext cx="4834448" cy="3777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7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uk-UA" dirty="0"/>
              <a:t>Яблонська Тетяна </a:t>
            </a:r>
            <a:r>
              <a:rPr lang="uk-UA" dirty="0" err="1"/>
              <a:t>Нилівна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26" y="0"/>
            <a:ext cx="4841174" cy="57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0469" y="5821279"/>
            <a:ext cx="56973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200" i="1" dirty="0" smtClean="0"/>
              <a:t>«Автопортрет </a:t>
            </a:r>
            <a:r>
              <a:rPr lang="uk-UA" sz="2200" i="1" dirty="0"/>
              <a:t>в українському </a:t>
            </a:r>
            <a:r>
              <a:rPr lang="uk-UA" sz="2200" i="1" dirty="0" smtClean="0"/>
              <a:t>костюмі»</a:t>
            </a:r>
          </a:p>
          <a:p>
            <a:pPr algn="ctr"/>
            <a:r>
              <a:rPr lang="uk-UA" sz="2200" i="1" dirty="0" smtClean="0"/>
              <a:t>(1946)</a:t>
            </a:r>
            <a:endParaRPr lang="uk-UA" sz="2200" i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122"/>
            <a:ext cx="68580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9191" y="5570072"/>
            <a:ext cx="38411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"</a:t>
            </a:r>
            <a:r>
              <a:rPr lang="ru-RU" sz="2400" i="1" dirty="0"/>
              <a:t>Зима у старому </a:t>
            </a:r>
            <a:r>
              <a:rPr lang="ru-RU" sz="2400" i="1" dirty="0" err="1"/>
              <a:t>Києві</a:t>
            </a:r>
            <a:r>
              <a:rPr lang="ru-RU" sz="2400" i="1" dirty="0" smtClean="0"/>
              <a:t>" </a:t>
            </a:r>
          </a:p>
          <a:p>
            <a:pPr algn="ctr"/>
            <a:r>
              <a:rPr lang="ru-RU" sz="2400" i="1" dirty="0" smtClean="0"/>
              <a:t>(1976)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12429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uk-UA" dirty="0" err="1"/>
              <a:t>Зарецький</a:t>
            </a:r>
            <a:r>
              <a:rPr lang="uk-UA" dirty="0"/>
              <a:t> Віктор Іванович</a:t>
            </a:r>
            <a:br>
              <a:rPr lang="uk-UA" dirty="0"/>
            </a:b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50" y="1052512"/>
            <a:ext cx="57150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56258" y="5808684"/>
            <a:ext cx="30133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i="1" dirty="0"/>
              <a:t>«Луг в </a:t>
            </a:r>
            <a:r>
              <a:rPr lang="uk-UA" sz="2200" i="1" dirty="0" err="1" smtClean="0"/>
              <a:t>Конче-Заспе</a:t>
            </a:r>
            <a:r>
              <a:rPr lang="uk-UA" sz="2200" i="1" dirty="0" smtClean="0"/>
              <a:t>»</a:t>
            </a:r>
          </a:p>
          <a:p>
            <a:pPr algn="ctr"/>
            <a:r>
              <a:rPr lang="uk-UA" sz="2200" i="1" dirty="0" smtClean="0"/>
              <a:t> (1987)</a:t>
            </a:r>
            <a:endParaRPr lang="uk-UA" sz="2200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910"/>
            <a:ext cx="5214027" cy="486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77493" y="5845990"/>
            <a:ext cx="1944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i="1" dirty="0" smtClean="0"/>
              <a:t>«Солдатка»</a:t>
            </a:r>
          </a:p>
          <a:p>
            <a:pPr algn="ctr"/>
            <a:r>
              <a:rPr lang="uk-UA" sz="2400" i="1" dirty="0" smtClean="0"/>
              <a:t>(1987)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2331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86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31014" y="6095135"/>
            <a:ext cx="45993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i="1" dirty="0" err="1" smtClean="0"/>
              <a:t>Пламеницький</a:t>
            </a:r>
            <a:r>
              <a:rPr lang="ru-RU" sz="2200" i="1" dirty="0" smtClean="0"/>
              <a:t> </a:t>
            </a:r>
            <a:r>
              <a:rPr lang="ru-RU" sz="2200" i="1" dirty="0"/>
              <a:t>А.А. "В Сибирь" </a:t>
            </a:r>
            <a:endParaRPr lang="ru-RU" sz="2200" i="1" dirty="0" smtClean="0"/>
          </a:p>
          <a:p>
            <a:pPr algn="ctr"/>
            <a:r>
              <a:rPr lang="ru-RU" sz="2200" i="1" dirty="0" smtClean="0"/>
              <a:t>(</a:t>
            </a:r>
            <a:r>
              <a:rPr lang="ru-RU" sz="2200" i="1" dirty="0"/>
              <a:t>1957)</a:t>
            </a:r>
            <a:endParaRPr lang="uk-UA" sz="2200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24" y="118753"/>
            <a:ext cx="6170837" cy="582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55425" y="6070701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/>
              <a:t>Божий М. «Женский портрет</a:t>
            </a:r>
            <a:r>
              <a:rPr lang="ru-RU" sz="2200" i="1" dirty="0" smtClean="0"/>
              <a:t>”</a:t>
            </a:r>
          </a:p>
          <a:p>
            <a:pPr algn="ctr"/>
            <a:r>
              <a:rPr lang="ru-RU" sz="2200" i="1" dirty="0" smtClean="0"/>
              <a:t> (1960)</a:t>
            </a:r>
            <a:endParaRPr lang="uk-UA" sz="2200" i="1" dirty="0"/>
          </a:p>
        </p:txBody>
      </p:sp>
    </p:spTree>
    <p:extLst>
      <p:ext uri="{BB962C8B-B14F-4D97-AF65-F5344CB8AC3E}">
        <p14:creationId xmlns:p14="http://schemas.microsoft.com/office/powerpoint/2010/main" val="482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841" y="1044039"/>
            <a:ext cx="8825658" cy="3329581"/>
          </a:xfrm>
        </p:spPr>
        <p:txBody>
          <a:bodyPr/>
          <a:lstStyle/>
          <a:p>
            <a:pPr algn="ctr"/>
            <a:r>
              <a:rPr lang="uk-UA" dirty="0" smtClean="0"/>
              <a:t>Освіта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7996"/>
            <a:ext cx="4743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Підготувала</a:t>
            </a:r>
            <a:r>
              <a:rPr lang="uk-UA" dirty="0" smtClean="0"/>
              <a:t>:</a:t>
            </a:r>
            <a:r>
              <a:rPr lang="en-US" dirty="0"/>
              <a:t> </a:t>
            </a:r>
            <a:r>
              <a:rPr lang="uk-UA" dirty="0" smtClean="0"/>
              <a:t>Прокопенко Ірина, ФМ-11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45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32750" cy="330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3363" y="3652783"/>
            <a:ext cx="52036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/>
              <a:t>Лопухов А.М. «Вечер </a:t>
            </a:r>
            <a:r>
              <a:rPr lang="ru-RU" sz="2400" i="1" dirty="0"/>
              <a:t>над </a:t>
            </a:r>
            <a:r>
              <a:rPr lang="ru-RU" sz="2400" i="1" dirty="0" smtClean="0"/>
              <a:t>рекой»</a:t>
            </a:r>
          </a:p>
          <a:p>
            <a:pPr algn="ctr"/>
            <a:r>
              <a:rPr lang="ru-RU" sz="2400" i="1" dirty="0" smtClean="0"/>
              <a:t>(1957)</a:t>
            </a:r>
            <a:endParaRPr lang="uk-UA" sz="24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87491" y="4934635"/>
            <a:ext cx="4904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Г. Бородай «</a:t>
            </a:r>
            <a:r>
              <a:rPr lang="ru-RU" sz="2400" i="1" dirty="0" err="1" smtClean="0"/>
              <a:t>Пам’яті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О.Венеціанова</a:t>
            </a:r>
            <a:r>
              <a:rPr lang="ru-RU" sz="2400" i="1" dirty="0" smtClean="0"/>
              <a:t>» </a:t>
            </a:r>
          </a:p>
          <a:p>
            <a:pPr algn="ctr"/>
            <a:r>
              <a:rPr lang="ru-RU" sz="2400" i="1" dirty="0" smtClean="0"/>
              <a:t>(1979-1980)</a:t>
            </a:r>
            <a:endParaRPr lang="uk-UA" sz="24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4191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1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4" y="554677"/>
            <a:ext cx="5715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0715" y="4693124"/>
            <a:ext cx="4006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i="1" dirty="0" smtClean="0"/>
              <a:t>А.Шовкуненко «Троянди»</a:t>
            </a:r>
          </a:p>
          <a:p>
            <a:pPr algn="ctr"/>
            <a:r>
              <a:rPr lang="uk-UA" sz="2400" i="1" dirty="0" smtClean="0"/>
              <a:t> (1960)</a:t>
            </a:r>
            <a:endParaRPr lang="uk-UA" sz="2400" i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34" y="-1"/>
            <a:ext cx="5486399" cy="477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49018" y="5047067"/>
            <a:ext cx="30428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i="1" dirty="0" smtClean="0"/>
              <a:t>О.</a:t>
            </a:r>
            <a:r>
              <a:rPr lang="uk-UA" sz="2400" i="1" dirty="0" err="1" smtClean="0"/>
              <a:t>Заливаха</a:t>
            </a:r>
            <a:r>
              <a:rPr lang="uk-UA" sz="2400" i="1" dirty="0" smtClean="0"/>
              <a:t> «Доля»</a:t>
            </a:r>
          </a:p>
          <a:p>
            <a:pPr algn="ctr"/>
            <a:r>
              <a:rPr lang="uk-UA" sz="2400" i="1" dirty="0" smtClean="0"/>
              <a:t> (1970)</a:t>
            </a:r>
            <a:endParaRPr lang="uk-UA" sz="2400" i="1" dirty="0"/>
          </a:p>
        </p:txBody>
      </p:sp>
    </p:spTree>
    <p:extLst>
      <p:ext uri="{BB962C8B-B14F-4D97-AF65-F5344CB8AC3E}">
        <p14:creationId xmlns:p14="http://schemas.microsoft.com/office/powerpoint/2010/main" val="306407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4227" y="1507176"/>
            <a:ext cx="8825658" cy="3329581"/>
          </a:xfrm>
        </p:spPr>
        <p:txBody>
          <a:bodyPr/>
          <a:lstStyle/>
          <a:p>
            <a:pPr algn="ctr"/>
            <a:r>
              <a:rPr lang="uk-UA" dirty="0" smtClean="0"/>
              <a:t>Архітектура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mtClean="0"/>
              <a:t>Підготував: </a:t>
            </a:r>
            <a:r>
              <a:rPr lang="uk-UA" dirty="0" smtClean="0"/>
              <a:t>Руснак Д., ФМ-12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1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81" y="102932"/>
            <a:ext cx="7412726" cy="5185164"/>
          </a:xfrm>
        </p:spPr>
        <p:txBody>
          <a:bodyPr/>
          <a:lstStyle/>
          <a:p>
            <a:r>
              <a:rPr lang="ru-RU" dirty="0" err="1"/>
              <a:t>Першочерговим</a:t>
            </a:r>
            <a:r>
              <a:rPr lang="ru-RU" dirty="0"/>
              <a:t> </a:t>
            </a:r>
            <a:r>
              <a:rPr lang="ru-RU" dirty="0" err="1"/>
              <a:t>завданням</a:t>
            </a:r>
            <a:r>
              <a:rPr lang="ru-RU" dirty="0"/>
              <a:t> 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стало </a:t>
            </a:r>
            <a:r>
              <a:rPr lang="ru-RU" dirty="0" err="1"/>
              <a:t>зведення</a:t>
            </a:r>
            <a:r>
              <a:rPr lang="ru-RU" dirty="0"/>
              <a:t> </a:t>
            </a:r>
            <a:r>
              <a:rPr lang="ru-RU" dirty="0" err="1"/>
              <a:t>житла</a:t>
            </a:r>
            <a:r>
              <a:rPr lang="ru-RU" dirty="0"/>
              <a:t>, потреба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нагальною</a:t>
            </a:r>
            <a:r>
              <a:rPr lang="ru-RU" dirty="0"/>
              <a:t>. </a:t>
            </a:r>
            <a:r>
              <a:rPr lang="ru-RU" dirty="0" err="1"/>
              <a:t>Архітектори</a:t>
            </a:r>
            <a:r>
              <a:rPr lang="ru-RU" dirty="0"/>
              <a:t> і </a:t>
            </a:r>
            <a:r>
              <a:rPr lang="ru-RU" dirty="0" err="1"/>
              <a:t>будівельники</a:t>
            </a:r>
            <a:r>
              <a:rPr lang="ru-RU" dirty="0"/>
              <a:t> </a:t>
            </a:r>
            <a:r>
              <a:rPr lang="ru-RU" dirty="0" err="1"/>
              <a:t>шукали</a:t>
            </a:r>
            <a:r>
              <a:rPr lang="ru-RU" dirty="0"/>
              <a:t> </a:t>
            </a:r>
            <a:r>
              <a:rPr lang="ru-RU" dirty="0" err="1"/>
              <a:t>оптимальних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до </a:t>
            </a:r>
            <a:r>
              <a:rPr lang="ru-RU" dirty="0" err="1"/>
              <a:t>розв'язання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.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розроблено</a:t>
            </a:r>
            <a:r>
              <a:rPr lang="ru-RU" dirty="0"/>
              <a:t> </a:t>
            </a:r>
            <a:r>
              <a:rPr lang="ru-RU" dirty="0" err="1"/>
              <a:t>типові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, за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здійснювалася</a:t>
            </a:r>
            <a:r>
              <a:rPr lang="ru-RU" dirty="0"/>
              <a:t> </a:t>
            </a:r>
            <a:r>
              <a:rPr lang="ru-RU" dirty="0" err="1"/>
              <a:t>забудова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і </a:t>
            </a:r>
            <a:r>
              <a:rPr lang="ru-RU" dirty="0" err="1"/>
              <a:t>сіл</a:t>
            </a:r>
            <a:r>
              <a:rPr lang="ru-RU" dirty="0"/>
              <a:t>. З одного боку,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позитивним</a:t>
            </a:r>
            <a:r>
              <a:rPr lang="ru-RU" dirty="0"/>
              <a:t> </a:t>
            </a:r>
            <a:r>
              <a:rPr lang="ru-RU" dirty="0" err="1"/>
              <a:t>явищем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люди </a:t>
            </a:r>
            <a:r>
              <a:rPr lang="ru-RU" dirty="0" err="1"/>
              <a:t>одержували</a:t>
            </a:r>
            <a:r>
              <a:rPr lang="ru-RU" dirty="0"/>
              <a:t> </a:t>
            </a:r>
            <a:r>
              <a:rPr lang="ru-RU" dirty="0" err="1"/>
              <a:t>житло</a:t>
            </a:r>
            <a:r>
              <a:rPr lang="ru-RU" dirty="0"/>
              <a:t>, а з </a:t>
            </a:r>
            <a:r>
              <a:rPr lang="ru-RU" dirty="0" err="1"/>
              <a:t>іншого</a:t>
            </a:r>
            <a:r>
              <a:rPr lang="ru-RU" dirty="0"/>
              <a:t> — негативно </a:t>
            </a:r>
            <a:r>
              <a:rPr lang="ru-RU" dirty="0" err="1"/>
              <a:t>позначилося</a:t>
            </a:r>
            <a:r>
              <a:rPr lang="ru-RU" dirty="0"/>
              <a:t> на </a:t>
            </a:r>
            <a:r>
              <a:rPr lang="ru-RU" dirty="0" err="1"/>
              <a:t>художній</a:t>
            </a:r>
            <a:r>
              <a:rPr lang="ru-RU" dirty="0"/>
              <a:t> </a:t>
            </a:r>
            <a:r>
              <a:rPr lang="ru-RU" dirty="0" err="1"/>
              <a:t>виразності</a:t>
            </a:r>
            <a:r>
              <a:rPr lang="ru-RU" dirty="0"/>
              <a:t> </a:t>
            </a:r>
            <a:r>
              <a:rPr lang="ru-RU" dirty="0" err="1"/>
              <a:t>архітектурних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. </a:t>
            </a:r>
            <a:r>
              <a:rPr lang="ru-RU" dirty="0" err="1"/>
              <a:t>Масова</a:t>
            </a:r>
            <a:r>
              <a:rPr lang="ru-RU" dirty="0"/>
              <a:t> </a:t>
            </a:r>
            <a:r>
              <a:rPr lang="ru-RU" dirty="0" err="1"/>
              <a:t>житлова</a:t>
            </a:r>
            <a:r>
              <a:rPr lang="ru-RU" dirty="0"/>
              <a:t> </a:t>
            </a:r>
            <a:r>
              <a:rPr lang="ru-RU" dirty="0" err="1"/>
              <a:t>забудова</a:t>
            </a:r>
            <a:r>
              <a:rPr lang="ru-RU" dirty="0"/>
              <a:t> 60—70-х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задовольняла</a:t>
            </a:r>
            <a:r>
              <a:rPr lang="ru-RU" dirty="0"/>
              <a:t> потребу в </a:t>
            </a:r>
            <a:r>
              <a:rPr lang="ru-RU" dirty="0" err="1"/>
              <a:t>житлі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ігнорування</a:t>
            </a:r>
            <a:r>
              <a:rPr lang="ru-RU" dirty="0"/>
              <a:t> принципу </a:t>
            </a:r>
            <a:r>
              <a:rPr lang="ru-RU" dirty="0" err="1"/>
              <a:t>неповторності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втрачено</a:t>
            </a:r>
            <a:r>
              <a:rPr lang="ru-RU" dirty="0"/>
              <a:t> </a:t>
            </a:r>
            <a:r>
              <a:rPr lang="ru-RU" dirty="0" err="1"/>
              <a:t>національну</a:t>
            </a:r>
            <a:r>
              <a:rPr lang="ru-RU" dirty="0"/>
              <a:t> </a:t>
            </a:r>
            <a:r>
              <a:rPr lang="ru-RU" dirty="0" err="1"/>
              <a:t>своєрідність</a:t>
            </a:r>
            <a:r>
              <a:rPr lang="ru-RU" dirty="0"/>
              <a:t> </a:t>
            </a:r>
            <a:r>
              <a:rPr lang="ru-RU" dirty="0" err="1"/>
              <a:t>архітектури</a:t>
            </a:r>
            <a:r>
              <a:rPr lang="ru-RU" dirty="0"/>
              <a:t>. 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дослідників</a:t>
            </a:r>
            <a:r>
              <a:rPr lang="ru-RU" dirty="0"/>
              <a:t>, 90 % </a:t>
            </a:r>
            <a:r>
              <a:rPr lang="ru-RU" dirty="0" err="1"/>
              <a:t>житлових</a:t>
            </a:r>
            <a:r>
              <a:rPr lang="ru-RU" dirty="0"/>
              <a:t> і 80 % культурно-</a:t>
            </a:r>
            <a:r>
              <a:rPr lang="ru-RU" dirty="0" err="1"/>
              <a:t>побутових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 у </a:t>
            </a:r>
            <a:r>
              <a:rPr lang="ru-RU" dirty="0" err="1"/>
              <a:t>містах</a:t>
            </a:r>
            <a:r>
              <a:rPr lang="ru-RU" dirty="0"/>
              <a:t> і селищах </a:t>
            </a:r>
            <a:r>
              <a:rPr lang="ru-RU" dirty="0" err="1"/>
              <a:t>зводилися</a:t>
            </a:r>
            <a:r>
              <a:rPr lang="ru-RU" dirty="0"/>
              <a:t> за </a:t>
            </a:r>
            <a:r>
              <a:rPr lang="ru-RU" dirty="0" err="1"/>
              <a:t>типовими</a:t>
            </a:r>
            <a:r>
              <a:rPr lang="ru-RU" dirty="0"/>
              <a:t> проектами.</a:t>
            </a:r>
          </a:p>
        </p:txBody>
      </p:sp>
      <p:pic>
        <p:nvPicPr>
          <p:cNvPr id="3074" name="Picture 2" descr="http://comments.ua/img/201011041747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707" y="102932"/>
            <a:ext cx="4355218" cy="35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iev.unian.net/photos/2013_08/13754285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925" y="3764095"/>
            <a:ext cx="4191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inforum.org/uploads/7c16be676fc5cc052061361731f4b4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4" y="4945626"/>
            <a:ext cx="2444406" cy="177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4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150" y="122203"/>
            <a:ext cx="9601196" cy="1948967"/>
          </a:xfrm>
        </p:spPr>
        <p:txBody>
          <a:bodyPr/>
          <a:lstStyle/>
          <a:p>
            <a:r>
              <a:rPr lang="ru-RU" dirty="0" err="1" smtClean="0"/>
              <a:t>Архітектура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позбулася</a:t>
            </a:r>
            <a:r>
              <a:rPr lang="ru-RU" dirty="0"/>
              <a:t> </a:t>
            </a:r>
            <a:r>
              <a:rPr lang="ru-RU" dirty="0" err="1"/>
              <a:t>еклетичних</a:t>
            </a:r>
            <a:r>
              <a:rPr lang="ru-RU" dirty="0"/>
              <a:t> </a:t>
            </a:r>
            <a:r>
              <a:rPr lang="ru-RU" dirty="0" err="1"/>
              <a:t>помпезних</a:t>
            </a:r>
            <a:r>
              <a:rPr lang="ru-RU" dirty="0"/>
              <a:t> рис </a:t>
            </a:r>
            <a:r>
              <a:rPr lang="ru-RU" dirty="0" err="1"/>
              <a:t>сталінських</a:t>
            </a:r>
            <a:r>
              <a:rPr lang="ru-RU" dirty="0"/>
              <a:t> </a:t>
            </a:r>
            <a:r>
              <a:rPr lang="ru-RU" dirty="0" err="1"/>
              <a:t>часів</a:t>
            </a:r>
            <a:r>
              <a:rPr lang="ru-RU" dirty="0"/>
              <a:t> і стала </a:t>
            </a:r>
            <a:r>
              <a:rPr lang="ru-RU" dirty="0" err="1"/>
              <a:t>ближчою</a:t>
            </a:r>
            <a:r>
              <a:rPr lang="ru-RU" dirty="0"/>
              <a:t> до </a:t>
            </a:r>
            <a:r>
              <a:rPr lang="ru-RU" dirty="0" err="1"/>
              <a:t>західного</a:t>
            </a:r>
            <a:r>
              <a:rPr lang="ru-RU" dirty="0"/>
              <a:t> коне- </a:t>
            </a:r>
            <a:r>
              <a:rPr lang="ru-RU" dirty="0" err="1"/>
              <a:t>труктивізму</a:t>
            </a:r>
            <a:r>
              <a:rPr lang="ru-RU" dirty="0"/>
              <a:t>. </a:t>
            </a:r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позначали</a:t>
            </a:r>
            <a:r>
              <a:rPr lang="ru-RU" dirty="0"/>
              <a:t>, особливо в </a:t>
            </a:r>
            <a:r>
              <a:rPr lang="ru-RU" dirty="0" err="1"/>
              <a:t>масових</a:t>
            </a:r>
            <a:r>
              <a:rPr lang="ru-RU" dirty="0"/>
              <a:t> </a:t>
            </a:r>
            <a:r>
              <a:rPr lang="ru-RU" dirty="0" err="1"/>
              <a:t>забудовах</a:t>
            </a:r>
            <a:r>
              <a:rPr lang="ru-RU" dirty="0"/>
              <a:t>, </a:t>
            </a:r>
            <a:r>
              <a:rPr lang="ru-RU" dirty="0" err="1"/>
              <a:t>стандартизація</a:t>
            </a:r>
            <a:r>
              <a:rPr lang="ru-RU" dirty="0"/>
              <a:t>, </a:t>
            </a:r>
            <a:r>
              <a:rPr lang="ru-RU" dirty="0" err="1"/>
              <a:t>уніфікація</a:t>
            </a:r>
            <a:r>
              <a:rPr lang="ru-RU" dirty="0"/>
              <a:t>, а часто й </a:t>
            </a:r>
            <a:r>
              <a:rPr lang="ru-RU" dirty="0" err="1"/>
              <a:t>відвертий</a:t>
            </a:r>
            <a:r>
              <a:rPr lang="ru-RU" dirty="0"/>
              <a:t> </a:t>
            </a:r>
            <a:r>
              <a:rPr lang="ru-RU" dirty="0" err="1"/>
              <a:t>примітивізм</a:t>
            </a:r>
            <a:r>
              <a:rPr lang="ru-RU" dirty="0"/>
              <a:t>. </a:t>
            </a:r>
            <a:r>
              <a:rPr lang="ru-RU" dirty="0" err="1"/>
              <a:t>Проте</a:t>
            </a:r>
            <a:r>
              <a:rPr lang="ru-RU" dirty="0"/>
              <a:t> в </a:t>
            </a:r>
            <a:r>
              <a:rPr lang="ru-RU" dirty="0" err="1"/>
              <a:t>царині</a:t>
            </a:r>
            <a:r>
              <a:rPr lang="ru-RU" dirty="0"/>
              <a:t> </a:t>
            </a:r>
            <a:r>
              <a:rPr lang="ru-RU" dirty="0" err="1"/>
              <a:t>зведення</a:t>
            </a:r>
            <a:r>
              <a:rPr lang="ru-RU" dirty="0"/>
              <a:t> </a:t>
            </a:r>
            <a:r>
              <a:rPr lang="ru-RU" dirty="0" err="1"/>
              <a:t>індивідуальних</a:t>
            </a:r>
            <a:r>
              <a:rPr lang="ru-RU" dirty="0"/>
              <a:t> </a:t>
            </a:r>
            <a:r>
              <a:rPr lang="ru-RU" dirty="0" err="1"/>
              <a:t>громадських</a:t>
            </a:r>
            <a:r>
              <a:rPr lang="ru-RU" dirty="0"/>
              <a:t> </a:t>
            </a:r>
            <a:r>
              <a:rPr lang="ru-RU" dirty="0" err="1"/>
              <a:t>будівель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створено і </a:t>
            </a:r>
            <a:r>
              <a:rPr lang="ru-RU" dirty="0" err="1"/>
              <a:t>реалізовано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незаперечне</a:t>
            </a:r>
            <a:r>
              <a:rPr lang="ru-RU" dirty="0"/>
              <a:t> </a:t>
            </a:r>
            <a:r>
              <a:rPr lang="ru-RU" dirty="0" err="1"/>
              <a:t>цікавих</a:t>
            </a:r>
            <a:r>
              <a:rPr lang="ru-RU" dirty="0"/>
              <a:t> </a:t>
            </a:r>
            <a:r>
              <a:rPr lang="ru-RU" dirty="0" err="1"/>
              <a:t>архітектурних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150" y="2727729"/>
            <a:ext cx="6202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Визначними</a:t>
            </a:r>
            <a:r>
              <a:rPr lang="ru-RU" dirty="0" smtClean="0"/>
              <a:t> </a:t>
            </a:r>
            <a:r>
              <a:rPr lang="ru-RU" dirty="0" err="1" smtClean="0"/>
              <a:t>архітектурними</a:t>
            </a:r>
            <a:r>
              <a:rPr lang="ru-RU" dirty="0" smtClean="0"/>
              <a:t> </a:t>
            </a:r>
            <a:r>
              <a:rPr lang="ru-RU" dirty="0" err="1" smtClean="0"/>
              <a:t>спорудами</a:t>
            </a:r>
            <a:r>
              <a:rPr lang="ru-RU" dirty="0" smtClean="0"/>
              <a:t> 60—80-х </a:t>
            </a:r>
            <a:r>
              <a:rPr lang="ru-RU" dirty="0" err="1" smtClean="0"/>
              <a:t>років</a:t>
            </a:r>
            <a:r>
              <a:rPr lang="ru-RU" dirty="0" smtClean="0"/>
              <a:t> стали Палац «</a:t>
            </a:r>
            <a:r>
              <a:rPr lang="ru-RU" dirty="0" err="1" smtClean="0"/>
              <a:t>Україна</a:t>
            </a:r>
            <a:r>
              <a:rPr lang="ru-RU" dirty="0" smtClean="0"/>
              <a:t>» (</a:t>
            </a:r>
            <a:r>
              <a:rPr lang="ru-RU" dirty="0" err="1" smtClean="0"/>
              <a:t>архітектор</a:t>
            </a:r>
            <a:r>
              <a:rPr lang="ru-RU" dirty="0" smtClean="0"/>
              <a:t> Є. Маринченко та </a:t>
            </a:r>
            <a:r>
              <a:rPr lang="ru-RU" dirty="0" err="1" smtClean="0"/>
              <a:t>ін</a:t>
            </a:r>
            <a:r>
              <a:rPr lang="ru-RU" dirty="0" smtClean="0"/>
              <a:t>.),</a:t>
            </a:r>
            <a:endParaRPr lang="ru-RU" dirty="0"/>
          </a:p>
        </p:txBody>
      </p:sp>
      <p:pic>
        <p:nvPicPr>
          <p:cNvPr id="1030" name="Picture 6" descr="http://hismed.net/files/2011/07/institut-pediatr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847" y="3935877"/>
            <a:ext cx="4203847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rkiev.com/wp-content/uploads/2013/09/1980-%D0%B5-%D0%B3%D0%BE%D0%B4%D1%8B.-%D0%9D%D0%B0%D1%86%D0%B8%D0%BE%D0%BD%D0%B0%D0%BB%D1%8C%D0%BD%D1%8B%D0%B9-%D0%B4%D0%B2%D0%BE%D1%80%D0%B5%D1%86-%D0%B8%D1%81%D0%BA%D1%83%D1%81%D1%81%D1%82%D0%B2-%C2%AB%D0%A3%D0%BA%D1%80%D0%B0%D0%B8%D0%BD%D0%B0%C2%BB-e1378047584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8" y="3935877"/>
            <a:ext cx="6191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87846" y="2689798"/>
            <a:ext cx="420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</a:t>
            </a:r>
            <a:r>
              <a:rPr lang="ru-RU" dirty="0" err="1" smtClean="0"/>
              <a:t>ауково-дослідний</a:t>
            </a:r>
            <a:r>
              <a:rPr lang="ru-RU" dirty="0" smtClean="0"/>
              <a:t> </a:t>
            </a:r>
            <a:r>
              <a:rPr lang="ru-RU" dirty="0" err="1" smtClean="0"/>
              <a:t>інститут</a:t>
            </a:r>
            <a:r>
              <a:rPr lang="ru-RU" dirty="0" smtClean="0"/>
              <a:t> </a:t>
            </a:r>
            <a:r>
              <a:rPr lang="ru-RU" dirty="0" err="1" smtClean="0"/>
              <a:t>педіатрії</a:t>
            </a:r>
            <a:r>
              <a:rPr lang="ru-RU" dirty="0" smtClean="0"/>
              <a:t>, акушерства і </a:t>
            </a:r>
            <a:r>
              <a:rPr lang="ru-RU" dirty="0" err="1" smtClean="0"/>
              <a:t>гінекології</a:t>
            </a:r>
            <a:r>
              <a:rPr lang="ru-RU" dirty="0" smtClean="0"/>
              <a:t> (</a:t>
            </a:r>
            <a:r>
              <a:rPr lang="ru-RU" dirty="0" err="1" smtClean="0"/>
              <a:t>архітектори</a:t>
            </a:r>
            <a:r>
              <a:rPr lang="ru-RU" dirty="0" smtClean="0"/>
              <a:t> Д. Попенко, А. Лось, Г. </a:t>
            </a:r>
            <a:r>
              <a:rPr lang="ru-RU" dirty="0" err="1" smtClean="0"/>
              <a:t>Чорний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niv.kiev.ua/img/photo/univ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5" y="1471783"/>
            <a:ext cx="3379297" cy="350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205" y="73514"/>
            <a:ext cx="552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Н</a:t>
            </a:r>
            <a:r>
              <a:rPr lang="ru-RU" dirty="0" err="1" smtClean="0"/>
              <a:t>ові</a:t>
            </a:r>
            <a:r>
              <a:rPr lang="ru-RU" dirty="0" smtClean="0"/>
              <a:t> </a:t>
            </a:r>
            <a:r>
              <a:rPr lang="ru-RU" dirty="0" err="1" smtClean="0"/>
              <a:t>корпуси</a:t>
            </a:r>
            <a:r>
              <a:rPr lang="ru-RU" dirty="0" smtClean="0"/>
              <a:t> </a:t>
            </a:r>
            <a:r>
              <a:rPr lang="ru-RU" dirty="0" err="1" smtClean="0"/>
              <a:t>Київського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</a:t>
            </a:r>
            <a:r>
              <a:rPr lang="ru-RU" dirty="0" err="1" smtClean="0"/>
              <a:t>університету</a:t>
            </a:r>
            <a:r>
              <a:rPr lang="ru-RU" dirty="0" smtClean="0"/>
              <a:t> (</a:t>
            </a:r>
            <a:r>
              <a:rPr lang="ru-RU" dirty="0" err="1" smtClean="0"/>
              <a:t>архітектори</a:t>
            </a:r>
            <a:r>
              <a:rPr lang="ru-RU" dirty="0" smtClean="0"/>
              <a:t> В. </a:t>
            </a:r>
            <a:r>
              <a:rPr lang="ru-RU" dirty="0" err="1" smtClean="0"/>
              <a:t>Ладний</a:t>
            </a:r>
            <a:r>
              <a:rPr lang="ru-RU" dirty="0" smtClean="0"/>
              <a:t>, В. </a:t>
            </a:r>
            <a:r>
              <a:rPr lang="ru-RU" dirty="0" err="1" smtClean="0"/>
              <a:t>Коломієць</a:t>
            </a:r>
            <a:r>
              <a:rPr lang="ru-RU" dirty="0" smtClean="0"/>
              <a:t>, В. Морозов)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99970" y="2818706"/>
            <a:ext cx="4230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</a:t>
            </a:r>
            <a:r>
              <a:rPr lang="ru-RU" dirty="0" smtClean="0"/>
              <a:t>ирк у </a:t>
            </a:r>
            <a:r>
              <a:rPr lang="ru-RU" dirty="0" err="1" smtClean="0"/>
              <a:t>Дніпропетровську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архітектори</a:t>
            </a:r>
            <a:r>
              <a:rPr lang="ru-RU" dirty="0" smtClean="0"/>
              <a:t> П. </a:t>
            </a:r>
            <a:r>
              <a:rPr lang="ru-RU" dirty="0" err="1" smtClean="0"/>
              <a:t>Нірінберг</a:t>
            </a:r>
            <a:r>
              <a:rPr lang="ru-RU" dirty="0" smtClean="0"/>
              <a:t> і </a:t>
            </a:r>
          </a:p>
          <a:p>
            <a:r>
              <a:rPr lang="ru-RU" dirty="0" smtClean="0"/>
              <a:t>С. Зуба-</a:t>
            </a:r>
            <a:r>
              <a:rPr lang="ru-RU" dirty="0" err="1" smtClean="0"/>
              <a:t>рьов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054" name="Picture 6" descr="http://static.iloveukraine.com.ua/p/0/45/45006/8eca4264cdddaea1d0e18b13959201c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20" y="3742036"/>
            <a:ext cx="3971060" cy="297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30448" y="2818706"/>
            <a:ext cx="3719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Будинок</a:t>
            </a:r>
            <a:r>
              <a:rPr lang="ru-RU" dirty="0" smtClean="0"/>
              <a:t> </a:t>
            </a:r>
            <a:r>
              <a:rPr lang="ru-RU" dirty="0" err="1" smtClean="0"/>
              <a:t>інституту</a:t>
            </a:r>
            <a:r>
              <a:rPr lang="ru-RU" dirty="0" smtClean="0"/>
              <a:t> </a:t>
            </a:r>
            <a:r>
              <a:rPr lang="ru-RU" dirty="0" err="1" smtClean="0"/>
              <a:t>технічної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 (1971, </a:t>
            </a:r>
            <a:r>
              <a:rPr lang="ru-RU" dirty="0" err="1" smtClean="0"/>
              <a:t>архітектори</a:t>
            </a:r>
            <a:r>
              <a:rPr lang="ru-RU" dirty="0" smtClean="0"/>
              <a:t> Л. Новиков, Ю. </a:t>
            </a:r>
            <a:r>
              <a:rPr lang="ru-RU" dirty="0" err="1" smtClean="0"/>
              <a:t>Броєв</a:t>
            </a:r>
            <a:r>
              <a:rPr lang="ru-RU" dirty="0" smtClean="0"/>
              <a:t>) у </a:t>
            </a:r>
            <a:r>
              <a:rPr lang="ru-RU" dirty="0" err="1" smtClean="0"/>
              <a:t>Києві</a:t>
            </a:r>
            <a:endParaRPr lang="ru-RU" dirty="0"/>
          </a:p>
        </p:txBody>
      </p:sp>
      <p:pic>
        <p:nvPicPr>
          <p:cNvPr id="2058" name="Picture 10" descr="http://transphoto.ru/photo/01/31/96/1319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31" y="82493"/>
            <a:ext cx="4284223" cy="27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9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3718" y="1899063"/>
            <a:ext cx="8825658" cy="3329581"/>
          </a:xfrm>
        </p:spPr>
        <p:txBody>
          <a:bodyPr/>
          <a:lstStyle/>
          <a:p>
            <a:pPr algn="ctr"/>
            <a:r>
              <a:rPr lang="uk-UA" dirty="0" smtClean="0"/>
              <a:t>Музика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4084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Підготувала: </a:t>
            </a:r>
            <a:r>
              <a:rPr lang="uk-UA" dirty="0" err="1" smtClean="0"/>
              <a:t>Доровська</a:t>
            </a:r>
            <a:r>
              <a:rPr lang="uk-UA" dirty="0" smtClean="0"/>
              <a:t> Л., ФМ-12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9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3" y="112828"/>
            <a:ext cx="3378200" cy="3810000"/>
          </a:xfrm>
        </p:spPr>
      </p:pic>
      <p:sp>
        <p:nvSpPr>
          <p:cNvPr id="5" name="Прямоугольник 4"/>
          <p:cNvSpPr/>
          <p:nvPr/>
        </p:nvSpPr>
        <p:spPr>
          <a:xfrm>
            <a:off x="3552731" y="252946"/>
            <a:ext cx="2165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/>
              <a:t>Л. </a:t>
            </a:r>
            <a:r>
              <a:rPr lang="ru-RU" sz="2000" i="1" dirty="0" err="1" smtClean="0"/>
              <a:t>Грабовський</a:t>
            </a:r>
            <a:endParaRPr lang="uk-UA" sz="20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72" y="0"/>
            <a:ext cx="5757656" cy="36096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39259" y="3180476"/>
            <a:ext cx="1869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В. </a:t>
            </a:r>
            <a:r>
              <a:rPr lang="ru-RU" sz="2000" i="1" dirty="0" err="1" smtClean="0"/>
              <a:t>Годзяцький</a:t>
            </a:r>
            <a:endParaRPr lang="uk-UA" sz="20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4" y="4061048"/>
            <a:ext cx="10218792" cy="2597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299730" y="4960656"/>
            <a:ext cx="2008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/>
              <a:t>«Назар </a:t>
            </a:r>
            <a:r>
              <a:rPr lang="ru-RU" sz="2000" i="1" dirty="0" err="1" smtClean="0"/>
              <a:t>Стодоля</a:t>
            </a:r>
            <a:r>
              <a:rPr lang="ru-RU" sz="2000" i="1" dirty="0" smtClean="0"/>
              <a:t>» </a:t>
            </a:r>
          </a:p>
          <a:p>
            <a:pPr algn="ctr"/>
            <a:r>
              <a:rPr lang="ru-RU" sz="2000" i="1" dirty="0" smtClean="0"/>
              <a:t>К</a:t>
            </a:r>
            <a:r>
              <a:rPr lang="ru-RU" sz="2000" i="1" dirty="0"/>
              <a:t>. </a:t>
            </a:r>
            <a:r>
              <a:rPr lang="ru-RU" sz="2000" i="1" dirty="0" err="1"/>
              <a:t>Домінчина</a:t>
            </a:r>
            <a:endParaRPr lang="uk-UA" sz="2000" i="1" dirty="0"/>
          </a:p>
        </p:txBody>
      </p:sp>
    </p:spTree>
    <p:extLst>
      <p:ext uri="{BB962C8B-B14F-4D97-AF65-F5344CB8AC3E}">
        <p14:creationId xmlns:p14="http://schemas.microsoft.com/office/powerpoint/2010/main" val="14681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16632"/>
            <a:ext cx="6149072" cy="3456384"/>
          </a:xfrm>
        </p:spPr>
      </p:pic>
      <p:sp>
        <p:nvSpPr>
          <p:cNvPr id="5" name="Прямоугольник 4"/>
          <p:cNvSpPr/>
          <p:nvPr/>
        </p:nvSpPr>
        <p:spPr>
          <a:xfrm>
            <a:off x="911424" y="3593921"/>
            <a:ext cx="5088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/>
              <a:t>«</a:t>
            </a:r>
            <a:r>
              <a:rPr lang="ru-RU" sz="2400" i="1" dirty="0" err="1" smtClean="0"/>
              <a:t>Украдене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щастя</a:t>
            </a:r>
            <a:r>
              <a:rPr lang="ru-RU" sz="2400" i="1" dirty="0" smtClean="0"/>
              <a:t>» Ю. </a:t>
            </a:r>
            <a:r>
              <a:rPr lang="ru-RU" sz="2400" i="1" dirty="0" err="1" smtClean="0"/>
              <a:t>Мейтуса</a:t>
            </a:r>
            <a:r>
              <a:rPr lang="ru-RU" sz="2400" i="1" dirty="0" smtClean="0"/>
              <a:t> </a:t>
            </a:r>
            <a:endParaRPr lang="uk-UA" sz="2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2"/>
          <a:stretch/>
        </p:blipFill>
        <p:spPr>
          <a:xfrm>
            <a:off x="6384032" y="3851208"/>
            <a:ext cx="5376597" cy="26641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60096" y="3311248"/>
            <a:ext cx="5192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</a:t>
            </a:r>
            <a:r>
              <a:rPr lang="ru-RU" sz="2400" i="1" dirty="0" err="1" smtClean="0"/>
              <a:t>Тіні</a:t>
            </a:r>
            <a:r>
              <a:rPr lang="ru-RU" sz="2400" i="1" dirty="0" smtClean="0"/>
              <a:t> </a:t>
            </a:r>
            <a:r>
              <a:rPr lang="ru-RU" sz="2400" i="1" dirty="0" err="1"/>
              <a:t>забутих</a:t>
            </a:r>
            <a:r>
              <a:rPr lang="ru-RU" sz="2400" i="1" dirty="0"/>
              <a:t> </a:t>
            </a:r>
            <a:r>
              <a:rPr lang="ru-RU" sz="2400" i="1" dirty="0" err="1" smtClean="0"/>
              <a:t>предків</a:t>
            </a:r>
            <a:r>
              <a:rPr lang="ru-RU" sz="2400" i="1" dirty="0" smtClean="0"/>
              <a:t>» </a:t>
            </a:r>
            <a:r>
              <a:rPr lang="ru-RU" sz="2400" i="1" dirty="0"/>
              <a:t>В. </a:t>
            </a:r>
            <a:r>
              <a:rPr lang="ru-RU" sz="2400" i="1" dirty="0" err="1"/>
              <a:t>Кирейка</a:t>
            </a:r>
            <a:r>
              <a:rPr lang="ru-RU" sz="2400" i="1" dirty="0"/>
              <a:t> </a:t>
            </a:r>
            <a:endParaRPr lang="uk-UA" sz="24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7"/>
          <a:stretch/>
        </p:blipFill>
        <p:spPr>
          <a:xfrm>
            <a:off x="6525679" y="260648"/>
            <a:ext cx="5519936" cy="2698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4055586"/>
            <a:ext cx="4708219" cy="25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88642"/>
            <a:ext cx="7179041" cy="3960439"/>
          </a:xfrm>
        </p:spPr>
      </p:pic>
      <p:sp>
        <p:nvSpPr>
          <p:cNvPr id="5" name="Прямоугольник 4"/>
          <p:cNvSpPr/>
          <p:nvPr/>
        </p:nvSpPr>
        <p:spPr>
          <a:xfrm>
            <a:off x="2735627" y="4293096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/>
              <a:t>В. </a:t>
            </a:r>
            <a:r>
              <a:rPr lang="ru-RU" sz="2400" i="1" dirty="0" err="1"/>
              <a:t>Івасюк</a:t>
            </a:r>
            <a:r>
              <a:rPr lang="ru-RU" sz="2400" i="1" dirty="0"/>
              <a:t> </a:t>
            </a:r>
            <a:endParaRPr lang="uk-UA" sz="2400" i="1" dirty="0"/>
          </a:p>
        </p:txBody>
      </p:sp>
      <p:pic>
        <p:nvPicPr>
          <p:cNvPr id="6" name="Ukra_nsk_p_sn_._Vladimir_Ivasyuk_-_CHervona_ruta_2012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5909" y="5323834"/>
            <a:ext cx="8128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00008" y="6322597"/>
            <a:ext cx="2553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«Червона рута»</a:t>
            </a:r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79" y="3837934"/>
            <a:ext cx="6096000" cy="2971800"/>
          </a:xfrm>
          <a:prstGeom prst="rect">
            <a:avLst/>
          </a:prstGeom>
        </p:spPr>
      </p:pic>
      <p:pic>
        <p:nvPicPr>
          <p:cNvPr id="9" name="Volodimir_Іvasyuk_YA_pіdu_v_dalekі_gori_obyazatelno_poslushaj_ukrainskaya_pesnya_1965_(vashsound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8341" y="1484784"/>
            <a:ext cx="8128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163671" y="2932791"/>
            <a:ext cx="3400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«Я </a:t>
            </a:r>
            <a:r>
              <a:rPr lang="ru-RU" sz="2400" dirty="0" err="1"/>
              <a:t>піду</a:t>
            </a:r>
            <a:r>
              <a:rPr lang="ru-RU" sz="2400" dirty="0"/>
              <a:t> в </a:t>
            </a:r>
            <a:r>
              <a:rPr lang="ru-RU" sz="2400" dirty="0" err="1"/>
              <a:t>далекі</a:t>
            </a:r>
            <a:r>
              <a:rPr lang="ru-RU" sz="2400" dirty="0"/>
              <a:t> </a:t>
            </a:r>
            <a:r>
              <a:rPr lang="ru-RU" sz="2400" dirty="0" smtClean="0"/>
              <a:t>гори»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0892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548681"/>
            <a:ext cx="5384800" cy="5577483"/>
          </a:xfrm>
        </p:spPr>
        <p:txBody>
          <a:bodyPr/>
          <a:lstStyle/>
          <a:p>
            <a:r>
              <a:rPr lang="uk-UA" sz="2800" dirty="0" smtClean="0"/>
              <a:t>1966 р. – початок впровадження  загальнообов’язкової </a:t>
            </a:r>
            <a:r>
              <a:rPr lang="uk-UA" sz="2800" dirty="0"/>
              <a:t>десятирічної </a:t>
            </a:r>
            <a:r>
              <a:rPr lang="uk-UA" sz="2800" dirty="0" smtClean="0"/>
              <a:t>освіти</a:t>
            </a:r>
            <a:endParaRPr lang="ru-RU" sz="2800" dirty="0" smtClean="0"/>
          </a:p>
          <a:p>
            <a:endParaRPr lang="uk-UA" dirty="0" smtClean="0"/>
          </a:p>
        </p:txBody>
      </p:sp>
      <p:pic>
        <p:nvPicPr>
          <p:cNvPr id="1026" name="Picture 2" descr="http://upload.wikimedia.org/wikipedia/uk/0/07/3._%D0%9C%D0%B0%D0%BB%D0%B8%D0%B9_%D0%AE%D0%BB%D1%96%D0%B0%D0%BD._1_%D0%BA%D0%BB%D0%B0%D1%81._%D0%BC.%D0%86%D0%B2%D0%B0%D0%BD%D0%BE-%D0%A4%D1%80%D0%B0%D0%BD%D0%BA%D1%96%D0%B2%D1%81%D1%8C%D0%BA._1960_%D1%80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97" y="791879"/>
            <a:ext cx="514527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m.ru/hist/devjat_vekov_yuga_moskvy_mezhdu_filjami_i_brateevom/i_3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3106846"/>
            <a:ext cx="5760640" cy="27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3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94" y="190097"/>
            <a:ext cx="5074313" cy="3960440"/>
          </a:xfrm>
        </p:spPr>
      </p:pic>
      <p:sp>
        <p:nvSpPr>
          <p:cNvPr id="5" name="Прямоугольник 4"/>
          <p:cNvSpPr/>
          <p:nvPr/>
        </p:nvSpPr>
        <p:spPr>
          <a:xfrm>
            <a:off x="9264353" y="4213006"/>
            <a:ext cx="281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Назарій</a:t>
            </a:r>
            <a:r>
              <a:rPr lang="ru-RU" sz="2400" dirty="0"/>
              <a:t> Яремчук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16562"/>
            <a:ext cx="3552395" cy="39964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5361" y="4253746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Софія</a:t>
            </a:r>
            <a:r>
              <a:rPr lang="ru-RU" sz="2400" dirty="0" smtClean="0"/>
              <a:t> </a:t>
            </a:r>
            <a:r>
              <a:rPr lang="ru-RU" sz="2400" dirty="0"/>
              <a:t>Ротару</a:t>
            </a:r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3212977"/>
            <a:ext cx="5969000" cy="35528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75788" y="2832160"/>
            <a:ext cx="26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Василь </a:t>
            </a:r>
            <a:r>
              <a:rPr lang="ru-RU" sz="2400" dirty="0" err="1" smtClean="0"/>
              <a:t>Зінкевич</a:t>
            </a:r>
            <a:r>
              <a:rPr lang="ru-RU" sz="2400" dirty="0" smtClean="0"/>
              <a:t>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360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6217" y="1661556"/>
            <a:ext cx="8825658" cy="3329581"/>
          </a:xfrm>
        </p:spPr>
        <p:txBody>
          <a:bodyPr/>
          <a:lstStyle/>
          <a:p>
            <a:pPr algn="ctr"/>
            <a:r>
              <a:rPr lang="uk-UA" dirty="0"/>
              <a:t>Т</a:t>
            </a:r>
            <a:r>
              <a:rPr lang="uk-UA" dirty="0" smtClean="0"/>
              <a:t>еатр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246"/>
            <a:ext cx="4184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Підготувала: </a:t>
            </a:r>
            <a:r>
              <a:rPr lang="uk-UA" dirty="0" err="1" smtClean="0"/>
              <a:t>Єремченко</a:t>
            </a:r>
            <a:r>
              <a:rPr lang="uk-UA" dirty="0" smtClean="0"/>
              <a:t> А., </a:t>
            </a:r>
            <a:r>
              <a:rPr lang="uk-UA" dirty="0"/>
              <a:t>ФМ-11</a:t>
            </a:r>
          </a:p>
        </p:txBody>
      </p:sp>
    </p:spTree>
    <p:extLst>
      <p:ext uri="{BB962C8B-B14F-4D97-AF65-F5344CB8AC3E}">
        <p14:creationId xmlns:p14="http://schemas.microsoft.com/office/powerpoint/2010/main" val="16073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33" y="201881"/>
            <a:ext cx="4325140" cy="22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1547" y="2507355"/>
            <a:ext cx="38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«Фауст і смерть» </a:t>
            </a:r>
            <a:r>
              <a:rPr lang="uk-UA" dirty="0"/>
              <a:t>О. Левади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0" y="423851"/>
            <a:ext cx="4128457" cy="236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30072" y="275709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Олександр Довженко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7" y="2876687"/>
            <a:ext cx="6300117" cy="311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2248" y="5994085"/>
            <a:ext cx="384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uk-UA" dirty="0" smtClean="0"/>
              <a:t>Веселка» </a:t>
            </a:r>
            <a:r>
              <a:rPr lang="uk-UA" dirty="0"/>
              <a:t>М. Зарудного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17" y="3363775"/>
            <a:ext cx="3629235" cy="311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80309" y="6474547"/>
            <a:ext cx="20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«Сталевари»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86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«Варшавська мелодія». </a:t>
            </a:r>
            <a:br>
              <a:rPr lang="uk-UA" dirty="0" smtClean="0"/>
            </a:br>
            <a:r>
              <a:rPr lang="uk-UA" dirty="0" smtClean="0"/>
              <a:t>Ада Роговцева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221410"/>
            <a:ext cx="409645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8037" y="5682187"/>
            <a:ext cx="5568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Сцена із вистави «Варшавська мелодія» у Київському театрі </a:t>
            </a:r>
            <a:r>
              <a:rPr lang="uk-UA" dirty="0" err="1" smtClean="0"/>
              <a:t>россійської</a:t>
            </a:r>
            <a:r>
              <a:rPr lang="uk-UA" dirty="0" smtClean="0"/>
              <a:t> драми. Ада Роговцева у ролі польки Гелени. 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113" y="1772816"/>
            <a:ext cx="38100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1424" y="193360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Вистава</a:t>
            </a:r>
            <a:r>
              <a:rPr lang="ru-RU" sz="2000" dirty="0" smtClean="0"/>
              <a:t> </a:t>
            </a:r>
            <a:r>
              <a:rPr lang="ru-RU" sz="2000" dirty="0" err="1" smtClean="0"/>
              <a:t>з'явилась</a:t>
            </a:r>
            <a:r>
              <a:rPr lang="ru-RU" sz="2000" dirty="0" smtClean="0"/>
              <a:t> у </a:t>
            </a:r>
            <a:r>
              <a:rPr lang="ru-RU" sz="2000" dirty="0" err="1" smtClean="0"/>
              <a:t>кінці</a:t>
            </a:r>
            <a:r>
              <a:rPr lang="ru-RU" sz="2000" dirty="0" smtClean="0"/>
              <a:t> 1967-го, </a:t>
            </a:r>
            <a:r>
              <a:rPr lang="ru-RU" sz="2000" dirty="0" err="1" smtClean="0"/>
              <a:t>протрималась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сцені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майже</a:t>
            </a:r>
            <a:r>
              <a:rPr lang="ru-RU" sz="2000" dirty="0" smtClean="0"/>
              <a:t> два </a:t>
            </a:r>
            <a:r>
              <a:rPr lang="ru-RU" sz="2000" dirty="0" err="1" smtClean="0"/>
              <a:t>десятиріччя</a:t>
            </a:r>
            <a:r>
              <a:rPr lang="ru-RU" sz="2000" dirty="0" smtClean="0"/>
              <a:t> і </a:t>
            </a:r>
            <a:r>
              <a:rPr lang="ru-RU" sz="2000" dirty="0" err="1" smtClean="0"/>
              <a:t>була</a:t>
            </a:r>
            <a:r>
              <a:rPr lang="ru-RU" sz="2000" dirty="0" smtClean="0"/>
              <a:t> показана 670 </a:t>
            </a:r>
            <a:r>
              <a:rPr lang="ru-RU" sz="2000" dirty="0" err="1" smtClean="0"/>
              <a:t>разів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723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Володимир</a:t>
            </a:r>
            <a:r>
              <a:rPr lang="ru-RU" dirty="0" smtClean="0"/>
              <a:t> </a:t>
            </a:r>
            <a:r>
              <a:rPr lang="ru-RU" dirty="0" err="1" smtClean="0"/>
              <a:t>Висоцький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39" y="2053289"/>
            <a:ext cx="3946765" cy="438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" t="-167" r="428" b="5473"/>
          <a:stretch/>
        </p:blipFill>
        <p:spPr bwMode="auto">
          <a:xfrm>
            <a:off x="2543606" y="2053290"/>
            <a:ext cx="4195553" cy="43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3445" y="1495771"/>
            <a:ext cx="508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Роки </a:t>
            </a:r>
            <a:r>
              <a:rPr lang="ru-RU" sz="2000" dirty="0" err="1" smtClean="0"/>
              <a:t>активності</a:t>
            </a:r>
            <a:r>
              <a:rPr lang="ru-RU" sz="2000" dirty="0" smtClean="0"/>
              <a:t> : 1959—1980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261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5847" y="1851560"/>
            <a:ext cx="8825658" cy="3329581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Український кінематограф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464" y="3922356"/>
            <a:ext cx="8825658" cy="8614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Підготувала</a:t>
            </a:r>
            <a:r>
              <a:rPr lang="ru-RU" dirty="0" smtClean="0"/>
              <a:t>: </a:t>
            </a:r>
            <a:r>
              <a:rPr lang="ru-RU" dirty="0" err="1" smtClean="0"/>
              <a:t>Корогод</a:t>
            </a:r>
            <a:r>
              <a:rPr lang="ru-RU" dirty="0" smtClean="0"/>
              <a:t> Б., ФМ-11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5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нтон\Desktop\9251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68" y="116633"/>
            <a:ext cx="3550963" cy="374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тон\Desktop\Земля_(Довженко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2348880"/>
            <a:ext cx="37084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9" y="620688"/>
            <a:ext cx="8331045" cy="836712"/>
          </a:xfrm>
        </p:spPr>
        <p:txBody>
          <a:bodyPr/>
          <a:lstStyle/>
          <a:p>
            <a:r>
              <a:rPr lang="ru-RU" dirty="0" err="1" smtClean="0"/>
              <a:t>Олександр</a:t>
            </a:r>
            <a:r>
              <a:rPr lang="ru-RU" dirty="0" smtClean="0"/>
              <a:t> Довженко</a:t>
            </a:r>
            <a:endParaRPr lang="ru-RU" dirty="0"/>
          </a:p>
        </p:txBody>
      </p:sp>
      <p:pic>
        <p:nvPicPr>
          <p:cNvPr id="1026" name="Picture 2" descr="C:\Users\Антон\Desktop\Постер_фильма_«Мичурин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60" y="3212976"/>
            <a:ext cx="51308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346348"/>
            <a:ext cx="5393125" cy="1772816"/>
          </a:xfrm>
        </p:spPr>
        <p:txBody>
          <a:bodyPr/>
          <a:lstStyle/>
          <a:p>
            <a:pPr algn="l"/>
            <a:r>
              <a:rPr lang="ru-RU" dirty="0" err="1" smtClean="0"/>
              <a:t>Сергій</a:t>
            </a:r>
            <a:r>
              <a:rPr lang="ru-RU" dirty="0" smtClean="0"/>
              <a:t> Параджанов</a:t>
            </a:r>
            <a:endParaRPr lang="ru-RU" dirty="0"/>
          </a:p>
        </p:txBody>
      </p:sp>
      <p:pic>
        <p:nvPicPr>
          <p:cNvPr id="2050" name="Picture 2" descr="C:\Users\Антон\Desktop\Sergiy_Paradga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8" y="2276872"/>
            <a:ext cx="615640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тон\Desktop\tini-zabutykh-predk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7" y="1232756"/>
            <a:ext cx="485960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4"/>
            <a:ext cx="4451347" cy="973584"/>
          </a:xfrm>
        </p:spPr>
        <p:txBody>
          <a:bodyPr>
            <a:normAutofit/>
          </a:bodyPr>
          <a:lstStyle/>
          <a:p>
            <a:r>
              <a:rPr lang="ru-RU" dirty="0" err="1" smtClean="0"/>
              <a:t>Юрій</a:t>
            </a:r>
            <a:r>
              <a:rPr lang="ru-RU" dirty="0" smtClean="0"/>
              <a:t> </a:t>
            </a:r>
            <a:r>
              <a:rPr lang="ru-RU" dirty="0" err="1" smtClean="0"/>
              <a:t>Іллєнко</a:t>
            </a:r>
            <a:endParaRPr lang="ru-RU" dirty="0"/>
          </a:p>
        </p:txBody>
      </p:sp>
      <p:pic>
        <p:nvPicPr>
          <p:cNvPr id="3074" name="Picture 2" descr="C:\Users\Антон\Desktop\13730743658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1" b="8228"/>
          <a:stretch/>
        </p:blipFill>
        <p:spPr bwMode="auto">
          <a:xfrm>
            <a:off x="4445002" y="219742"/>
            <a:ext cx="4246757" cy="419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тон\Desktop\c646c0512d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5743"/>
            <a:ext cx="4445001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тон\Desktop\120920100756216032_f0_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2614" r="54674" b="66006"/>
          <a:stretch/>
        </p:blipFill>
        <p:spPr bwMode="auto">
          <a:xfrm>
            <a:off x="8662261" y="3477929"/>
            <a:ext cx="3529740" cy="286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нтон\Desktop\1ptah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r="11137"/>
          <a:stretch/>
        </p:blipFill>
        <p:spPr bwMode="auto">
          <a:xfrm>
            <a:off x="4451345" y="4415546"/>
            <a:ext cx="4248728" cy="244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нтон\Desktop\fc8a9ce4f6f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261" y="1082289"/>
            <a:ext cx="3529739" cy="23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08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435" y="-28097"/>
            <a:ext cx="10177131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«Доктор </a:t>
            </a:r>
            <a:r>
              <a:rPr lang="ru-RU" dirty="0" err="1" smtClean="0"/>
              <a:t>Айболить</a:t>
            </a:r>
            <a:r>
              <a:rPr lang="ru-RU" dirty="0" smtClean="0"/>
              <a:t> і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звірі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C:\Users\Антон\Desktop\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7" y="938551"/>
            <a:ext cx="5088565" cy="285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нтон\Desktop\aibolit.i.ego.zveri.0-03-19.9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7" y="3912555"/>
            <a:ext cx="5088565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7158" y="620689"/>
            <a:ext cx="5384800" cy="5505475"/>
          </a:xfrm>
        </p:spPr>
        <p:txBody>
          <a:bodyPr>
            <a:normAutofit/>
          </a:bodyPr>
          <a:lstStyle/>
          <a:p>
            <a:r>
              <a:rPr lang="ru-RU" sz="2800" dirty="0"/>
              <a:t>У 1972 р. Центральний комітет КПРС і Рада міністрів СРСР ухвалили постанову «Про завершення переходу до загальної середньої освіти молоді та подальший розвиток загальноосвітньої школи». </a:t>
            </a:r>
          </a:p>
        </p:txBody>
      </p:sp>
      <p:pic>
        <p:nvPicPr>
          <p:cNvPr id="2050" name="Picture 2" descr="http://www.visnyk.poltava.ua/db/img/1360579018_6fb95b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8" y="3651776"/>
            <a:ext cx="6037033" cy="28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visnyk.poltava.ua/db/img/1386933811_4b4da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87" y="260648"/>
            <a:ext cx="57606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2245" y="2896214"/>
            <a:ext cx="6749755" cy="129614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«Як </a:t>
            </a:r>
            <a:r>
              <a:rPr lang="uk-UA" dirty="0"/>
              <a:t>їжачок і ведмедик міняли </a:t>
            </a:r>
            <a:r>
              <a:rPr lang="uk-UA" dirty="0" smtClean="0"/>
              <a:t>небо»</a:t>
            </a:r>
            <a:endParaRPr lang="ru-RU" dirty="0"/>
          </a:p>
        </p:txBody>
      </p:sp>
      <p:pic>
        <p:nvPicPr>
          <p:cNvPr id="5123" name="Picture 3" descr="C:\Users\Антон\Desktop\1350784__00_02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8474"/>
            <a:ext cx="5434476" cy="31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тон\Desktop\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4226"/>
            <a:ext cx="5434476" cy="303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352" y="200515"/>
            <a:ext cx="10972800" cy="63976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«Як </a:t>
            </a:r>
            <a:r>
              <a:rPr lang="uk-UA" dirty="0"/>
              <a:t>козаки куліш </a:t>
            </a:r>
            <a:r>
              <a:rPr lang="uk-UA" dirty="0" smtClean="0"/>
              <a:t>варили»</a:t>
            </a:r>
            <a:endParaRPr lang="ru-RU" dirty="0"/>
          </a:p>
        </p:txBody>
      </p:sp>
      <p:pic>
        <p:nvPicPr>
          <p:cNvPr id="6146" name="Picture 2" descr="C:\Users\Антон\Desktop\gfzz2509j9a54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81" y="1228724"/>
            <a:ext cx="5080001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нтон\Desktop\ph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81" y="4000499"/>
            <a:ext cx="50800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3865" y="212391"/>
            <a:ext cx="5102357" cy="63408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Леонід</a:t>
            </a:r>
            <a:r>
              <a:rPr lang="ru-RU" dirty="0" smtClean="0"/>
              <a:t> </a:t>
            </a:r>
            <a:r>
              <a:rPr lang="ru-RU" dirty="0" err="1" smtClean="0"/>
              <a:t>Биков</a:t>
            </a:r>
            <a:endParaRPr lang="ru-RU" dirty="0"/>
          </a:p>
        </p:txBody>
      </p:sp>
      <p:pic>
        <p:nvPicPr>
          <p:cNvPr id="7170" name="Picture 2" descr="C:\Users\Антон\Desktop\V_boi_idut_odni_sta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41" y="1030497"/>
            <a:ext cx="4847861" cy="511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7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767" y="224904"/>
            <a:ext cx="5568619" cy="72008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Леонід</a:t>
            </a:r>
            <a:r>
              <a:rPr lang="ru-RU" dirty="0" smtClean="0"/>
              <a:t> </a:t>
            </a:r>
            <a:r>
              <a:rPr lang="ru-RU" dirty="0" err="1" smtClean="0"/>
              <a:t>Осика</a:t>
            </a:r>
            <a:endParaRPr lang="ru-RU" dirty="0"/>
          </a:p>
        </p:txBody>
      </p:sp>
      <p:pic>
        <p:nvPicPr>
          <p:cNvPr id="8194" name="Picture 2" descr="C:\Users\Антон\Desktop\kamnniy_hrest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r="9765"/>
          <a:stretch/>
        </p:blipFill>
        <p:spPr bwMode="auto">
          <a:xfrm>
            <a:off x="4079777" y="3048000"/>
            <a:ext cx="722283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нтон\Desktop\Kaminnyi_Hr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829" y="0"/>
            <a:ext cx="30480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нтон\Desktop\Осика_Леонід_Михайлови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204"/>
            <a:ext cx="595509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9" y="160931"/>
            <a:ext cx="5861500" cy="1476609"/>
          </a:xfrm>
        </p:spPr>
        <p:txBody>
          <a:bodyPr>
            <a:normAutofit/>
          </a:bodyPr>
          <a:lstStyle/>
          <a:p>
            <a:pPr algn="l"/>
            <a:r>
              <a:rPr lang="uk-UA" dirty="0" smtClean="0"/>
              <a:t>Юрій Іллєнко світового ґатунку</a:t>
            </a:r>
            <a:endParaRPr lang="uk-UA" dirty="0"/>
          </a:p>
        </p:txBody>
      </p:sp>
      <p:pic>
        <p:nvPicPr>
          <p:cNvPr id="9219" name="Picture 3" descr="C:\Users\Антон\Desktop\img-206644-b558ca91f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/>
          <a:stretch/>
        </p:blipFill>
        <p:spPr bwMode="auto">
          <a:xfrm>
            <a:off x="5787081" y="0"/>
            <a:ext cx="6446847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нтон\Desktop\757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0506"/>
            <a:ext cx="5761551" cy="345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Антон\Desktop\lebedinoe_ozero_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50" y="3120025"/>
            <a:ext cx="6430449" cy="379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2061" y="5265891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«Криниця для </a:t>
            </a:r>
            <a:r>
              <a:rPr lang="uk-UA" dirty="0" smtClean="0"/>
              <a:t>спраглих»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42506" y="2780928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«Вечір на Івана Купала»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2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Негативна сторона</a:t>
            </a:r>
            <a:endParaRPr lang="ru-R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Освіта </a:t>
            </a:r>
            <a:r>
              <a:rPr lang="ru-RU" sz="2800" dirty="0"/>
              <a:t>в УРСР стрімко відставала від науково-технічного процесу і не відповідала потребам </a:t>
            </a:r>
            <a:r>
              <a:rPr lang="ru-RU" sz="2800" dirty="0" smtClean="0"/>
              <a:t>часу</a:t>
            </a:r>
          </a:p>
          <a:p>
            <a:r>
              <a:rPr lang="ru-RU" sz="2800" dirty="0"/>
              <a:t>Рівень та якість підготовки фахівців як у республіці, так і в СРСР в цілому, значно відставав від </a:t>
            </a:r>
            <a:r>
              <a:rPr lang="ru-RU" sz="2800" dirty="0" smtClean="0"/>
              <a:t>світового </a:t>
            </a:r>
          </a:p>
          <a:p>
            <a:r>
              <a:rPr lang="ru-RU" sz="2800" dirty="0"/>
              <a:t>Закріплення пріоритетності російської мови</a:t>
            </a:r>
          </a:p>
        </p:txBody>
      </p:sp>
    </p:spTree>
    <p:extLst>
      <p:ext uri="{BB962C8B-B14F-4D97-AF65-F5344CB8AC3E}">
        <p14:creationId xmlns:p14="http://schemas.microsoft.com/office/powerpoint/2010/main" val="24094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404665"/>
            <a:ext cx="10190923" cy="165618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1984 р. – схвалення </a:t>
            </a:r>
            <a:r>
              <a:rPr lang="ru-RU" sz="2800" dirty="0" smtClean="0"/>
              <a:t>реформи </a:t>
            </a:r>
            <a:r>
              <a:rPr lang="ru-RU" sz="2800" dirty="0"/>
              <a:t>загальноосвітньої та професійної школи</a:t>
            </a:r>
          </a:p>
        </p:txBody>
      </p:sp>
      <p:pic>
        <p:nvPicPr>
          <p:cNvPr id="3074" name="Picture 2" descr="http://kneu.edu.ua/userfiles/milest_of_hist/builds/image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700809"/>
            <a:ext cx="9505056" cy="45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146381" cy="2667000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Підготувала: </a:t>
            </a:r>
            <a:r>
              <a:rPr lang="uk-UA" dirty="0" smtClean="0"/>
              <a:t>Грабенко А., ФМ-11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s.ru.ladoshki.com/data/goesdown/Gonchar_Oles'/pics/_autho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68" y="2132856"/>
            <a:ext cx="3763619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Олесь Гончар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384" y="1905000"/>
            <a:ext cx="4128457" cy="4404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 smtClean="0"/>
              <a:t>Поповнив </a:t>
            </a:r>
            <a:r>
              <a:rPr lang="uk-UA" sz="3200" dirty="0" err="1" smtClean="0"/>
              <a:t>скарбинцю</a:t>
            </a:r>
            <a:r>
              <a:rPr lang="uk-UA" sz="3200" dirty="0" smtClean="0"/>
              <a:t> української літератури такими творами, як </a:t>
            </a:r>
            <a:r>
              <a:rPr lang="ru-RU" sz="3200" dirty="0" smtClean="0"/>
              <a:t>"</a:t>
            </a:r>
            <a:r>
              <a:rPr lang="ru-RU" sz="3200" dirty="0" err="1"/>
              <a:t>Тронка</a:t>
            </a:r>
            <a:r>
              <a:rPr lang="ru-RU" sz="3200" dirty="0"/>
              <a:t>", "Циклон", "Собор", "Берег </a:t>
            </a:r>
            <a:r>
              <a:rPr lang="ru-RU" sz="3200" dirty="0" err="1" smtClean="0"/>
              <a:t>любові</a:t>
            </a:r>
            <a:r>
              <a:rPr lang="ru-RU" sz="3200" dirty="0" smtClean="0"/>
              <a:t>".</a:t>
            </a:r>
            <a:endParaRPr lang="ru-RU" sz="3200" dirty="0"/>
          </a:p>
        </p:txBody>
      </p:sp>
      <p:pic>
        <p:nvPicPr>
          <p:cNvPr id="1030" name="Picture 6" descr="http://s020.radikal.ru/i703/1304/85/f1eac5b3ebc2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921" y="2132856"/>
            <a:ext cx="2763907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374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Стельмах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403" y="1916832"/>
            <a:ext cx="3325052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романи</a:t>
            </a:r>
            <a:r>
              <a:rPr lang="ru-RU" sz="2800" dirty="0" smtClean="0"/>
              <a:t> "Дума </a:t>
            </a:r>
            <a:r>
              <a:rPr lang="ru-RU" sz="2800" dirty="0"/>
              <a:t>про тебе", "Правда і кривда", "</a:t>
            </a:r>
            <a:r>
              <a:rPr lang="ru-RU" sz="2800" dirty="0" err="1"/>
              <a:t>Чотири</a:t>
            </a:r>
            <a:r>
              <a:rPr lang="ru-RU" sz="2800" dirty="0"/>
              <a:t> </a:t>
            </a:r>
            <a:r>
              <a:rPr lang="ru-RU" sz="2800" dirty="0" smtClean="0"/>
              <a:t>броди« стали </a:t>
            </a:r>
            <a:r>
              <a:rPr lang="ru-RU" sz="2800" dirty="0" err="1" smtClean="0"/>
              <a:t>помітним</a:t>
            </a:r>
            <a:r>
              <a:rPr lang="ru-RU" sz="2800" dirty="0" smtClean="0"/>
              <a:t> </a:t>
            </a:r>
            <a:r>
              <a:rPr lang="ru-RU" sz="2800" dirty="0" err="1" smtClean="0"/>
              <a:t>явищем</a:t>
            </a:r>
            <a:r>
              <a:rPr lang="ru-RU" sz="2800" dirty="0" smtClean="0"/>
              <a:t> </a:t>
            </a:r>
            <a:r>
              <a:rPr lang="ru-RU" sz="2800" dirty="0" err="1" smtClean="0"/>
              <a:t>літературно-мистецького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життя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2050" name="Picture 2" descr="http://www.ukrlit.vn.ua/biography/stelmah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1" y="1988839"/>
            <a:ext cx="3531592" cy="3730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http://img36.olx.ua/images_slandocomua/180715605_2_644x461_mihaylo-stelmahpravda-i-krivda-fotografii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53" y="2079201"/>
            <a:ext cx="3552395" cy="35498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902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</TotalTime>
  <Words>802</Words>
  <Application>Microsoft Office PowerPoint</Application>
  <PresentationFormat>Произвольный</PresentationFormat>
  <Paragraphs>98</Paragraphs>
  <Slides>44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Ион</vt:lpstr>
      <vt:lpstr>Росія.  1960-1980 роки.</vt:lpstr>
      <vt:lpstr>Освіта</vt:lpstr>
      <vt:lpstr>Презентация PowerPoint</vt:lpstr>
      <vt:lpstr>Презентация PowerPoint</vt:lpstr>
      <vt:lpstr>Негативна сторона</vt:lpstr>
      <vt:lpstr>Презентация PowerPoint</vt:lpstr>
      <vt:lpstr> Література</vt:lpstr>
      <vt:lpstr>Олесь Гончар </vt:lpstr>
      <vt:lpstr>Михайло Стельмах</vt:lpstr>
      <vt:lpstr>П. Загребельний –  автор ледь не перших вітчизняних "бестселерів" </vt:lpstr>
      <vt:lpstr>  Велика популярність пісень, написаних на слова А. Малишка («Пісня про рушник»), М. Сингаївського «Чорнобривці»), Д. Павличка («Два кольори») </vt:lpstr>
      <vt:lpstr>Презентация PowerPoint</vt:lpstr>
      <vt:lpstr>Друга половина 60-х років стала епохою самвидаву, насамперед політичної публіцистики. </vt:lpstr>
      <vt:lpstr>Василь  Стус –  поет,  літературознавець,  критик</vt:lpstr>
      <vt:lpstr>Образотворче мистецтво </vt:lpstr>
      <vt:lpstr>Презентация PowerPoint</vt:lpstr>
      <vt:lpstr>Яблонська Тетяна Нилівна </vt:lpstr>
      <vt:lpstr>Зарецький Віктор Іванович </vt:lpstr>
      <vt:lpstr>Презентация PowerPoint</vt:lpstr>
      <vt:lpstr>Презентация PowerPoint</vt:lpstr>
      <vt:lpstr>Презентация PowerPoint</vt:lpstr>
      <vt:lpstr>Архітектура</vt:lpstr>
      <vt:lpstr>Презентация PowerPoint</vt:lpstr>
      <vt:lpstr>Презентация PowerPoint</vt:lpstr>
      <vt:lpstr>Презентация PowerPoint</vt:lpstr>
      <vt:lpstr>Музика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</vt:lpstr>
      <vt:lpstr>Презентация PowerPoint</vt:lpstr>
      <vt:lpstr>«Варшавська мелодія».  Ада Роговцева</vt:lpstr>
      <vt:lpstr>Володимир Висоцький </vt:lpstr>
      <vt:lpstr>Український кінематограф</vt:lpstr>
      <vt:lpstr>Олександр Довженко</vt:lpstr>
      <vt:lpstr>Сергій Параджанов</vt:lpstr>
      <vt:lpstr>Юрій Іллєнко</vt:lpstr>
      <vt:lpstr>«Доктор Айболить і його звірі»</vt:lpstr>
      <vt:lpstr>«Як їжачок і ведмедик міняли небо»</vt:lpstr>
      <vt:lpstr>«Як козаки куліш варили»</vt:lpstr>
      <vt:lpstr>Леонід Биков</vt:lpstr>
      <vt:lpstr>Леонід Осика</vt:lpstr>
      <vt:lpstr>Юрій Іллєнко світового ґатунку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Архітектура</dc:title>
  <dc:creator>Пользователь Windows</dc:creator>
  <cp:lastModifiedBy>kkk</cp:lastModifiedBy>
  <cp:revision>17</cp:revision>
  <dcterms:created xsi:type="dcterms:W3CDTF">2015-02-05T17:51:23Z</dcterms:created>
  <dcterms:modified xsi:type="dcterms:W3CDTF">2015-02-17T15:48:04Z</dcterms:modified>
</cp:coreProperties>
</file>