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>
        <p:scale>
          <a:sx n="73" d="100"/>
          <a:sy n="73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9828E-468D-4EEB-9118-5DC2D8F806C7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B9DE4-1838-46DD-862A-BE724C1273E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04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B9DE4-1838-46DD-862A-BE724C1273E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42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3717032"/>
            <a:ext cx="3182888" cy="2448272"/>
          </a:xfrm>
        </p:spPr>
        <p:txBody>
          <a:bodyPr/>
          <a:lstStyle/>
          <a:p>
            <a:r>
              <a:rPr lang="uk-UA" dirty="0" smtClean="0"/>
              <a:t>Підготувала</a:t>
            </a:r>
            <a:br>
              <a:rPr lang="uk-UA" dirty="0" smtClean="0"/>
            </a:br>
            <a:r>
              <a:rPr lang="uk-UA" dirty="0" smtClean="0"/>
              <a:t> Гуцал Наталя  </a:t>
            </a:r>
            <a:br>
              <a:rPr lang="uk-UA" dirty="0" smtClean="0"/>
            </a:br>
            <a:r>
              <a:rPr lang="uk-UA" dirty="0" smtClean="0"/>
              <a:t>учениця 8-Б класу</a:t>
            </a:r>
            <a:br>
              <a:rPr lang="uk-UA" dirty="0" smtClean="0"/>
            </a:br>
            <a:r>
              <a:rPr lang="uk-UA" dirty="0" smtClean="0"/>
              <a:t>Вчителю Сирник Марії Михайлівні 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8305800" cy="1981200"/>
          </a:xfrm>
        </p:spPr>
        <p:txBody>
          <a:bodyPr/>
          <a:lstStyle/>
          <a:p>
            <a:r>
              <a:rPr lang="uk-UA" dirty="0" smtClean="0"/>
              <a:t>Морський транспорт </a:t>
            </a:r>
            <a:r>
              <a:rPr lang="en-US" dirty="0" smtClean="0"/>
              <a:t>XVII-XVIIII </a:t>
            </a:r>
            <a:r>
              <a:rPr lang="ru-RU" dirty="0" smtClean="0"/>
              <a:t>сто</a:t>
            </a:r>
            <a:r>
              <a:rPr lang="uk-UA" dirty="0" err="1" smtClean="0"/>
              <a:t>ліття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88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2856"/>
            <a:ext cx="8229600" cy="1219200"/>
          </a:xfrm>
        </p:spPr>
        <p:txBody>
          <a:bodyPr/>
          <a:lstStyle/>
          <a:p>
            <a:r>
              <a:rPr lang="uk-UA" dirty="0" smtClean="0"/>
              <a:t>               </a:t>
            </a:r>
            <a:r>
              <a:rPr lang="uk-UA" sz="6600" i="1" u="sng" dirty="0" smtClean="0">
                <a:solidFill>
                  <a:schemeClr val="bg1"/>
                </a:solidFill>
              </a:rPr>
              <a:t>Дякую за увагу!</a:t>
            </a:r>
            <a:endParaRPr lang="ru-RU" sz="6600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8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352928" cy="4536504"/>
          </a:xfrm>
        </p:spPr>
        <p:txBody>
          <a:bodyPr>
            <a:noAutofit/>
          </a:bodyPr>
          <a:lstStyle/>
          <a:p>
            <a:r>
              <a:rPr lang="ru-RU" sz="2800" i="1" dirty="0" err="1">
                <a:solidFill>
                  <a:schemeClr val="bg1"/>
                </a:solidFill>
                <a:effectLst/>
              </a:rPr>
              <a:t>Морський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транспорт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здійснює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перевезення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вантажів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і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пасажирів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океанами, морями і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морськими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каналами.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Здавна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людство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використовувало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вітрильники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.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Потім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з'явилися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судна,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що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приводилися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в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дію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паровою машиною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або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турбінами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.</a:t>
            </a:r>
            <a:br>
              <a:rPr lang="ru-RU" sz="2800" i="1" dirty="0">
                <a:solidFill>
                  <a:schemeClr val="bg1"/>
                </a:solidFill>
                <a:effectLst/>
              </a:rPr>
            </a:br>
            <a:r>
              <a:rPr lang="ru-RU" sz="2800" i="1" dirty="0">
                <a:solidFill>
                  <a:schemeClr val="bg1"/>
                </a:solidFill>
                <a:effectLst/>
              </a:rPr>
              <a:t/>
            </a:r>
            <a:br>
              <a:rPr lang="ru-RU" sz="2800" i="1" dirty="0">
                <a:solidFill>
                  <a:schemeClr val="bg1"/>
                </a:solidFill>
                <a:effectLst/>
              </a:rPr>
            </a:br>
            <a:r>
              <a:rPr lang="ru-RU" sz="2800" i="1" dirty="0">
                <a:solidFill>
                  <a:schemeClr val="bg1"/>
                </a:solidFill>
                <a:effectLst/>
              </a:rPr>
              <a:t> 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Вважають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,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що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найдавнішими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морськими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суднами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були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човни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(</a:t>
            </a:r>
            <a:r>
              <a:rPr lang="en-US" sz="2800" i="1" dirty="0">
                <a:solidFill>
                  <a:schemeClr val="bg1"/>
                </a:solidFill>
                <a:effectLst/>
              </a:rPr>
              <a:t>canoes) 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та плоти (</a:t>
            </a:r>
            <a:r>
              <a:rPr lang="en-US" sz="2800" i="1" dirty="0">
                <a:solidFill>
                  <a:schemeClr val="bg1"/>
                </a:solidFill>
                <a:effectLst/>
              </a:rPr>
              <a:t>rafts),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які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використовувалися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60 тис.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років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тому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тодішніми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колонізаторами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effectLst/>
              </a:rPr>
              <a:t>Австралії</a:t>
            </a:r>
            <a:r>
              <a:rPr lang="ru-RU" sz="2800" i="1" dirty="0">
                <a:solidFill>
                  <a:schemeClr val="bg1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062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91264" cy="6264696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Початок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морського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туризму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можна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віднести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до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середини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XIX ст.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Перші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повідомлення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про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спеціально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організовані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рейси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морських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пасажирських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судів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із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метою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відпочинку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відносяться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до 1835 р., коли в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Англії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були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оголошені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регулярні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прогулянкові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рейси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між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північними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островами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Британії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й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Ісландії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. У 1837 р.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була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заснована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Судновласницька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компанія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"Р &amp; О". 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P &amp; O Cruises </a:t>
            </a:r>
            <a:r>
              <a:rPr lang="ru-RU" sz="32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це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британсько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-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американська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 </a:t>
            </a:r>
            <a:r>
              <a:rPr lang="ru-RU" sz="32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круїзноа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лінія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на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базі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в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Саутгемптоні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, </a:t>
            </a:r>
            <a:r>
              <a:rPr lang="ru-RU" sz="3200" i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Англія</a:t>
            </a:r>
            <a: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i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i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24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80920" cy="5184576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chemeClr val="bg1"/>
                </a:solidFill>
              </a:rPr>
              <a:t>P &amp; O Cruises </a:t>
            </a:r>
            <a:r>
              <a:rPr lang="ru-RU" sz="3600" i="1" dirty="0" err="1">
                <a:solidFill>
                  <a:schemeClr val="bg1"/>
                </a:solidFill>
              </a:rPr>
              <a:t>бере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свій</a:t>
            </a:r>
            <a:r>
              <a:rPr lang="ru-RU" sz="3600" i="1" dirty="0">
                <a:solidFill>
                  <a:schemeClr val="bg1"/>
                </a:solidFill>
              </a:rPr>
              <a:t> початок з 1822 року, з </a:t>
            </a:r>
            <a:r>
              <a:rPr lang="ru-RU" sz="3600" i="1" dirty="0" err="1">
                <a:solidFill>
                  <a:schemeClr val="bg1"/>
                </a:solidFill>
              </a:rPr>
              <a:t>утворенням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півострова</a:t>
            </a:r>
            <a:r>
              <a:rPr lang="ru-RU" sz="3600" i="1" dirty="0">
                <a:solidFill>
                  <a:schemeClr val="bg1"/>
                </a:solidFill>
              </a:rPr>
              <a:t> і </a:t>
            </a:r>
            <a:r>
              <a:rPr lang="ru-RU" sz="3600" i="1" dirty="0" err="1">
                <a:solidFill>
                  <a:schemeClr val="bg1"/>
                </a:solidFill>
              </a:rPr>
              <a:t>східних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en-US" sz="3600" i="1" dirty="0">
                <a:solidFill>
                  <a:schemeClr val="bg1"/>
                </a:solidFill>
              </a:rPr>
              <a:t>Steam Navigation </a:t>
            </a:r>
            <a:r>
              <a:rPr lang="en-US" sz="3600" i="1" dirty="0" smtClean="0">
                <a:solidFill>
                  <a:schemeClr val="bg1"/>
                </a:solidFill>
              </a:rPr>
              <a:t>Company</a:t>
            </a:r>
            <a:r>
              <a:rPr lang="uk-UA" sz="3600" i="1" dirty="0">
                <a:solidFill>
                  <a:schemeClr val="bg1"/>
                </a:solidFill>
              </a:rPr>
              <a:t>. Спочатку компанія </a:t>
            </a:r>
            <a:r>
              <a:rPr lang="uk-UA" sz="3600" i="1" dirty="0" smtClean="0">
                <a:solidFill>
                  <a:schemeClr val="bg1"/>
                </a:solidFill>
              </a:rPr>
              <a:t>працює на </a:t>
            </a:r>
            <a:r>
              <a:rPr lang="uk-UA" sz="3600" i="1" dirty="0">
                <a:solidFill>
                  <a:schemeClr val="bg1"/>
                </a:solidFill>
              </a:rPr>
              <a:t>судноплавної лінії </a:t>
            </a:r>
            <a:r>
              <a:rPr lang="uk-UA" sz="3600" i="1" dirty="0" smtClean="0">
                <a:solidFill>
                  <a:schemeClr val="bg1"/>
                </a:solidFill>
              </a:rPr>
              <a:t>по маршрутах </a:t>
            </a:r>
            <a:r>
              <a:rPr lang="uk-UA" sz="3600" i="1" dirty="0">
                <a:solidFill>
                  <a:schemeClr val="bg1"/>
                </a:solidFill>
              </a:rPr>
              <a:t>між Англією і </a:t>
            </a:r>
            <a:r>
              <a:rPr lang="uk-UA" sz="3600" i="1" dirty="0" smtClean="0">
                <a:solidFill>
                  <a:schemeClr val="bg1"/>
                </a:solidFill>
              </a:rPr>
              <a:t>Піренейським півостровом.</a:t>
            </a:r>
            <a:r>
              <a:rPr lang="ru-RU" sz="3600" i="1" dirty="0">
                <a:solidFill>
                  <a:schemeClr val="bg1"/>
                </a:solidFill>
              </a:rPr>
              <a:t> У 1840 </a:t>
            </a:r>
            <a:r>
              <a:rPr lang="ru-RU" sz="3600" i="1" dirty="0" err="1">
                <a:solidFill>
                  <a:schemeClr val="bg1"/>
                </a:solidFill>
              </a:rPr>
              <a:t>році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компанія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придбала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другий</a:t>
            </a:r>
            <a:r>
              <a:rPr lang="ru-RU" sz="3600" i="1" dirty="0">
                <a:solidFill>
                  <a:schemeClr val="bg1"/>
                </a:solidFill>
              </a:rPr>
              <a:t> контракт на </a:t>
            </a:r>
            <a:r>
              <a:rPr lang="ru-RU" sz="3600" i="1" dirty="0" smtClean="0">
                <a:solidFill>
                  <a:schemeClr val="bg1"/>
                </a:solidFill>
              </a:rPr>
              <a:t>доставку </a:t>
            </a:r>
            <a:r>
              <a:rPr lang="ru-RU" sz="3600" i="1" dirty="0" err="1" smtClean="0">
                <a:solidFill>
                  <a:schemeClr val="bg1"/>
                </a:solidFill>
              </a:rPr>
              <a:t>пошти</a:t>
            </a:r>
            <a:r>
              <a:rPr lang="ru-RU" sz="3600" i="1" dirty="0" smtClean="0">
                <a:solidFill>
                  <a:schemeClr val="bg1"/>
                </a:solidFill>
              </a:rPr>
              <a:t> в </a:t>
            </a:r>
            <a:r>
              <a:rPr lang="ru-RU" sz="3600" i="1" dirty="0" err="1" smtClean="0">
                <a:solidFill>
                  <a:schemeClr val="bg1"/>
                </a:solidFill>
              </a:rPr>
              <a:t>Олександрію</a:t>
            </a:r>
            <a:r>
              <a:rPr lang="ru-RU" sz="3600" i="1" dirty="0" smtClean="0">
                <a:solidFill>
                  <a:schemeClr val="bg1"/>
                </a:solidFill>
              </a:rPr>
              <a:t>, </a:t>
            </a:r>
            <a:r>
              <a:rPr lang="ru-RU" sz="3600" i="1" dirty="0" err="1">
                <a:solidFill>
                  <a:schemeClr val="bg1"/>
                </a:solidFill>
              </a:rPr>
              <a:t>Єгипет</a:t>
            </a:r>
            <a:r>
              <a:rPr lang="ru-RU" sz="3600" i="1" dirty="0">
                <a:solidFill>
                  <a:schemeClr val="bg1"/>
                </a:solidFill>
              </a:rPr>
              <a:t> , через </a:t>
            </a:r>
            <a:r>
              <a:rPr lang="ru-RU" sz="3600" i="1" dirty="0" err="1">
                <a:solidFill>
                  <a:schemeClr val="bg1"/>
                </a:solidFill>
              </a:rPr>
              <a:t>Гібралтар</a:t>
            </a:r>
            <a:r>
              <a:rPr lang="ru-RU" sz="3600" i="1" dirty="0">
                <a:solidFill>
                  <a:schemeClr val="bg1"/>
                </a:solidFill>
              </a:rPr>
              <a:t> і </a:t>
            </a:r>
            <a:r>
              <a:rPr lang="ru-RU" sz="3600" i="1" dirty="0" smtClean="0">
                <a:solidFill>
                  <a:schemeClr val="bg1"/>
                </a:solidFill>
              </a:rPr>
              <a:t>Мальту.</a:t>
            </a:r>
            <a:endParaRPr lang="ru-RU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3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219200"/>
          </a:xfrm>
        </p:spPr>
        <p:txBody>
          <a:bodyPr>
            <a:normAutofit/>
          </a:bodyPr>
          <a:lstStyle/>
          <a:p>
            <a:r>
              <a:rPr lang="ru-RU" sz="3200" dirty="0" err="1"/>
              <a:t>Strathaird</a:t>
            </a:r>
            <a:r>
              <a:rPr lang="ru-RU" sz="3200" dirty="0"/>
              <a:t> 1932 року в порт </a:t>
            </a:r>
            <a:r>
              <a:rPr lang="ru-RU" sz="3200" dirty="0" err="1" smtClean="0"/>
              <a:t>Фрімантл</a:t>
            </a:r>
            <a:endParaRPr lang="ru-RU" sz="3200" dirty="0"/>
          </a:p>
        </p:txBody>
      </p:sp>
      <p:pic>
        <p:nvPicPr>
          <p:cNvPr id="2050" name="Picture 2" descr="C:\Users\User\Desktop\ \Презентацція\Заготовки\800px-C1950_PO_Liner_Strathai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6792"/>
            <a:ext cx="762000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53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29000"/>
            <a:ext cx="8229600" cy="2659360"/>
          </a:xfrm>
        </p:spPr>
        <p:txBody>
          <a:bodyPr>
            <a:normAutofit fontScale="90000"/>
          </a:bodyPr>
          <a:lstStyle/>
          <a:p>
            <a:r>
              <a:rPr lang="ru-RU" sz="3200" i="1" dirty="0" err="1">
                <a:solidFill>
                  <a:schemeClr val="bg1"/>
                </a:solidFill>
              </a:rPr>
              <a:t>Поряд</a:t>
            </a:r>
            <a:r>
              <a:rPr lang="ru-RU" sz="3200" i="1" dirty="0">
                <a:solidFill>
                  <a:schemeClr val="bg1"/>
                </a:solidFill>
              </a:rPr>
              <a:t> з </a:t>
            </a:r>
            <a:r>
              <a:rPr lang="ru-RU" sz="3200" i="1" dirty="0" err="1">
                <a:solidFill>
                  <a:schemeClr val="bg1"/>
                </a:solidFill>
              </a:rPr>
              <a:t>морськими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подорожами</a:t>
            </a:r>
            <a:r>
              <a:rPr lang="ru-RU" sz="3200" i="1" dirty="0">
                <a:solidFill>
                  <a:schemeClr val="bg1"/>
                </a:solidFill>
              </a:rPr>
              <a:t> активно </a:t>
            </a:r>
            <a:r>
              <a:rPr lang="ru-RU" sz="3200" i="1" dirty="0" err="1">
                <a:solidFill>
                  <a:schemeClr val="bg1"/>
                </a:solidFill>
              </a:rPr>
              <a:t>розвивалися</a:t>
            </a:r>
            <a:r>
              <a:rPr lang="ru-RU" sz="3200" i="1" dirty="0">
                <a:solidFill>
                  <a:schemeClr val="bg1"/>
                </a:solidFill>
              </a:rPr>
              <a:t> і </a:t>
            </a:r>
            <a:r>
              <a:rPr lang="ru-RU" sz="3200" i="1" dirty="0" err="1">
                <a:solidFill>
                  <a:schemeClr val="bg1"/>
                </a:solidFill>
              </a:rPr>
              <a:t>річкові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маршрути</a:t>
            </a:r>
            <a:r>
              <a:rPr lang="ru-RU" sz="3200" i="1" dirty="0">
                <a:solidFill>
                  <a:schemeClr val="bg1"/>
                </a:solidFill>
              </a:rPr>
              <a:t>. У 1843 р. Томас Кук </a:t>
            </a:r>
            <a:r>
              <a:rPr lang="ru-RU" sz="3200" i="1" dirty="0" err="1">
                <a:solidFill>
                  <a:schemeClr val="bg1"/>
                </a:solidFill>
              </a:rPr>
              <a:t>організував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човнові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екскурсії</a:t>
            </a:r>
            <a:r>
              <a:rPr lang="ru-RU" sz="3200" i="1" dirty="0">
                <a:solidFill>
                  <a:schemeClr val="bg1"/>
                </a:solidFill>
              </a:rPr>
              <a:t> по </a:t>
            </a:r>
            <a:r>
              <a:rPr lang="ru-RU" sz="3200" i="1" dirty="0" err="1">
                <a:solidFill>
                  <a:schemeClr val="bg1"/>
                </a:solidFill>
              </a:rPr>
              <a:t>Темзі</a:t>
            </a:r>
            <a:r>
              <a:rPr lang="ru-RU" sz="3200" i="1" dirty="0">
                <a:solidFill>
                  <a:schemeClr val="bg1"/>
                </a:solidFill>
              </a:rPr>
              <a:t>; </a:t>
            </a:r>
            <a:r>
              <a:rPr lang="ru-RU" sz="3200" i="1" dirty="0" err="1">
                <a:solidFill>
                  <a:schemeClr val="bg1"/>
                </a:solidFill>
              </a:rPr>
              <a:t>одночасно</a:t>
            </a:r>
            <a:r>
              <a:rPr lang="ru-RU" sz="3200" i="1" dirty="0">
                <a:solidFill>
                  <a:schemeClr val="bg1"/>
                </a:solidFill>
              </a:rPr>
              <a:t> на </a:t>
            </a:r>
            <a:r>
              <a:rPr lang="ru-RU" sz="3200" i="1" dirty="0" err="1">
                <a:solidFill>
                  <a:schemeClr val="bg1"/>
                </a:solidFill>
              </a:rPr>
              <a:t>іншому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континенті</a:t>
            </a:r>
            <a:r>
              <a:rPr lang="ru-RU" sz="3200" i="1" dirty="0">
                <a:solidFill>
                  <a:schemeClr val="bg1"/>
                </a:solidFill>
              </a:rPr>
              <a:t> "</a:t>
            </a:r>
            <a:r>
              <a:rPr lang="ru-RU" sz="3200" i="1" dirty="0" err="1">
                <a:solidFill>
                  <a:schemeClr val="bg1"/>
                </a:solidFill>
              </a:rPr>
              <a:t>Амерікен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Експрес</a:t>
            </a:r>
            <a:r>
              <a:rPr lang="ru-RU" sz="3200" i="1" dirty="0">
                <a:solidFill>
                  <a:schemeClr val="bg1"/>
                </a:solidFill>
              </a:rPr>
              <a:t>" </a:t>
            </a:r>
            <a:r>
              <a:rPr lang="ru-RU" sz="3200" i="1" dirty="0" err="1">
                <a:solidFill>
                  <a:schemeClr val="bg1"/>
                </a:solidFill>
              </a:rPr>
              <a:t>виконувала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екскурсії</a:t>
            </a:r>
            <a:r>
              <a:rPr lang="ru-RU" sz="3200" i="1" dirty="0">
                <a:solidFill>
                  <a:schemeClr val="bg1"/>
                </a:solidFill>
              </a:rPr>
              <a:t> по </a:t>
            </a:r>
            <a:r>
              <a:rPr lang="ru-RU" sz="3200" i="1" dirty="0" err="1">
                <a:solidFill>
                  <a:schemeClr val="bg1"/>
                </a:solidFill>
              </a:rPr>
              <a:t>Міссісіпі</a:t>
            </a:r>
            <a:r>
              <a:rPr lang="ru-RU" sz="3200" i="1" dirty="0">
                <a:solidFill>
                  <a:schemeClr val="bg1"/>
                </a:solidFill>
              </a:rPr>
              <a:t>. </a:t>
            </a:r>
            <a:br>
              <a:rPr lang="ru-RU" sz="3200" i="1" dirty="0">
                <a:solidFill>
                  <a:schemeClr val="bg1"/>
                </a:solidFill>
              </a:rPr>
            </a:br>
            <a:r>
              <a:rPr lang="ru-RU" sz="3200" i="1" dirty="0" err="1">
                <a:solidFill>
                  <a:schemeClr val="bg1"/>
                </a:solidFill>
              </a:rPr>
              <a:t>Загострена</a:t>
            </a:r>
            <a:r>
              <a:rPr lang="ru-RU" sz="3200" i="1" dirty="0">
                <a:solidFill>
                  <a:schemeClr val="bg1"/>
                </a:solidFill>
              </a:rPr>
              <a:t> на початку XX ст. </a:t>
            </a:r>
            <a:r>
              <a:rPr lang="ru-RU" sz="3200" i="1" dirty="0" err="1">
                <a:solidFill>
                  <a:schemeClr val="bg1"/>
                </a:solidFill>
              </a:rPr>
              <a:t>конкуренція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змушувала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судновласників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постійно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покращувати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умови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проживання</a:t>
            </a:r>
            <a:r>
              <a:rPr lang="ru-RU" sz="3200" i="1" dirty="0">
                <a:solidFill>
                  <a:schemeClr val="bg1"/>
                </a:solidFill>
              </a:rPr>
              <a:t> на </a:t>
            </a:r>
            <a:r>
              <a:rPr lang="ru-RU" sz="3200" i="1" dirty="0" err="1">
                <a:solidFill>
                  <a:schemeClr val="bg1"/>
                </a:solidFill>
              </a:rPr>
              <a:t>судні</a:t>
            </a:r>
            <a:r>
              <a:rPr lang="ru-RU" sz="3200" i="1" dirty="0">
                <a:solidFill>
                  <a:schemeClr val="bg1"/>
                </a:solidFill>
              </a:rPr>
              <a:t>, </a:t>
            </a:r>
            <a:r>
              <a:rPr lang="ru-RU" sz="3200" i="1" dirty="0" err="1">
                <a:solidFill>
                  <a:schemeClr val="bg1"/>
                </a:solidFill>
              </a:rPr>
              <a:t>оздоблення</a:t>
            </a:r>
            <a:r>
              <a:rPr lang="ru-RU" sz="3200" i="1" dirty="0">
                <a:solidFill>
                  <a:schemeClr val="bg1"/>
                </a:solidFill>
              </a:rPr>
              <a:t> кают і </a:t>
            </a:r>
            <a:r>
              <a:rPr lang="ru-RU" sz="3200" i="1" dirty="0" err="1">
                <a:solidFill>
                  <a:schemeClr val="bg1"/>
                </a:solidFill>
              </a:rPr>
              <a:t>всієї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системи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обслуговування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пасажирів</a:t>
            </a:r>
            <a:r>
              <a:rPr lang="ru-RU" sz="3200" i="1" dirty="0">
                <a:solidFill>
                  <a:schemeClr val="bg1"/>
                </a:solidFill>
              </a:rPr>
              <a:t> у </a:t>
            </a:r>
            <a:r>
              <a:rPr lang="ru-RU" sz="3200" i="1" dirty="0" err="1">
                <a:solidFill>
                  <a:schemeClr val="bg1"/>
                </a:solidFill>
              </a:rPr>
              <a:t>рейсі</a:t>
            </a:r>
            <a:r>
              <a:rPr lang="ru-RU" sz="3200" i="1" dirty="0">
                <a:solidFill>
                  <a:schemeClr val="bg1"/>
                </a:solidFill>
              </a:rPr>
              <a:t>, </a:t>
            </a:r>
            <a:r>
              <a:rPr lang="ru-RU" sz="3200" i="1" dirty="0" err="1">
                <a:solidFill>
                  <a:schemeClr val="bg1"/>
                </a:solidFill>
              </a:rPr>
              <a:t>що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швидко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перетворило</a:t>
            </a:r>
            <a:r>
              <a:rPr lang="ru-RU" sz="3200" i="1" dirty="0">
                <a:solidFill>
                  <a:schemeClr val="bg1"/>
                </a:solidFill>
              </a:rPr>
              <a:t> судна у </a:t>
            </a:r>
            <a:r>
              <a:rPr lang="ru-RU" sz="3200" i="1" dirty="0" err="1">
                <a:solidFill>
                  <a:schemeClr val="bg1"/>
                </a:solidFill>
              </a:rPr>
              <a:t>висококомфортабельні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плавучі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готелі</a:t>
            </a:r>
            <a:r>
              <a:rPr lang="ru-RU" sz="3200" i="1" dirty="0">
                <a:solidFill>
                  <a:schemeClr val="bg1"/>
                </a:solidFill>
              </a:rPr>
              <a:t>. </a:t>
            </a:r>
            <a:r>
              <a:rPr lang="ru-RU" sz="3200" i="1" dirty="0"/>
              <a:t/>
            </a:r>
            <a:br>
              <a:rPr lang="ru-RU" sz="3200" i="1" dirty="0"/>
            </a:b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40213310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dirty="0">
                <a:solidFill>
                  <a:schemeClr val="bg1"/>
                </a:solidFill>
              </a:rPr>
              <a:t>1907 р. на воду </a:t>
            </a:r>
            <a:r>
              <a:rPr lang="ru-RU" sz="3600" dirty="0" err="1">
                <a:solidFill>
                  <a:schemeClr val="bg1"/>
                </a:solidFill>
              </a:rPr>
              <a:t>були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спущені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трансатлантичні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лайнери</a:t>
            </a:r>
            <a:r>
              <a:rPr lang="ru-RU" sz="3600" dirty="0">
                <a:solidFill>
                  <a:schemeClr val="bg1"/>
                </a:solidFill>
              </a:rPr>
              <a:t> "</a:t>
            </a:r>
            <a:r>
              <a:rPr lang="ru-RU" sz="3600" dirty="0" err="1">
                <a:solidFill>
                  <a:schemeClr val="bg1"/>
                </a:solidFill>
              </a:rPr>
              <a:t>Сіріус</a:t>
            </a:r>
            <a:r>
              <a:rPr lang="ru-RU" sz="3600" dirty="0">
                <a:solidFill>
                  <a:schemeClr val="bg1"/>
                </a:solidFill>
              </a:rPr>
              <a:t>", "</a:t>
            </a:r>
            <a:r>
              <a:rPr lang="ru-RU" sz="3600" dirty="0" err="1">
                <a:solidFill>
                  <a:schemeClr val="bg1"/>
                </a:solidFill>
              </a:rPr>
              <a:t>Лузітанія</a:t>
            </a:r>
            <a:r>
              <a:rPr lang="ru-RU" sz="3600" dirty="0">
                <a:solidFill>
                  <a:schemeClr val="bg1"/>
                </a:solidFill>
              </a:rPr>
              <a:t>", "</a:t>
            </a:r>
            <a:r>
              <a:rPr lang="ru-RU" sz="3600" dirty="0" err="1">
                <a:solidFill>
                  <a:schemeClr val="bg1"/>
                </a:solidFill>
              </a:rPr>
              <a:t>Мавританія</a:t>
            </a:r>
            <a:r>
              <a:rPr lang="ru-RU" sz="3600" dirty="0">
                <a:solidFill>
                  <a:schemeClr val="bg1"/>
                </a:solidFill>
              </a:rPr>
              <a:t>" </a:t>
            </a:r>
            <a:r>
              <a:rPr lang="ru-RU" sz="3600" dirty="0" err="1">
                <a:solidFill>
                  <a:schemeClr val="bg1"/>
                </a:solidFill>
              </a:rPr>
              <a:t>водотоннажністю</a:t>
            </a:r>
            <a:r>
              <a:rPr lang="ru-RU" sz="3600" dirty="0">
                <a:solidFill>
                  <a:schemeClr val="bg1"/>
                </a:solidFill>
              </a:rPr>
              <a:t> по 30 тис. тонн і </a:t>
            </a:r>
            <a:r>
              <a:rPr lang="ru-RU" sz="3600" dirty="0" err="1">
                <a:solidFill>
                  <a:schemeClr val="bg1"/>
                </a:solidFill>
              </a:rPr>
              <a:t>швидкістю</a:t>
            </a:r>
            <a:r>
              <a:rPr lang="ru-RU" sz="3600" dirty="0">
                <a:solidFill>
                  <a:schemeClr val="bg1"/>
                </a:solidFill>
              </a:rPr>
              <a:t> 26 </a:t>
            </a:r>
            <a:r>
              <a:rPr lang="ru-RU" sz="3600" dirty="0" err="1">
                <a:solidFill>
                  <a:schemeClr val="bg1"/>
                </a:solidFill>
              </a:rPr>
              <a:t>вузлів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smtClean="0">
                <a:solidFill>
                  <a:schemeClr val="bg1"/>
                </a:solidFill>
              </a:rPr>
              <a:t>годину</a:t>
            </a:r>
            <a:r>
              <a:rPr lang="ru-RU" sz="3600" dirty="0">
                <a:solidFill>
                  <a:schemeClr val="bg1"/>
                </a:solidFill>
              </a:rPr>
              <a:t>. в 1912 р. - "</a:t>
            </a:r>
            <a:r>
              <a:rPr lang="ru-RU" sz="3600" dirty="0" err="1">
                <a:solidFill>
                  <a:schemeClr val="bg1"/>
                </a:solidFill>
              </a:rPr>
              <a:t>Титанік</a:t>
            </a:r>
            <a:r>
              <a:rPr lang="ru-RU" sz="3600" dirty="0">
                <a:solidFill>
                  <a:schemeClr val="bg1"/>
                </a:solidFill>
              </a:rPr>
              <a:t>", 52 тис. тонн; в 1914 р. - "</a:t>
            </a:r>
            <a:r>
              <a:rPr lang="ru-RU" sz="3600" dirty="0" err="1">
                <a:solidFill>
                  <a:schemeClr val="bg1"/>
                </a:solidFill>
              </a:rPr>
              <a:t>Імператор</a:t>
            </a:r>
            <a:r>
              <a:rPr lang="ru-RU" sz="3600" dirty="0">
                <a:solidFill>
                  <a:schemeClr val="bg1"/>
                </a:solidFill>
              </a:rPr>
              <a:t>" і "</a:t>
            </a:r>
            <a:r>
              <a:rPr lang="ru-RU" sz="3600" dirty="0" err="1">
                <a:solidFill>
                  <a:schemeClr val="bg1"/>
                </a:solidFill>
              </a:rPr>
              <a:t>Фатерланд</a:t>
            </a:r>
            <a:r>
              <a:rPr lang="ru-RU" sz="3600" dirty="0">
                <a:solidFill>
                  <a:schemeClr val="bg1"/>
                </a:solidFill>
              </a:rPr>
              <a:t>", по 50 тис. тонн, </a:t>
            </a:r>
            <a:r>
              <a:rPr lang="ru-RU" sz="3600" dirty="0" err="1">
                <a:solidFill>
                  <a:schemeClr val="bg1"/>
                </a:solidFill>
              </a:rPr>
              <a:t>які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перетинали</a:t>
            </a:r>
            <a:r>
              <a:rPr lang="ru-RU" sz="3600" dirty="0">
                <a:solidFill>
                  <a:schemeClr val="bg1"/>
                </a:solidFill>
              </a:rPr>
              <a:t> океан практично за </a:t>
            </a:r>
            <a:r>
              <a:rPr lang="ru-RU" sz="3600" dirty="0" err="1">
                <a:solidFill>
                  <a:schemeClr val="bg1"/>
                </a:solidFill>
              </a:rPr>
              <a:t>тиждень</a:t>
            </a:r>
            <a:r>
              <a:rPr lang="ru-RU" sz="3600" dirty="0">
                <a:solidFill>
                  <a:schemeClr val="bg1"/>
                </a:solidFill>
              </a:rPr>
              <a:t>. Почала </a:t>
            </a:r>
            <a:r>
              <a:rPr lang="ru-RU" sz="3600" dirty="0" err="1">
                <a:solidFill>
                  <a:schemeClr val="bg1"/>
                </a:solidFill>
              </a:rPr>
              <a:t>здійснювати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регулярні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рейси</a:t>
            </a:r>
            <a:r>
              <a:rPr lang="ru-RU" sz="3600" dirty="0">
                <a:solidFill>
                  <a:schemeClr val="bg1"/>
                </a:solidFill>
              </a:rPr>
              <a:t> "</a:t>
            </a:r>
            <a:r>
              <a:rPr lang="ru-RU" sz="3600" dirty="0" err="1">
                <a:solidFill>
                  <a:schemeClr val="bg1"/>
                </a:solidFill>
              </a:rPr>
              <a:t>Квін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Мері</a:t>
            </a:r>
            <a:r>
              <a:rPr lang="ru-RU" sz="3600" dirty="0">
                <a:solidFill>
                  <a:schemeClr val="bg1"/>
                </a:solidFill>
              </a:rPr>
              <a:t>", </a:t>
            </a:r>
            <a:r>
              <a:rPr lang="ru-RU" sz="3600" dirty="0" err="1">
                <a:solidFill>
                  <a:schemeClr val="bg1"/>
                </a:solidFill>
              </a:rPr>
              <a:t>водотоннажність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якої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дорівнювало</a:t>
            </a:r>
            <a:r>
              <a:rPr lang="ru-RU" sz="3600" dirty="0">
                <a:solidFill>
                  <a:schemeClr val="bg1"/>
                </a:solidFill>
              </a:rPr>
              <a:t> 80 тис. тонн, а </a:t>
            </a:r>
            <a:r>
              <a:rPr lang="ru-RU" sz="3600" dirty="0" err="1">
                <a:solidFill>
                  <a:schemeClr val="bg1"/>
                </a:solidFill>
              </a:rPr>
              <a:t>швидкість</a:t>
            </a:r>
            <a:r>
              <a:rPr lang="ru-RU" sz="3600" dirty="0">
                <a:solidFill>
                  <a:schemeClr val="bg1"/>
                </a:solidFill>
              </a:rPr>
              <a:t> становила 30 </a:t>
            </a:r>
            <a:r>
              <a:rPr lang="ru-RU" sz="3600" dirty="0" err="1">
                <a:solidFill>
                  <a:schemeClr val="bg1"/>
                </a:solidFill>
              </a:rPr>
              <a:t>вузлів</a:t>
            </a:r>
            <a:r>
              <a:rPr lang="ru-RU" sz="3600" dirty="0">
                <a:solidFill>
                  <a:schemeClr val="bg1"/>
                </a:solidFill>
              </a:rPr>
              <a:t> на годину. </a:t>
            </a:r>
            <a:br>
              <a:rPr lang="ru-RU" sz="3600" dirty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3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Титанік:52 </a:t>
            </a:r>
            <a:r>
              <a:rPr lang="uk-UA" dirty="0" err="1" smtClean="0"/>
              <a:t>тис.тонн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2050" name="Picture 2" descr="C:\Users\User\Desktop\RMS_Titanic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96610"/>
            <a:ext cx="5976664" cy="439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14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085184"/>
            <a:ext cx="8229600" cy="121920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Історія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радянського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морського</a:t>
            </a:r>
            <a:r>
              <a:rPr lang="ru-RU" sz="2800" dirty="0">
                <a:solidFill>
                  <a:schemeClr val="bg1"/>
                </a:solidFill>
              </a:rPr>
              <a:t> туризму </a:t>
            </a:r>
            <a:r>
              <a:rPr lang="ru-RU" sz="2800" dirty="0" err="1">
                <a:solidFill>
                  <a:schemeClr val="bg1"/>
                </a:solidFill>
              </a:rPr>
              <a:t>починається</a:t>
            </a:r>
            <a:r>
              <a:rPr lang="ru-RU" sz="2800" dirty="0">
                <a:solidFill>
                  <a:schemeClr val="bg1"/>
                </a:solidFill>
              </a:rPr>
              <a:t> з 1957 р., коли </a:t>
            </a:r>
            <a:r>
              <a:rPr lang="ru-RU" sz="2800" dirty="0" err="1">
                <a:solidFill>
                  <a:schemeClr val="bg1"/>
                </a:solidFill>
              </a:rPr>
              <a:t>Всесоюзне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акціонерне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товариство</a:t>
            </a:r>
            <a:r>
              <a:rPr lang="ru-RU" sz="2800" dirty="0">
                <a:solidFill>
                  <a:schemeClr val="bg1"/>
                </a:solidFill>
              </a:rPr>
              <a:t> "</a:t>
            </a:r>
            <a:r>
              <a:rPr lang="ru-RU" sz="2800" dirty="0" err="1">
                <a:solidFill>
                  <a:schemeClr val="bg1"/>
                </a:solidFill>
              </a:rPr>
              <a:t>Інтурист</a:t>
            </a:r>
            <a:r>
              <a:rPr lang="ru-RU" sz="2800" dirty="0">
                <a:solidFill>
                  <a:schemeClr val="bg1"/>
                </a:solidFill>
              </a:rPr>
              <a:t>" почало </a:t>
            </a:r>
            <a:r>
              <a:rPr lang="ru-RU" sz="2800" dirty="0" err="1">
                <a:solidFill>
                  <a:schemeClr val="bg1"/>
                </a:solidFill>
              </a:rPr>
              <a:t>здійснювати</a:t>
            </a:r>
            <a:r>
              <a:rPr lang="ru-RU" sz="2800" dirty="0">
                <a:solidFill>
                  <a:schemeClr val="bg1"/>
                </a:solidFill>
              </a:rPr>
              <a:t> на </a:t>
            </a:r>
            <a:r>
              <a:rPr lang="ru-RU" sz="2800" dirty="0" err="1">
                <a:solidFill>
                  <a:schemeClr val="bg1"/>
                </a:solidFill>
              </a:rPr>
              <a:t>орендованих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пасажирських</a:t>
            </a:r>
            <a:r>
              <a:rPr lang="ru-RU" sz="2800" dirty="0">
                <a:solidFill>
                  <a:schemeClr val="bg1"/>
                </a:solidFill>
              </a:rPr>
              <a:t> судах "Перемога" і "</a:t>
            </a:r>
            <a:r>
              <a:rPr lang="ru-RU" sz="2800" dirty="0" err="1">
                <a:solidFill>
                  <a:schemeClr val="bg1"/>
                </a:solidFill>
              </a:rPr>
              <a:t>Грузія</a:t>
            </a:r>
            <a:r>
              <a:rPr lang="ru-RU" sz="2800" dirty="0">
                <a:solidFill>
                  <a:schemeClr val="bg1"/>
                </a:solidFill>
              </a:rPr>
              <a:t>" </a:t>
            </a:r>
            <a:r>
              <a:rPr lang="ru-RU" sz="2800" dirty="0" err="1">
                <a:solidFill>
                  <a:schemeClr val="bg1"/>
                </a:solidFill>
              </a:rPr>
              <a:t>морські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подорожі</a:t>
            </a:r>
            <a:r>
              <a:rPr lang="ru-RU" sz="2800" dirty="0">
                <a:solidFill>
                  <a:schemeClr val="bg1"/>
                </a:solidFill>
              </a:rPr>
              <a:t> з </a:t>
            </a:r>
            <a:r>
              <a:rPr lang="ru-RU" sz="2800" dirty="0" err="1">
                <a:solidFill>
                  <a:schemeClr val="bg1"/>
                </a:solidFill>
              </a:rPr>
              <a:t>Одеси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>
                <a:solidFill>
                  <a:schemeClr val="bg1"/>
                </a:solidFill>
              </a:rPr>
              <a:t>Ленінград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навколо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Європи</a:t>
            </a:r>
            <a:r>
              <a:rPr lang="ru-RU" sz="2800" dirty="0">
                <a:solidFill>
                  <a:schemeClr val="bg1"/>
                </a:solidFill>
              </a:rPr>
              <a:t>, а на "</a:t>
            </a:r>
            <a:r>
              <a:rPr lang="ru-RU" sz="2800" dirty="0" err="1">
                <a:solidFill>
                  <a:schemeClr val="bg1"/>
                </a:solidFill>
              </a:rPr>
              <a:t>Петрові</a:t>
            </a:r>
            <a:r>
              <a:rPr lang="ru-RU" sz="2800" dirty="0">
                <a:solidFill>
                  <a:schemeClr val="bg1"/>
                </a:solidFill>
              </a:rPr>
              <a:t> Великому" - по </a:t>
            </a:r>
            <a:r>
              <a:rPr lang="ru-RU" sz="2800" dirty="0" err="1">
                <a:solidFill>
                  <a:schemeClr val="bg1"/>
                </a:solidFill>
              </a:rPr>
              <a:t>Чорному</a:t>
            </a:r>
            <a:r>
              <a:rPr lang="ru-RU" sz="2800" dirty="0">
                <a:solidFill>
                  <a:schemeClr val="bg1"/>
                </a:solidFill>
              </a:rPr>
              <a:t> морю для </a:t>
            </a:r>
            <a:r>
              <a:rPr lang="ru-RU" sz="2800" dirty="0" err="1">
                <a:solidFill>
                  <a:schemeClr val="bg1"/>
                </a:solidFill>
              </a:rPr>
              <a:t>туристів</a:t>
            </a:r>
            <a:r>
              <a:rPr lang="ru-RU" sz="2800" dirty="0">
                <a:solidFill>
                  <a:schemeClr val="bg1"/>
                </a:solidFill>
              </a:rPr>
              <a:t> з </a:t>
            </a:r>
            <a:r>
              <a:rPr lang="ru-RU" sz="2800" dirty="0" err="1">
                <a:solidFill>
                  <a:schemeClr val="bg1"/>
                </a:solidFill>
              </a:rPr>
              <a:t>соцкраїн</a:t>
            </a:r>
            <a:r>
              <a:rPr lang="ru-RU" sz="2800" dirty="0">
                <a:solidFill>
                  <a:schemeClr val="bg1"/>
                </a:solidFill>
              </a:rPr>
              <a:t>. У 1960 р. </a:t>
            </a:r>
            <a:r>
              <a:rPr lang="ru-RU" sz="2800" dirty="0" err="1">
                <a:solidFill>
                  <a:schemeClr val="bg1"/>
                </a:solidFill>
              </a:rPr>
              <a:t>був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організований</a:t>
            </a:r>
            <a:r>
              <a:rPr lang="ru-RU" sz="2800" dirty="0">
                <a:solidFill>
                  <a:schemeClr val="bg1"/>
                </a:solidFill>
              </a:rPr>
              <a:t> перший </a:t>
            </a:r>
            <a:r>
              <a:rPr lang="ru-RU" sz="2800" dirty="0" err="1">
                <a:solidFill>
                  <a:schemeClr val="bg1"/>
                </a:solidFill>
              </a:rPr>
              <a:t>круїз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із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радянськими</a:t>
            </a:r>
            <a:r>
              <a:rPr lang="ru-RU" sz="2800" dirty="0">
                <a:solidFill>
                  <a:schemeClr val="bg1"/>
                </a:solidFill>
              </a:rPr>
              <a:t> туристами на "</a:t>
            </a:r>
            <a:r>
              <a:rPr lang="ru-RU" sz="2800" dirty="0" err="1">
                <a:solidFill>
                  <a:schemeClr val="bg1"/>
                </a:solidFill>
              </a:rPr>
              <a:t>Адміралі</a:t>
            </a:r>
            <a:r>
              <a:rPr lang="ru-RU" sz="2800" dirty="0">
                <a:solidFill>
                  <a:schemeClr val="bg1"/>
                </a:solidFill>
              </a:rPr>
              <a:t> Нахимове" </a:t>
            </a:r>
            <a:r>
              <a:rPr lang="ru-RU" sz="2800" dirty="0" err="1">
                <a:solidFill>
                  <a:schemeClr val="bg1"/>
                </a:solidFill>
              </a:rPr>
              <a:t>вздовж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Кримсько-Кавказького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узбережжя</a:t>
            </a:r>
            <a:r>
              <a:rPr lang="ru-RU" sz="2800" dirty="0">
                <a:solidFill>
                  <a:schemeClr val="bg1"/>
                </a:solidFill>
              </a:rPr>
              <a:t>; в 1962 р. - на </a:t>
            </a:r>
            <a:r>
              <a:rPr lang="ru-RU" sz="2800" dirty="0" err="1">
                <a:solidFill>
                  <a:schemeClr val="bg1"/>
                </a:solidFill>
              </a:rPr>
              <a:t>теплоході</a:t>
            </a:r>
            <a:r>
              <a:rPr lang="ru-RU" sz="2800" dirty="0">
                <a:solidFill>
                  <a:schemeClr val="bg1"/>
                </a:solidFill>
              </a:rPr>
              <a:t> "</a:t>
            </a:r>
            <a:r>
              <a:rPr lang="ru-RU" sz="2800" dirty="0" err="1">
                <a:solidFill>
                  <a:schemeClr val="bg1"/>
                </a:solidFill>
              </a:rPr>
              <a:t>Григорій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Орджонікідзе</a:t>
            </a:r>
            <a:r>
              <a:rPr lang="ru-RU" sz="2800" dirty="0">
                <a:solidFill>
                  <a:schemeClr val="bg1"/>
                </a:solidFill>
              </a:rPr>
              <a:t>" </a:t>
            </a:r>
            <a:r>
              <a:rPr lang="ru-RU" sz="2800" dirty="0" err="1">
                <a:solidFill>
                  <a:schemeClr val="bg1"/>
                </a:solidFill>
              </a:rPr>
              <a:t>вздовж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Далекосхідного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узбережжя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тривалістю</a:t>
            </a:r>
            <a:r>
              <a:rPr lang="ru-RU" sz="2800" dirty="0">
                <a:solidFill>
                  <a:schemeClr val="bg1"/>
                </a:solidFill>
              </a:rPr>
              <a:t> 20 </a:t>
            </a:r>
            <a:r>
              <a:rPr lang="ru-RU" sz="2800" dirty="0" err="1">
                <a:solidFill>
                  <a:schemeClr val="bg1"/>
                </a:solidFill>
              </a:rPr>
              <a:t>діб</a:t>
            </a:r>
            <a:r>
              <a:rPr lang="ru-RU" sz="2800" dirty="0">
                <a:solidFill>
                  <a:schemeClr val="bg1"/>
                </a:solidFill>
              </a:rPr>
              <a:t>. У </a:t>
            </a:r>
            <a:r>
              <a:rPr lang="ru-RU" sz="2800" dirty="0" err="1">
                <a:solidFill>
                  <a:schemeClr val="bg1"/>
                </a:solidFill>
              </a:rPr>
              <a:t>цей</a:t>
            </a:r>
            <a:r>
              <a:rPr lang="ru-RU" sz="2800" dirty="0">
                <a:solidFill>
                  <a:schemeClr val="bg1"/>
                </a:solidFill>
              </a:rPr>
              <a:t> же </a:t>
            </a:r>
            <a:r>
              <a:rPr lang="ru-RU" sz="2800" dirty="0" err="1">
                <a:solidFill>
                  <a:schemeClr val="bg1"/>
                </a:solidFill>
              </a:rPr>
              <a:t>період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морський</a:t>
            </a:r>
            <a:r>
              <a:rPr lang="ru-RU" sz="2800" dirty="0">
                <a:solidFill>
                  <a:schemeClr val="bg1"/>
                </a:solidFill>
              </a:rPr>
              <a:t> туризм почав </a:t>
            </a:r>
            <a:r>
              <a:rPr lang="ru-RU" sz="2800" dirty="0" err="1">
                <a:solidFill>
                  <a:schemeClr val="bg1"/>
                </a:solidFill>
              </a:rPr>
              <a:t>розвиватися</a:t>
            </a:r>
            <a:r>
              <a:rPr lang="ru-RU" sz="2800" dirty="0">
                <a:solidFill>
                  <a:schemeClr val="bg1"/>
                </a:solidFill>
              </a:rPr>
              <a:t> на </a:t>
            </a:r>
            <a:r>
              <a:rPr lang="ru-RU" sz="2800" dirty="0" err="1">
                <a:solidFill>
                  <a:schemeClr val="bg1"/>
                </a:solidFill>
              </a:rPr>
              <a:t>Балтиці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332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175</TotalTime>
  <Words>394</Words>
  <Application>Microsoft Office PowerPoint</Application>
  <PresentationFormat>Экран (4:3)</PresentationFormat>
  <Paragraphs>12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Морський транспорт XVII-XVIIII століття</vt:lpstr>
      <vt:lpstr>Морський транспорт здійснює перевезення вантажів і пасажирів океанами, морями і морськими каналами. Здавна людство використовувало вітрильники. Потім з'явилися судна, що приводилися в дію паровою машиною або турбінами.    Вважають, що найдавнішими морськими суднами були човни (canoes) та плоти (rafts), які використовувалися 60 тис. років тому тодішніми колонізаторами Австралії.</vt:lpstr>
      <vt:lpstr>Початок морського туризму можна віднести до середини XIX ст. Перші повідомлення про спеціально організовані рейси морських пасажирських судів із метою відпочинку відносяться до 1835 р., коли в Англії були оголошені регулярні прогулянкові рейси між північними островами Британії й Ісландії. У 1837 р. була заснована Судновласницька компанія "Р &amp; О".  P &amp; O Cruises це британсько- американська  круїзноа лінія на базі в Саутгемптоні , Англія </vt:lpstr>
      <vt:lpstr>P &amp; O Cruises бере свій початок з 1822 року, з утворенням півострова і східних Steam Navigation Company. Спочатку компанія працює на судноплавної лінії по маршрутах між Англією і Піренейським півостровом. У 1840 році компанія придбала другий контракт на доставку пошти в Олександрію, Єгипет , через Гібралтар і Мальту.</vt:lpstr>
      <vt:lpstr>Strathaird 1932 року в порт Фрімантл</vt:lpstr>
      <vt:lpstr>Поряд з морськими подорожами активно розвивалися і річкові маршрути. У 1843 р. Томас Кук організував човнові екскурсії по Темзі; одночасно на іншому континенті "Амерікен Експрес" виконувала екскурсії по Міссісіпі.  Загострена на початку XX ст. конкуренція змушувала судновласників постійно покращувати умови проживання на судні, оздоблення кают і всієї системи обслуговування пасажирів у рейсі, що швидко перетворило судна у висококомфортабельні плавучі готелі.  </vt:lpstr>
      <vt:lpstr> 1907 р. на воду були спущені трансатлантичні лайнери "Сіріус", "Лузітанія", "Мавританія" водотоннажністю по 30 тис. тонн і швидкістю 26 вузлів на годину. в 1912 р. - "Титанік", 52 тис. тонн; в 1914 р. - "Імператор" і "Фатерланд", по 50 тис. тонн, які перетинали океан практично за тиждень. Почала здійснювати регулярні рейси "Квін Мері", водотоннажність якої дорівнювало 80 тис. тонн, а швидкість становила 30 вузлів на годину.  </vt:lpstr>
      <vt:lpstr>Титанік:52 тис.тонн.</vt:lpstr>
      <vt:lpstr>Історія радянського морського туризму починається з 1957 р., коли Всесоюзне акціонерне товариство "Інтурист" почало здійснювати на орендованих пасажирських судах "Перемога" і "Грузія" морські подорожі з Одеси в Ленінград, навколо Європи, а на "Петрові Великому" - по Чорному морю для туристів з соцкраїн. У 1960 р. був організований перший круїз із радянськими туристами на "Адміралі Нахимове" вздовж Кримсько-Кавказького узбережжя; в 1962 р. - на теплоході "Григорій Орджонікідзе" вздовж Далекосхідного узбережжя тривалістю 20 діб. У цей же період морський туризм почав розвиватися на Балтиці. </vt:lpstr>
      <vt:lpstr>               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2013-02-23T15:04:01Z</dcterms:created>
  <dcterms:modified xsi:type="dcterms:W3CDTF">2013-02-27T22:27:17Z</dcterms:modified>
</cp:coreProperties>
</file>