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0" r:id="rId9"/>
    <p:sldId id="261" r:id="rId10"/>
    <p:sldId id="262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928826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90912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7000">
    <p:random/>
    <p:sndAc>
      <p:stSnd loop="1">
        <p:snd r:embed="rId1" name="Deutschlandlied_played_by_USAREUR_Band (1)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00174"/>
            <a:ext cx="8229600" cy="485778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7000">
    <p:random/>
    <p:sndAc>
      <p:stSnd loop="1">
        <p:snd r:embed="rId1" name="Deutschlandlied_played_by_USAREUR_Band (1)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72330" y="274638"/>
            <a:ext cx="1614470" cy="608332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543692" cy="608332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7000">
    <p:random/>
    <p:sndAc>
      <p:stSnd loop="1">
        <p:snd r:embed="rId1" name="Deutschlandlied_played_by_USAREUR_Band (1)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7000">
    <p:random/>
    <p:sndAc>
      <p:stSnd loop="1">
        <p:snd r:embed="rId1" name="Deutschlandlied_played_by_USAREUR_Band (1)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14676"/>
            <a:ext cx="7772400" cy="1500209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14488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7000">
    <p:random/>
    <p:sndAc>
      <p:stSnd loop="1">
        <p:snd r:embed="rId1" name="Deutschlandlied_played_by_USAREUR_Band (1)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57758"/>
          </a:xfrm>
          <a:ln w="3175">
            <a:solidFill>
              <a:schemeClr val="tx2">
                <a:shade val="50000"/>
              </a:schemeClr>
            </a:solidFill>
          </a:ln>
          <a:effectLst/>
        </p:spPr>
        <p:txBody>
          <a:bodyPr/>
          <a:lstStyle>
            <a:lvl1pPr algn="l">
              <a:defRPr sz="2800">
                <a:effectLst/>
              </a:defRPr>
            </a:lvl1pPr>
            <a:lvl2pPr algn="l">
              <a:defRPr sz="2400">
                <a:effectLst/>
              </a:defRPr>
            </a:lvl2pPr>
            <a:lvl3pPr algn="l">
              <a:defRPr sz="2000">
                <a:effectLst/>
              </a:defRPr>
            </a:lvl3pPr>
            <a:lvl4pPr algn="l">
              <a:defRPr sz="1800">
                <a:effectLst/>
              </a:defRPr>
            </a:lvl4pPr>
            <a:lvl5pPr algn="l">
              <a:defRPr sz="1800"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57758"/>
          </a:xfrm>
          <a:ln w="3175">
            <a:solidFill>
              <a:schemeClr val="tx2">
                <a:shade val="50000"/>
              </a:schemeClr>
            </a:solidFill>
          </a:ln>
          <a:effectLst/>
        </p:spPr>
        <p:txBody>
          <a:bodyPr/>
          <a:lstStyle>
            <a:lvl1pPr algn="l">
              <a:defRPr sz="2800"/>
            </a:lvl1pPr>
            <a:lvl2pPr algn="l">
              <a:defRPr sz="24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7000">
    <p:random/>
    <p:sndAc>
      <p:stSnd loop="1">
        <p:snd r:embed="rId1" name="Deutschlandlied_played_by_USAREUR_Band (1)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ln w="3175">
            <a:solidFill>
              <a:schemeClr val="tx2">
                <a:shade val="50000"/>
              </a:schemeClr>
            </a:solidFill>
          </a:ln>
          <a:effectLst/>
        </p:spPr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 marL="0" indent="0" algn="ctr">
              <a:buNone/>
              <a:defRPr lang="zh-CN" altLang="en-US" sz="2800" b="1" dirty="0" smtClean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defRPr>
            </a:lvl1pPr>
            <a:lvl2pPr marL="457200" indent="0" algn="ctr">
              <a:buNone/>
              <a:defRPr lang="zh-CN" altLang="en-US" sz="2400" b="1" dirty="0" smtClean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defRPr>
            </a:lvl2pPr>
            <a:lvl3pPr marL="914400" indent="0" algn="ctr">
              <a:buNone/>
              <a:defRPr lang="zh-CN" altLang="en-US" sz="2000" b="1" dirty="0" smtClean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defRPr>
            </a:lvl3pPr>
            <a:lvl4pPr marL="1371600" indent="0" algn="ctr">
              <a:buNone/>
              <a:defRPr lang="zh-CN" altLang="en-US" sz="1800" b="1" dirty="0" smtClean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defRPr>
            </a:lvl4pPr>
            <a:lvl5pPr marL="1828800" indent="0" algn="ctr">
              <a:buNone/>
              <a:defRPr lang="zh-CN" altLang="en-US" sz="1600" b="1" dirty="0" smtClean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4183083"/>
          </a:xfrm>
          <a:ln w="3175">
            <a:solidFill>
              <a:schemeClr val="tx2">
                <a:shade val="50000"/>
              </a:schemeClr>
            </a:solidFill>
          </a:ln>
          <a:effectLst/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ln w="3175">
            <a:solidFill>
              <a:schemeClr val="tx2">
                <a:shade val="50000"/>
              </a:schemeClr>
            </a:solidFill>
          </a:ln>
          <a:effectLst/>
        </p:spPr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>
            <a:lvl1pPr marL="0" indent="0" algn="ctr">
              <a:buNone/>
              <a:defRPr lang="zh-CN" altLang="en-US" sz="2800" b="1" dirty="0" smtClean="0">
                <a:ln/>
                <a:solidFill>
                  <a:schemeClr val="accent1"/>
                </a:solidFill>
                <a:effectLst/>
              </a:defRPr>
            </a:lvl1pPr>
            <a:lvl2pPr marL="457200" indent="0" algn="ctr">
              <a:buNone/>
              <a:defRPr lang="zh-CN" altLang="en-US" sz="2400" b="1" dirty="0" smtClean="0">
                <a:ln/>
                <a:solidFill>
                  <a:schemeClr val="accent1"/>
                </a:solidFill>
                <a:effectLst/>
              </a:defRPr>
            </a:lvl2pPr>
            <a:lvl3pPr marL="914400" indent="0" algn="ctr">
              <a:buNone/>
              <a:defRPr lang="zh-CN" altLang="en-US" sz="2000" b="1" dirty="0" smtClean="0">
                <a:ln/>
                <a:solidFill>
                  <a:schemeClr val="accent1"/>
                </a:solidFill>
                <a:effectLst/>
              </a:defRPr>
            </a:lvl3pPr>
            <a:lvl4pPr marL="1371600" indent="0" algn="ctr">
              <a:buNone/>
              <a:defRPr lang="zh-CN" altLang="en-US" sz="1800" b="1" dirty="0" smtClean="0">
                <a:ln/>
                <a:solidFill>
                  <a:schemeClr val="accent1"/>
                </a:solidFill>
                <a:effectLst/>
              </a:defRPr>
            </a:lvl4pPr>
            <a:lvl5pPr marL="1828800" indent="0" algn="ctr">
              <a:buNone/>
              <a:defRPr lang="zh-CN" altLang="en-US" sz="1600" b="1" dirty="0" smtClean="0">
                <a:ln/>
                <a:solidFill>
                  <a:schemeClr val="accent1"/>
                </a:solidFill>
                <a:effectLst/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4183083"/>
          </a:xfrm>
          <a:ln w="3175">
            <a:solidFill>
              <a:schemeClr val="tx2">
                <a:shade val="50000"/>
              </a:schemeClr>
            </a:solidFill>
          </a:ln>
          <a:effectLst/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A009892A-0574-4753-B3B5-882803074C2D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7000">
    <p:random/>
    <p:sndAc>
      <p:stSnd loop="1">
        <p:snd r:embed="rId1" name="Deutschlandlied_played_by_USAREUR_Band (1)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7000">
    <p:random/>
    <p:sndAc>
      <p:stSnd loop="1">
        <p:snd r:embed="rId1" name="Deutschlandlied_played_by_USAREUR_Band (1)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7000">
    <p:random/>
    <p:sndAc>
      <p:stSnd loop="1">
        <p:snd r:embed="rId1" name="Deutschlandlied_played_by_USAREUR_Band (1)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108" y="5500702"/>
            <a:ext cx="8228639" cy="857256"/>
          </a:xfrm>
        </p:spPr>
        <p:txBody>
          <a:bodyPr anchor="ctr"/>
          <a:lstStyle>
            <a:lvl1pPr algn="ctr">
              <a:spcAft>
                <a:spcPts val="0"/>
              </a:spcAft>
              <a:defRPr sz="3200" b="1">
                <a:ln w="6350">
                  <a:solidFill>
                    <a:schemeClr val="tx2">
                      <a:tint val="5000"/>
                    </a:schemeClr>
                  </a:solidFill>
                  <a:prstDash val="solid"/>
                </a:ln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57166"/>
            <a:ext cx="5111750" cy="50720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1" y="1714488"/>
            <a:ext cx="3008313" cy="3714776"/>
          </a:xfrm>
        </p:spPr>
        <p:txBody>
          <a:bodyPr anchor="t"/>
          <a:lstStyle>
            <a:lvl1pPr marL="0" indent="0">
              <a:spcAft>
                <a:spcPts val="600"/>
              </a:spcAft>
              <a:buNone/>
              <a:defRPr sz="1400"/>
            </a:lvl1pPr>
            <a:lvl2pPr marL="457200" indent="0">
              <a:spcAft>
                <a:spcPts val="600"/>
              </a:spcAft>
              <a:buNone/>
              <a:defRPr sz="1200"/>
            </a:lvl2pPr>
            <a:lvl3pPr marL="914400" indent="0">
              <a:spcAft>
                <a:spcPts val="600"/>
              </a:spcAft>
              <a:buNone/>
              <a:defRPr sz="1000"/>
            </a:lvl3pPr>
            <a:lvl4pPr marL="1371600" indent="0">
              <a:spcAft>
                <a:spcPts val="600"/>
              </a:spcAft>
              <a:buNone/>
              <a:defRPr sz="900"/>
            </a:lvl4pPr>
            <a:lvl5pPr marL="1828800" indent="0">
              <a:spcAft>
                <a:spcPts val="60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7000">
    <p:random/>
    <p:sndAc>
      <p:stSnd loop="1">
        <p:snd r:embed="rId1" name="Deutschlandlied_played_by_USAREUR_Band (1)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888" y="428604"/>
            <a:ext cx="6172224" cy="566738"/>
          </a:xfrm>
        </p:spPr>
        <p:txBody>
          <a:bodyPr anchor="ctr"/>
          <a:lstStyle>
            <a:lvl1pPr algn="ctr">
              <a:defRPr sz="2800" b="1">
                <a:ln w="9525">
                  <a:solidFill>
                    <a:schemeClr val="tx2">
                      <a:tint val="5000"/>
                    </a:schemeClr>
                  </a:solidFill>
                  <a:prstDash val="solid"/>
                </a:ln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000" y="1151862"/>
            <a:ext cx="8172000" cy="4420278"/>
          </a:xfrm>
          <a:prstGeom prst="ellipse">
            <a:avLst/>
          </a:prstGeom>
          <a:ln w="25400" cap="flat" cmpd="sng" algn="ctr">
            <a:solidFill>
              <a:schemeClr val="accent5">
                <a:shade val="75000"/>
              </a:schemeClr>
            </a:solidFill>
            <a:prstDash val="solid"/>
          </a:ln>
          <a:effectLst>
            <a:glow rad="152400">
              <a:schemeClr val="accent5">
                <a:alpha val="75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695972"/>
            <a:ext cx="5486400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7000">
    <p:random/>
    <p:sndAc>
      <p:stSnd loop="1">
        <p:snd r:embed="rId1" name="Deutschlandlied_played_by_USAREUR_Band (1)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57758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9892A-0574-4753-B3B5-882803074C2D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571472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 spd="med" advTm="7000">
    <p:random/>
    <p:sndAc>
      <p:stSnd loop="1">
        <p:snd r:embed="rId13" name="Deutschlandlied_played_by_USAREUR_Band (1).wav"/>
      </p:stSnd>
    </p:sndAc>
  </p:transition>
  <p:txStyles>
    <p:titleStyle>
      <a:lvl1pPr algn="ctr" rtl="0" eaLnBrk="1" latinLnBrk="0" hangingPunct="1">
        <a:spcBef>
          <a:spcPct val="0"/>
        </a:spcBef>
        <a:buNone/>
        <a:defRPr kumimoji="0" lang="zh-CN" altLang="en-US" sz="4400" b="1" kern="1200" dirty="0">
          <a:ln w="19050">
            <a:solidFill>
              <a:schemeClr val="tx2">
                <a:tint val="5000"/>
              </a:schemeClr>
            </a:solidFill>
            <a:prstDash val="solid"/>
          </a:ln>
          <a:solidFill>
            <a:schemeClr val="accent3"/>
          </a:solidFill>
          <a:effectLst>
            <a:outerShdw blurRad="50800" dist="50800" dir="7500000" algn="tl">
              <a:srgbClr val="000000">
                <a:shade val="5000"/>
                <a:alpha val="35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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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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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928670"/>
            <a:ext cx="8643998" cy="2357454"/>
          </a:xfrm>
        </p:spPr>
        <p:txBody>
          <a:bodyPr>
            <a:noAutofit/>
          </a:bodyPr>
          <a:lstStyle/>
          <a:p>
            <a:r>
              <a:rPr lang="ru-RU" sz="5400" dirty="0" err="1" smtClean="0">
                <a:latin typeface="Bookman Old Style" pitchFamily="18" charset="0"/>
              </a:rPr>
              <a:t>Післявоєний</a:t>
            </a:r>
            <a:r>
              <a:rPr lang="ru-RU" sz="5400" dirty="0" smtClean="0">
                <a:latin typeface="Bookman Old Style" pitchFamily="18" charset="0"/>
              </a:rPr>
              <a:t> </a:t>
            </a:r>
            <a:r>
              <a:rPr lang="ru-RU" sz="5400" dirty="0" err="1" smtClean="0">
                <a:latin typeface="Bookman Old Style" pitchFamily="18" charset="0"/>
              </a:rPr>
              <a:t>розвиток</a:t>
            </a:r>
            <a:r>
              <a:rPr lang="ru-RU" sz="5400" dirty="0" smtClean="0">
                <a:latin typeface="Bookman Old Style" pitchFamily="18" charset="0"/>
              </a:rPr>
              <a:t> </a:t>
            </a:r>
            <a:r>
              <a:rPr lang="ru-RU" sz="5400" dirty="0" err="1" smtClean="0">
                <a:latin typeface="Bookman Old Style" pitchFamily="18" charset="0"/>
              </a:rPr>
              <a:t>Німеччини</a:t>
            </a:r>
            <a:endParaRPr lang="ru-RU" sz="5400" dirty="0"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1934" y="4929198"/>
            <a:ext cx="5072066" cy="1752600"/>
          </a:xfrm>
        </p:spPr>
        <p:txBody>
          <a:bodyPr/>
          <a:lstStyle/>
          <a:p>
            <a:pPr algn="r"/>
            <a:r>
              <a:rPr lang="uk-UA" dirty="0" smtClean="0"/>
              <a:t>Виконав:</a:t>
            </a:r>
          </a:p>
          <a:p>
            <a:pPr algn="r"/>
            <a:r>
              <a:rPr lang="uk-UA" dirty="0" smtClean="0"/>
              <a:t>Учень 11 – А класу</a:t>
            </a:r>
          </a:p>
          <a:p>
            <a:pPr algn="r"/>
            <a:r>
              <a:rPr lang="uk-UA" dirty="0" err="1" smtClean="0"/>
              <a:t>Стефанишин</a:t>
            </a:r>
            <a:r>
              <a:rPr lang="uk-UA" dirty="0" smtClean="0"/>
              <a:t> Олександр</a:t>
            </a:r>
            <a:endParaRPr lang="ru-RU" dirty="0"/>
          </a:p>
        </p:txBody>
      </p:sp>
    </p:spTree>
  </p:cSld>
  <p:clrMapOvr>
    <a:masterClrMapping/>
  </p:clrMapOvr>
  <p:transition spd="med" advTm="7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Берлінська стіна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429288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uk-UA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 серпня 1961 р. — спорудження «Берлінської стіни» і припинення вільного пересування між Західним і Східним Берліном.</a:t>
            </a:r>
          </a:p>
          <a:p>
            <a:pPr marL="0">
              <a:buNone/>
            </a:pPr>
            <a:r>
              <a:rPr lang="vi-VN" sz="2400" dirty="0" smtClean="0">
                <a:solidFill>
                  <a:schemeClr val="bg1"/>
                </a:solidFill>
              </a:rPr>
              <a:t>Берлі́нська стіна́, Берлінський мур, також в НДР — укріплений кордон, чи пропагандистська назва — «захисна стіна проти фашизму», </a:t>
            </a:r>
            <a:r>
              <a:rPr lang="en-US" sz="2400" dirty="0" smtClean="0">
                <a:solidFill>
                  <a:schemeClr val="bg1"/>
                </a:solidFill>
                <a:latin typeface="Ravie" pitchFamily="82" charset="0"/>
              </a:rPr>
              <a:t>— </a:t>
            </a:r>
            <a:r>
              <a:rPr lang="vi-VN" sz="2400" dirty="0" smtClean="0">
                <a:solidFill>
                  <a:schemeClr val="bg1"/>
                </a:solidFill>
              </a:rPr>
              <a:t>понад 28 років була укріпленою частиною внутрішньонімецького кордону, із 13 серпня 1961 і по 9 листопада 1989</a:t>
            </a:r>
            <a:r>
              <a:rPr lang="uk-UA" sz="2400" dirty="0" smtClean="0">
                <a:solidFill>
                  <a:schemeClr val="bg1"/>
                </a:solidFill>
              </a:rPr>
              <a:t> </a:t>
            </a:r>
            <a:r>
              <a:rPr lang="vi-VN" sz="2400" dirty="0" smtClean="0">
                <a:solidFill>
                  <a:schemeClr val="bg1"/>
                </a:solidFill>
              </a:rPr>
              <a:t>відокремлювала Західний Берлін від Східного, та навколишніх районів НДР. Мур був одним із найвідоміших символів Холодної війни та поділу Німеччини. При спробі перетнути кордон у напрямку Західного Берліну було вбито багато людей.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 advTm="7000">
    <p:random/>
    <p:sndAc>
      <p:stSnd loop="1">
        <p:snd r:embed="rId2" name="Deutschlandlied_played_by_USAREUR_Band (1)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Воз</a:t>
            </a:r>
            <a:r>
              <a:rPr lang="en-US" dirty="0" smtClean="0"/>
              <a:t>’</a:t>
            </a:r>
            <a:r>
              <a:rPr lang="uk-UA" dirty="0" smtClean="0"/>
              <a:t>єднання Німеччини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929718" cy="5500726"/>
          </a:xfrm>
        </p:spPr>
        <p:txBody>
          <a:bodyPr>
            <a:noAutofit/>
          </a:bodyPr>
          <a:lstStyle/>
          <a:p>
            <a:pPr marL="0" algn="ctr"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   3 </a:t>
            </a:r>
            <a:r>
              <a:rPr lang="ru-RU" sz="2400" dirty="0" err="1" smtClean="0">
                <a:solidFill>
                  <a:schemeClr val="bg1"/>
                </a:solidFill>
              </a:rPr>
              <a:t>жовтня</a:t>
            </a:r>
            <a:r>
              <a:rPr lang="ru-RU" sz="2400" dirty="0" smtClean="0">
                <a:solidFill>
                  <a:schemeClr val="bg1"/>
                </a:solidFill>
              </a:rPr>
              <a:t> 1990 — </a:t>
            </a:r>
            <a:r>
              <a:rPr lang="ru-RU" sz="2400" dirty="0" err="1" smtClean="0">
                <a:solidFill>
                  <a:schemeClr val="bg1"/>
                </a:solidFill>
              </a:rPr>
              <a:t>воз'єднання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Німеччини</a:t>
            </a:r>
            <a:r>
              <a:rPr lang="ru-RU" sz="2400" dirty="0" smtClean="0">
                <a:solidFill>
                  <a:schemeClr val="bg1"/>
                </a:solidFill>
              </a:rPr>
              <a:t> на </a:t>
            </a:r>
            <a:r>
              <a:rPr lang="ru-RU" sz="2400" dirty="0" err="1" smtClean="0">
                <a:solidFill>
                  <a:schemeClr val="bg1"/>
                </a:solidFill>
              </a:rPr>
              <a:t>основі</a:t>
            </a:r>
            <a:r>
              <a:rPr lang="ru-RU" sz="2400" dirty="0" smtClean="0">
                <a:solidFill>
                  <a:schemeClr val="bg1"/>
                </a:solidFill>
              </a:rPr>
              <a:t> </a:t>
            </a:r>
            <a:r>
              <a:rPr lang="ru-RU" sz="2400" dirty="0" err="1" smtClean="0">
                <a:solidFill>
                  <a:schemeClr val="bg1"/>
                </a:solidFill>
              </a:rPr>
              <a:t>конституції</a:t>
            </a:r>
            <a:r>
              <a:rPr lang="ru-RU" sz="2400" dirty="0" smtClean="0">
                <a:solidFill>
                  <a:schemeClr val="bg1"/>
                </a:solidFill>
              </a:rPr>
              <a:t>  ФРН  </a:t>
            </a:r>
            <a:r>
              <a:rPr lang="ru-RU" sz="2400" dirty="0" err="1" smtClean="0">
                <a:solidFill>
                  <a:schemeClr val="bg1"/>
                </a:solidFill>
              </a:rPr>
              <a:t>внаслідок</a:t>
            </a:r>
            <a:r>
              <a:rPr lang="ru-RU" sz="2400" dirty="0" smtClean="0">
                <a:solidFill>
                  <a:schemeClr val="bg1"/>
                </a:solidFill>
              </a:rPr>
              <a:t> краху </a:t>
            </a:r>
            <a:r>
              <a:rPr lang="ru-RU" sz="2400" dirty="0" err="1" smtClean="0">
                <a:solidFill>
                  <a:schemeClr val="bg1"/>
                </a:solidFill>
              </a:rPr>
              <a:t>комуністичного</a:t>
            </a:r>
            <a:r>
              <a:rPr lang="ru-RU" sz="2400" dirty="0" smtClean="0">
                <a:solidFill>
                  <a:schemeClr val="bg1"/>
                </a:solidFill>
              </a:rPr>
              <a:t> режиму в НДР </a:t>
            </a:r>
            <a:r>
              <a:rPr lang="ru-RU" sz="2400" dirty="0" err="1" smtClean="0">
                <a:solidFill>
                  <a:schemeClr val="bg1"/>
                </a:solidFill>
              </a:rPr>
              <a:t>і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ліквідації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цієї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країни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</a:p>
          <a:p>
            <a:pPr marL="0" algn="ctr">
              <a:buNone/>
            </a:pPr>
            <a:r>
              <a:rPr lang="uk-UA" sz="2400" dirty="0" smtClean="0">
                <a:solidFill>
                  <a:schemeClr val="bg1"/>
                </a:solidFill>
              </a:rPr>
              <a:t>   Після возз'єднання Німеччина прийняла більш активну роль у діяльності Європейського Союзу </a:t>
            </a:r>
            <a:r>
              <a:rPr lang="uk-UA" sz="2400" dirty="0" err="1" smtClean="0">
                <a:solidFill>
                  <a:schemeClr val="bg1"/>
                </a:solidFill>
              </a:rPr>
              <a:t>іНАТО</a:t>
            </a:r>
            <a:r>
              <a:rPr lang="uk-UA" sz="2400" dirty="0" smtClean="0">
                <a:solidFill>
                  <a:schemeClr val="bg1"/>
                </a:solidFill>
              </a:rPr>
              <a:t>. Німеччина направила свої війська для забезпечення стабільності на Балканах і надіслала свій миротворчий контингент в Афганістан. Ці дії були сприйняті неоднозначно, оскільки </a:t>
            </a:r>
            <a:r>
              <a:rPr lang="uk-UA" sz="2400" dirty="0" err="1" smtClean="0">
                <a:solidFill>
                  <a:schemeClr val="bg1"/>
                </a:solidFill>
              </a:rPr>
              <a:t>віповідно</a:t>
            </a:r>
            <a:r>
              <a:rPr lang="uk-UA" sz="2400" dirty="0" smtClean="0">
                <a:solidFill>
                  <a:schemeClr val="bg1"/>
                </a:solidFill>
              </a:rPr>
              <a:t> до післявоєнних домовленостей, Німеччина мала право на розгортання військ тільки для оборонних цілей. Розгортання ж військ на чужих територіях не підпадало під оборонні положення, однак парламентське голосування з цього питання легалізувало участь Німеччини саме у миротворчому контексті.</a:t>
            </a:r>
            <a:endParaRPr lang="ru-RU" sz="2400" dirty="0" smtClean="0">
              <a:solidFill>
                <a:schemeClr val="bg1"/>
              </a:solidFill>
            </a:endParaRPr>
          </a:p>
          <a:p>
            <a:pPr marL="0" algn="ctr">
              <a:buNone/>
            </a:pPr>
            <a:r>
              <a:rPr lang="uk-UA" sz="2400" dirty="0" smtClean="0">
                <a:solidFill>
                  <a:schemeClr val="bg1"/>
                </a:solidFill>
              </a:rPr>
              <a:t>   </a:t>
            </a:r>
            <a:endParaRPr lang="ru-RU" sz="2400" dirty="0" smtClean="0">
              <a:solidFill>
                <a:schemeClr val="bg1"/>
              </a:solidFill>
            </a:endParaRPr>
          </a:p>
          <a:p>
            <a:pPr marL="0" algn="ctr">
              <a:buNone/>
            </a:pPr>
            <a:endParaRPr lang="ru-RU" sz="2400" dirty="0" smtClean="0">
              <a:solidFill>
                <a:schemeClr val="bg1"/>
              </a:solidFill>
            </a:endParaRPr>
          </a:p>
          <a:p>
            <a:pPr marL="0" algn="ctr">
              <a:buNone/>
            </a:pPr>
            <a:endParaRPr lang="ru-RU" sz="2800" dirty="0" smtClean="0">
              <a:solidFill>
                <a:schemeClr val="bg1"/>
              </a:solidFill>
            </a:endParaRPr>
          </a:p>
          <a:p>
            <a:pPr marL="0" algn="ctr">
              <a:buNone/>
            </a:pP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 advTm="7000">
    <p:random/>
    <p:sndAc>
      <p:stSnd loop="1">
        <p:snd r:embed="rId2" name="Deutschlandlied_played_by_USAREUR_Band (1)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Сучасність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2005 року Ангела </a:t>
            </a:r>
            <a:r>
              <a:rPr lang="ru-RU" dirty="0" err="1" smtClean="0">
                <a:solidFill>
                  <a:schemeClr val="bg1"/>
                </a:solidFill>
              </a:rPr>
              <a:t>Меркель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обрана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першою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жінкою-канцлером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Німеччини</a:t>
            </a:r>
            <a:r>
              <a:rPr lang="ru-RU" dirty="0" smtClean="0">
                <a:solidFill>
                  <a:schemeClr val="bg1"/>
                </a:solidFill>
              </a:rPr>
              <a:t>. В </a:t>
            </a:r>
            <a:r>
              <a:rPr lang="ru-RU" dirty="0" err="1" smtClean="0">
                <a:solidFill>
                  <a:schemeClr val="bg1"/>
                </a:solidFill>
              </a:rPr>
              <a:t>період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2005 по 2009 </a:t>
            </a:r>
            <a:r>
              <a:rPr lang="ru-RU" dirty="0" err="1" smtClean="0">
                <a:solidFill>
                  <a:schemeClr val="bg1"/>
                </a:solidFill>
              </a:rPr>
              <a:t>рік</a:t>
            </a:r>
            <a:r>
              <a:rPr lang="ru-RU" dirty="0" smtClean="0">
                <a:solidFill>
                  <a:schemeClr val="bg1"/>
                </a:solidFill>
              </a:rPr>
              <a:t> вона стояла на </a:t>
            </a:r>
            <a:r>
              <a:rPr lang="ru-RU" dirty="0" err="1" smtClean="0">
                <a:solidFill>
                  <a:schemeClr val="bg1"/>
                </a:solidFill>
              </a:rPr>
              <a:t>чолі</a:t>
            </a:r>
            <a:r>
              <a:rPr lang="ru-RU" dirty="0" smtClean="0">
                <a:solidFill>
                  <a:schemeClr val="bg1"/>
                </a:solidFill>
              </a:rPr>
              <a:t>, так </a:t>
            </a:r>
            <a:r>
              <a:rPr lang="ru-RU" dirty="0" err="1" smtClean="0">
                <a:solidFill>
                  <a:schemeClr val="bg1"/>
                </a:solidFill>
              </a:rPr>
              <a:t>званої</a:t>
            </a:r>
            <a:r>
              <a:rPr lang="ru-RU" dirty="0" smtClean="0">
                <a:solidFill>
                  <a:schemeClr val="bg1"/>
                </a:solidFill>
              </a:rPr>
              <a:t>, «</a:t>
            </a:r>
            <a:r>
              <a:rPr lang="ru-RU" dirty="0" err="1" smtClean="0">
                <a:solidFill>
                  <a:schemeClr val="bg1"/>
                </a:solidFill>
              </a:rPr>
              <a:t>Великої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коаліції</a:t>
            </a:r>
            <a:r>
              <a:rPr lang="ru-RU" dirty="0" smtClean="0">
                <a:solidFill>
                  <a:schemeClr val="bg1"/>
                </a:solidFill>
              </a:rPr>
              <a:t>», яку </a:t>
            </a:r>
            <a:r>
              <a:rPr lang="ru-RU" dirty="0" err="1" smtClean="0">
                <a:solidFill>
                  <a:schemeClr val="bg1"/>
                </a:solidFill>
              </a:rPr>
              <a:t>підтримувала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її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власна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парламентська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група</a:t>
            </a:r>
            <a:r>
              <a:rPr lang="ru-RU" dirty="0" smtClean="0">
                <a:solidFill>
                  <a:schemeClr val="bg1"/>
                </a:solidFill>
              </a:rPr>
              <a:t> (у </a:t>
            </a:r>
            <a:r>
              <a:rPr lang="ru-RU" dirty="0" err="1" smtClean="0">
                <a:solidFill>
                  <a:schemeClr val="bg1"/>
                </a:solidFill>
              </a:rPr>
              <a:t>складі</a:t>
            </a:r>
            <a:r>
              <a:rPr lang="ru-RU" dirty="0" smtClean="0">
                <a:solidFill>
                  <a:schemeClr val="bg1"/>
                </a:solidFill>
              </a:rPr>
              <a:t> ХДС 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 ХСС) </a:t>
            </a:r>
            <a:r>
              <a:rPr lang="ru-RU" dirty="0" err="1" smtClean="0">
                <a:solidFill>
                  <a:schemeClr val="bg1"/>
                </a:solidFill>
              </a:rPr>
              <a:t>тасоціал-демократична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партія</a:t>
            </a:r>
            <a:r>
              <a:rPr lang="ru-RU" dirty="0" smtClean="0">
                <a:solidFill>
                  <a:schemeClr val="bg1"/>
                </a:solidFill>
              </a:rPr>
              <a:t> (СДПН). </a:t>
            </a:r>
            <a:r>
              <a:rPr lang="ru-RU" dirty="0" err="1" smtClean="0">
                <a:solidFill>
                  <a:schemeClr val="bg1"/>
                </a:solidFill>
              </a:rPr>
              <a:t>Після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загальних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виборів</a:t>
            </a:r>
            <a:r>
              <a:rPr lang="ru-RU" dirty="0" smtClean="0">
                <a:solidFill>
                  <a:schemeClr val="bg1"/>
                </a:solidFill>
              </a:rPr>
              <a:t> 27 </a:t>
            </a:r>
            <a:r>
              <a:rPr lang="ru-RU" dirty="0" err="1" smtClean="0">
                <a:solidFill>
                  <a:schemeClr val="bg1"/>
                </a:solidFill>
              </a:rPr>
              <a:t>вересня</a:t>
            </a:r>
            <a:r>
              <a:rPr lang="ru-RU" dirty="0" smtClean="0">
                <a:solidFill>
                  <a:schemeClr val="bg1"/>
                </a:solidFill>
              </a:rPr>
              <a:t> 2009 року </a:t>
            </a:r>
            <a:r>
              <a:rPr lang="ru-RU" dirty="0" err="1" smtClean="0">
                <a:solidFill>
                  <a:schemeClr val="bg1"/>
                </a:solidFill>
              </a:rPr>
              <a:t>Меркель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сформувала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нинішній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коаліційний</a:t>
            </a:r>
            <a:r>
              <a:rPr lang="ru-RU" dirty="0" smtClean="0">
                <a:solidFill>
                  <a:schemeClr val="bg1"/>
                </a:solidFill>
              </a:rPr>
              <a:t> уряд, у </a:t>
            </a:r>
            <a:r>
              <a:rPr lang="ru-RU" dirty="0" err="1" smtClean="0">
                <a:solidFill>
                  <a:schemeClr val="bg1"/>
                </a:solidFill>
              </a:rPr>
              <a:t>якому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Соціал-демократичну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партію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замінила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Вільна</a:t>
            </a:r>
            <a:r>
              <a:rPr lang="ru-RU" dirty="0" smtClean="0">
                <a:solidFill>
                  <a:schemeClr val="bg1"/>
                </a:solidFill>
              </a:rPr>
              <a:t> демократична </a:t>
            </a:r>
            <a:r>
              <a:rPr lang="ru-RU" dirty="0" err="1" smtClean="0">
                <a:solidFill>
                  <a:schemeClr val="bg1"/>
                </a:solidFill>
              </a:rPr>
              <a:t>партія</a:t>
            </a:r>
            <a:r>
              <a:rPr lang="ru-RU" dirty="0" smtClean="0">
                <a:solidFill>
                  <a:schemeClr val="bg1"/>
                </a:solidFill>
              </a:rPr>
              <a:t> (ВДП).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 advTm="7000">
    <p:random/>
    <p:sndAc>
      <p:stSnd loop="1">
        <p:snd r:embed="rId2" name="Deutschlandlied_played_by_USAREUR_Band (1)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85794"/>
            <a:ext cx="8501122" cy="5643602"/>
          </a:xfrm>
        </p:spPr>
        <p:txBody>
          <a:bodyPr>
            <a:normAutofit/>
          </a:bodyPr>
          <a:lstStyle/>
          <a:p>
            <a:r>
              <a:rPr lang="uk-UA" sz="6600" dirty="0" smtClean="0"/>
              <a:t>Дякую за увагу!</a:t>
            </a:r>
            <a:endParaRPr lang="ru-RU" sz="6600" dirty="0"/>
          </a:p>
        </p:txBody>
      </p:sp>
    </p:spTree>
  </p:cSld>
  <p:clrMapOvr>
    <a:masterClrMapping/>
  </p:clrMapOvr>
  <p:transition spd="med" advTm="7000">
    <p:random/>
    <p:sndAc>
      <p:stSnd loop="1">
        <p:snd r:embed="rId2" name="Deutschlandlied_played_by_USAREUR_Band (1)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duotone>
              <a:schemeClr val="bg2">
                <a:tint val="100000"/>
                <a:shade val="100000"/>
                <a:hueMod val="100000"/>
                <a:satMod val="70000"/>
              </a:schemeClr>
              <a:srgbClr val="F07800">
                <a:alpha val="77647"/>
              </a:srgb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796908"/>
          </a:xfrm>
        </p:spPr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643602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1. Розчленування Німеччини в післявоєнний час.</a:t>
            </a:r>
          </a:p>
          <a:p>
            <a:pPr>
              <a:buNone/>
            </a:pPr>
            <a:r>
              <a:rPr lang="uk-UA" dirty="0" smtClean="0"/>
              <a:t>2. ФРН (Федеративна Республіка Німеччина).</a:t>
            </a:r>
          </a:p>
          <a:p>
            <a:pPr>
              <a:buNone/>
            </a:pPr>
            <a:r>
              <a:rPr lang="uk-UA" dirty="0" smtClean="0"/>
              <a:t>3. НДР (Німецька Демократична Республіка).</a:t>
            </a:r>
          </a:p>
          <a:p>
            <a:pPr>
              <a:buNone/>
            </a:pPr>
            <a:r>
              <a:rPr lang="uk-UA" dirty="0" smtClean="0"/>
              <a:t>4. Берлінська стіна</a:t>
            </a:r>
          </a:p>
          <a:p>
            <a:pPr>
              <a:buNone/>
            </a:pPr>
            <a:r>
              <a:rPr lang="uk-UA" dirty="0" smtClean="0"/>
              <a:t>5. </a:t>
            </a:r>
            <a:r>
              <a:rPr lang="uk-UA" dirty="0" err="1" smtClean="0"/>
              <a:t>Воз</a:t>
            </a:r>
            <a:r>
              <a:rPr lang="en-US" dirty="0" smtClean="0"/>
              <a:t>’</a:t>
            </a:r>
            <a:r>
              <a:rPr lang="uk-UA" dirty="0" smtClean="0"/>
              <a:t>єднання Німеччини.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6.</a:t>
            </a:r>
            <a:r>
              <a:rPr lang="uk-UA" dirty="0" smtClean="0"/>
              <a:t> Сучасна Німеччина.</a:t>
            </a:r>
            <a:endParaRPr lang="ru-RU" dirty="0"/>
          </a:p>
        </p:txBody>
      </p:sp>
    </p:spTree>
  </p:cSld>
  <p:clrMapOvr>
    <a:masterClrMapping/>
  </p:clrMapOvr>
  <p:transition spd="med" advTm="7000">
    <p:random/>
    <p:sndAc>
      <p:stSnd loop="1">
        <p:snd r:embed="rId2" name="Deutschlandlied_played_by_USAREUR_Band (1)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Розчленування Німеччини в післявоєнний час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12"/>
            <a:ext cx="8929718" cy="5429288"/>
          </a:xfrm>
        </p:spPr>
        <p:txBody>
          <a:bodyPr/>
          <a:lstStyle/>
          <a:p>
            <a:pPr marL="0" indent="-514350">
              <a:buNone/>
            </a:pPr>
            <a:r>
              <a:rPr lang="ru-RU" dirty="0" smtClean="0"/>
              <a:t>    8 </a:t>
            </a:r>
            <a:r>
              <a:rPr lang="ru-RU" dirty="0" err="1" smtClean="0"/>
              <a:t>травня</a:t>
            </a:r>
            <a:r>
              <a:rPr lang="ru-RU" dirty="0" smtClean="0"/>
              <a:t> 1945 р. — </a:t>
            </a:r>
            <a:r>
              <a:rPr lang="ru-RU" dirty="0" err="1" smtClean="0"/>
              <a:t>капітуляція</a:t>
            </a:r>
            <a:r>
              <a:rPr lang="ru-RU" dirty="0" smtClean="0"/>
              <a:t> </a:t>
            </a:r>
            <a:r>
              <a:rPr lang="ru-RU" dirty="0" err="1" smtClean="0"/>
              <a:t>Німеччини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поразки</a:t>
            </a:r>
            <a:r>
              <a:rPr lang="ru-RU" dirty="0" smtClean="0"/>
              <a:t> у </a:t>
            </a:r>
            <a:r>
              <a:rPr lang="ru-RU" dirty="0" err="1" smtClean="0"/>
              <a:t>війні</a:t>
            </a:r>
            <a:r>
              <a:rPr lang="ru-RU" dirty="0" smtClean="0"/>
              <a:t>, </a:t>
            </a:r>
            <a:r>
              <a:rPr lang="ru-RU" dirty="0" err="1" smtClean="0"/>
              <a:t>Німеччина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окупована</a:t>
            </a:r>
            <a:r>
              <a:rPr lang="ru-RU" dirty="0" smtClean="0"/>
              <a:t> союзниками (СРСР, США, </a:t>
            </a:r>
            <a:r>
              <a:rPr lang="ru-RU" dirty="0" err="1" smtClean="0"/>
              <a:t>Великобританією</a:t>
            </a:r>
            <a:r>
              <a:rPr lang="ru-RU" dirty="0" smtClean="0"/>
              <a:t> та </a:t>
            </a:r>
            <a:r>
              <a:rPr lang="ru-RU" dirty="0" err="1" smtClean="0"/>
              <a:t>Францією</a:t>
            </a:r>
            <a:r>
              <a:rPr lang="ru-RU" dirty="0" smtClean="0"/>
              <a:t>). </a:t>
            </a:r>
          </a:p>
          <a:p>
            <a:pPr marL="0" indent="-514350">
              <a:buNone/>
            </a:pPr>
            <a:r>
              <a:rPr lang="ru-RU" dirty="0" smtClean="0"/>
              <a:t>    З 1949 р.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утворено</a:t>
            </a:r>
            <a:r>
              <a:rPr lang="ru-RU" dirty="0" smtClean="0"/>
              <a:t> три </a:t>
            </a:r>
            <a:r>
              <a:rPr lang="ru-RU" dirty="0" err="1" smtClean="0"/>
              <a:t>держави</a:t>
            </a:r>
            <a:r>
              <a:rPr lang="ru-RU" dirty="0" smtClean="0"/>
              <a:t>: ФРН (</a:t>
            </a:r>
            <a:r>
              <a:rPr lang="ru-RU" dirty="0" err="1" smtClean="0"/>
              <a:t>зі</a:t>
            </a:r>
            <a:r>
              <a:rPr lang="ru-RU" dirty="0" smtClean="0"/>
              <a:t> столицею в </a:t>
            </a:r>
            <a:r>
              <a:rPr lang="ru-RU" dirty="0" err="1" smtClean="0"/>
              <a:t>Бонні</a:t>
            </a:r>
            <a:r>
              <a:rPr lang="ru-RU" dirty="0" smtClean="0"/>
              <a:t>) та </a:t>
            </a:r>
            <a:r>
              <a:rPr lang="ru-RU" dirty="0" err="1" smtClean="0"/>
              <a:t>Німецьку</a:t>
            </a:r>
            <a:r>
              <a:rPr lang="ru-RU" dirty="0" smtClean="0"/>
              <a:t> </a:t>
            </a:r>
            <a:r>
              <a:rPr lang="ru-RU" dirty="0" err="1" smtClean="0"/>
              <a:t>Демократичну</a:t>
            </a:r>
            <a:r>
              <a:rPr lang="ru-RU" dirty="0" smtClean="0"/>
              <a:t> </a:t>
            </a:r>
            <a:r>
              <a:rPr lang="ru-RU" dirty="0" err="1" smtClean="0"/>
              <a:t>Республіку</a:t>
            </a:r>
            <a:r>
              <a:rPr lang="ru-RU" dirty="0" smtClean="0"/>
              <a:t> (</a:t>
            </a:r>
            <a:r>
              <a:rPr lang="ru-RU" dirty="0" err="1" smtClean="0"/>
              <a:t>зі</a:t>
            </a:r>
            <a:r>
              <a:rPr lang="ru-RU" dirty="0" smtClean="0"/>
              <a:t> столицею у </a:t>
            </a:r>
            <a:r>
              <a:rPr lang="ru-RU" dirty="0" err="1" smtClean="0"/>
              <a:t>Східному</a:t>
            </a:r>
            <a:r>
              <a:rPr lang="ru-RU" dirty="0" smtClean="0"/>
              <a:t> </a:t>
            </a:r>
            <a:r>
              <a:rPr lang="ru-RU" dirty="0" err="1" smtClean="0"/>
              <a:t>Берліні</a:t>
            </a:r>
            <a:r>
              <a:rPr lang="ru-RU" dirty="0" smtClean="0"/>
              <a:t>),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виділено</a:t>
            </a:r>
            <a:r>
              <a:rPr lang="ru-RU" dirty="0" smtClean="0"/>
              <a:t> </a:t>
            </a:r>
            <a:r>
              <a:rPr lang="ru-RU" dirty="0" err="1" smtClean="0"/>
              <a:t>територію</a:t>
            </a:r>
            <a:r>
              <a:rPr lang="ru-RU" dirty="0" smtClean="0"/>
              <a:t> </a:t>
            </a:r>
            <a:r>
              <a:rPr lang="ru-RU" dirty="0" err="1" smtClean="0"/>
              <a:t>Західного</a:t>
            </a:r>
            <a:r>
              <a:rPr lang="ru-RU" dirty="0" smtClean="0"/>
              <a:t> </a:t>
            </a:r>
            <a:r>
              <a:rPr lang="ru-RU" dirty="0" err="1" smtClean="0"/>
              <a:t>Берліна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 advTm="7000">
    <p:random/>
    <p:sndAc>
      <p:stSnd loop="1">
        <p:snd r:embed="rId2" name="Deutschlandlied_played_by_USAREUR_Band (1)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ФРН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75775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21 </a:t>
            </a:r>
            <a:r>
              <a:rPr lang="ru-RU" dirty="0" err="1" smtClean="0"/>
              <a:t>червня</a:t>
            </a:r>
            <a:r>
              <a:rPr lang="ru-RU" dirty="0" smtClean="0"/>
              <a:t> 1948 р. – </a:t>
            </a:r>
            <a:r>
              <a:rPr lang="ru-RU" dirty="0" err="1" smtClean="0"/>
              <a:t>Грошова</a:t>
            </a:r>
            <a:r>
              <a:rPr lang="ru-RU" dirty="0" smtClean="0"/>
              <a:t> реформа.</a:t>
            </a:r>
          </a:p>
          <a:p>
            <a:pPr>
              <a:buNone/>
            </a:pPr>
            <a:r>
              <a:rPr lang="ru-RU" dirty="0" smtClean="0"/>
              <a:t>23 </a:t>
            </a:r>
            <a:r>
              <a:rPr lang="ru-RU" dirty="0" err="1" smtClean="0"/>
              <a:t>травня</a:t>
            </a:r>
            <a:r>
              <a:rPr lang="ru-RU" dirty="0" smtClean="0"/>
              <a:t> 1949 р. – </a:t>
            </a:r>
            <a:r>
              <a:rPr lang="ru-RU" dirty="0" err="1" smtClean="0"/>
              <a:t>утвердження</a:t>
            </a:r>
            <a:r>
              <a:rPr lang="ru-RU" dirty="0" smtClean="0"/>
              <a:t> </a:t>
            </a:r>
            <a:r>
              <a:rPr lang="ru-RU" dirty="0" err="1" smtClean="0"/>
              <a:t>конституції</a:t>
            </a:r>
            <a:r>
              <a:rPr lang="ru-RU" dirty="0" smtClean="0"/>
              <a:t> ФРН.</a:t>
            </a:r>
          </a:p>
          <a:p>
            <a:pPr marL="0">
              <a:buNone/>
            </a:pPr>
            <a:r>
              <a:rPr lang="uk-UA" dirty="0" smtClean="0"/>
              <a:t> До складу ФРН </a:t>
            </a:r>
            <a:r>
              <a:rPr lang="ru-RU" dirty="0" err="1" smtClean="0"/>
              <a:t>увійшли</a:t>
            </a:r>
            <a:r>
              <a:rPr lang="ru-RU" dirty="0" smtClean="0"/>
              <a:t> 11 земель (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об'єднання</a:t>
            </a:r>
            <a:r>
              <a:rPr lang="ru-RU" dirty="0" smtClean="0"/>
              <a:t> Бадена та Вюртемберга — 10),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мала свою </a:t>
            </a:r>
            <a:r>
              <a:rPr lang="ru-RU" dirty="0" err="1" smtClean="0"/>
              <a:t>конституцію</a:t>
            </a:r>
            <a:r>
              <a:rPr lang="ru-RU" dirty="0" smtClean="0"/>
              <a:t>, </a:t>
            </a:r>
            <a:r>
              <a:rPr lang="ru-RU" dirty="0" err="1" smtClean="0"/>
              <a:t>законодавчі</a:t>
            </a:r>
            <a:r>
              <a:rPr lang="ru-RU" dirty="0" smtClean="0"/>
              <a:t>, </a:t>
            </a:r>
            <a:r>
              <a:rPr lang="ru-RU" dirty="0" err="1" smtClean="0"/>
              <a:t>виконавчі</a:t>
            </a:r>
            <a:r>
              <a:rPr lang="ru-RU" dirty="0" smtClean="0"/>
              <a:t> та </a:t>
            </a:r>
            <a:r>
              <a:rPr lang="ru-RU" dirty="0" err="1" smtClean="0"/>
              <a:t>судові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. За формою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Федеративна</a:t>
            </a:r>
            <a:r>
              <a:rPr lang="ru-RU" dirty="0" smtClean="0"/>
              <a:t> </a:t>
            </a:r>
            <a:r>
              <a:rPr lang="ru-RU" dirty="0" err="1" smtClean="0"/>
              <a:t>Республіка</a:t>
            </a:r>
            <a:r>
              <a:rPr lang="ru-RU" dirty="0" smtClean="0"/>
              <a:t> </a:t>
            </a:r>
            <a:r>
              <a:rPr lang="ru-RU" dirty="0" err="1" smtClean="0"/>
              <a:t>Німеччина</a:t>
            </a:r>
            <a:r>
              <a:rPr lang="ru-RU" dirty="0" smtClean="0"/>
              <a:t> стала </a:t>
            </a:r>
            <a:r>
              <a:rPr lang="ru-RU" dirty="0" err="1" smtClean="0"/>
              <a:t>парламентською</a:t>
            </a:r>
            <a:r>
              <a:rPr lang="ru-RU" dirty="0" smtClean="0"/>
              <a:t> </a:t>
            </a:r>
            <a:r>
              <a:rPr lang="ru-RU" dirty="0" err="1" smtClean="0"/>
              <a:t>республікою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  <p:transition spd="med" advTm="7000">
    <p:random/>
    <p:sndAc>
      <p:stSnd loop="1">
        <p:snd r:embed="rId2" name="Deutschlandlied_played_by_USAREUR_Band (1)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“Німецьке</a:t>
            </a:r>
            <a:r>
              <a:rPr lang="uk-UA" dirty="0" smtClean="0"/>
              <a:t> економічне </a:t>
            </a:r>
            <a:r>
              <a:rPr lang="uk-UA" dirty="0" err="1" smtClean="0"/>
              <a:t>диво”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 smtClean="0"/>
              <a:t>   Німецькому економічному диву сприяли декілька причин: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dirty="0" smtClean="0"/>
              <a:t> Вдалось зберегти промисловий потенціал.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dirty="0" smtClean="0"/>
              <a:t> Велика кількість дешевої робочої сили (</a:t>
            </a:r>
            <a:r>
              <a:rPr lang="ru-RU" dirty="0" err="1" smtClean="0"/>
              <a:t>заробітна</a:t>
            </a:r>
            <a:r>
              <a:rPr lang="ru-RU" dirty="0" smtClean="0"/>
              <a:t> плата </a:t>
            </a:r>
            <a:r>
              <a:rPr lang="ru-RU" dirty="0" err="1" smtClean="0"/>
              <a:t>робітників</a:t>
            </a:r>
            <a:r>
              <a:rPr lang="ru-RU" dirty="0" smtClean="0"/>
              <a:t> у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повоєнні</a:t>
            </a:r>
            <a:r>
              <a:rPr lang="ru-RU" dirty="0" smtClean="0"/>
              <a:t> роки </a:t>
            </a:r>
            <a:r>
              <a:rPr lang="ru-RU" dirty="0" err="1" smtClean="0"/>
              <a:t>була</a:t>
            </a:r>
            <a:r>
              <a:rPr lang="ru-RU" dirty="0" smtClean="0"/>
              <a:t> на 35 % </a:t>
            </a:r>
            <a:r>
              <a:rPr lang="ru-RU" dirty="0" err="1" smtClean="0"/>
              <a:t>меншою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довоєнної</a:t>
            </a:r>
            <a:r>
              <a:rPr lang="ru-RU" dirty="0" smtClean="0"/>
              <a:t>, а </a:t>
            </a:r>
            <a:r>
              <a:rPr lang="ru-RU" dirty="0" err="1" smtClean="0"/>
              <a:t>робочий</a:t>
            </a:r>
            <a:r>
              <a:rPr lang="ru-RU" dirty="0" smtClean="0"/>
              <a:t> </a:t>
            </a:r>
            <a:r>
              <a:rPr lang="ru-RU" dirty="0" err="1" smtClean="0"/>
              <a:t>тиждень</a:t>
            </a:r>
            <a:r>
              <a:rPr lang="ru-RU" dirty="0" smtClean="0"/>
              <a:t> становив 50—52 </a:t>
            </a:r>
            <a:r>
              <a:rPr lang="ru-RU" dirty="0" err="1" smtClean="0"/>
              <a:t>години</a:t>
            </a:r>
            <a:r>
              <a:rPr lang="ru-RU" dirty="0" smtClean="0"/>
              <a:t>).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dirty="0" smtClean="0"/>
              <a:t> Фінансова допомога по програмі </a:t>
            </a:r>
            <a:r>
              <a:rPr lang="uk-UA" dirty="0" err="1" smtClean="0"/>
              <a:t>“План</a:t>
            </a:r>
            <a:r>
              <a:rPr lang="uk-UA" dirty="0" smtClean="0"/>
              <a:t> </a:t>
            </a:r>
            <a:r>
              <a:rPr lang="uk-UA" dirty="0" err="1" smtClean="0"/>
              <a:t>Маршала”</a:t>
            </a:r>
            <a:r>
              <a:rPr lang="uk-UA" dirty="0" smtClean="0"/>
              <a:t>.</a:t>
            </a:r>
          </a:p>
          <a:p>
            <a:pPr marL="0" indent="0">
              <a:buFont typeface="Wingdings" pitchFamily="2" charset="2"/>
              <a:buChar char="Ø"/>
            </a:pPr>
            <a:r>
              <a:rPr lang="uk-UA" dirty="0" smtClean="0"/>
              <a:t> Велика кількість інвестицій в економіку.</a:t>
            </a:r>
            <a:endParaRPr lang="ru-RU" dirty="0"/>
          </a:p>
        </p:txBody>
      </p:sp>
    </p:spTree>
  </p:cSld>
  <p:clrMapOvr>
    <a:masterClrMapping/>
  </p:clrMapOvr>
  <p:transition spd="med" advTm="7000">
    <p:random/>
    <p:sndAc>
      <p:stSnd loop="1">
        <p:snd r:embed="rId2" name="Deutschlandlied_played_by_USAREUR_Band (1)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Розвиток ФРН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rgbClr val="1A1A1A"/>
                </a:solidFill>
                <a:latin typeface="Arial"/>
              </a:rPr>
              <a:t>   </a:t>
            </a:r>
            <a:r>
              <a:rPr lang="ru-RU" sz="2400" dirty="0" err="1" smtClean="0">
                <a:solidFill>
                  <a:srgbClr val="1A1A1A"/>
                </a:solidFill>
                <a:latin typeface="Arial"/>
              </a:rPr>
              <a:t>Золотий</a:t>
            </a:r>
            <a:r>
              <a:rPr lang="ru-RU" sz="2400" dirty="0" smtClean="0">
                <a:solidFill>
                  <a:srgbClr val="1A1A1A"/>
                </a:solidFill>
                <a:latin typeface="Arial"/>
              </a:rPr>
              <a:t> запас ФРН на початок 60-х </a:t>
            </a:r>
            <a:r>
              <a:rPr lang="ru-RU" sz="2400" dirty="0" err="1" smtClean="0">
                <a:solidFill>
                  <a:srgbClr val="1A1A1A"/>
                </a:solidFill>
                <a:latin typeface="Arial"/>
              </a:rPr>
              <a:t>рр</a:t>
            </a:r>
            <a:r>
              <a:rPr lang="ru-RU" sz="2400" dirty="0" smtClean="0">
                <a:solidFill>
                  <a:srgbClr val="1A1A1A"/>
                </a:solidFill>
                <a:latin typeface="Arial"/>
              </a:rPr>
              <a:t>. </a:t>
            </a:r>
            <a:r>
              <a:rPr lang="ru-RU" sz="2400" dirty="0" err="1" smtClean="0">
                <a:solidFill>
                  <a:srgbClr val="1A1A1A"/>
                </a:solidFill>
                <a:latin typeface="Arial"/>
              </a:rPr>
              <a:t>перевищив</a:t>
            </a:r>
            <a:r>
              <a:rPr lang="ru-RU" sz="2400" dirty="0" smtClean="0">
                <a:solidFill>
                  <a:srgbClr val="1A1A1A"/>
                </a:solidFill>
                <a:latin typeface="Arial"/>
              </a:rPr>
              <a:t> запаси </a:t>
            </a:r>
            <a:r>
              <a:rPr lang="ru-RU" sz="2400" dirty="0" err="1" smtClean="0">
                <a:solidFill>
                  <a:srgbClr val="1A1A1A"/>
                </a:solidFill>
                <a:latin typeface="Arial"/>
              </a:rPr>
              <a:t>Великобританії</a:t>
            </a:r>
            <a:r>
              <a:rPr lang="ru-RU" sz="2400" dirty="0" smtClean="0">
                <a:solidFill>
                  <a:srgbClr val="1A1A1A"/>
                </a:solidFill>
                <a:latin typeface="Arial"/>
              </a:rPr>
              <a:t>, </a:t>
            </a:r>
            <a:r>
              <a:rPr lang="ru-RU" sz="2400" dirty="0" err="1" smtClean="0">
                <a:solidFill>
                  <a:srgbClr val="1A1A1A"/>
                </a:solidFill>
                <a:latin typeface="Arial"/>
              </a:rPr>
              <a:t>Франції</a:t>
            </a:r>
            <a:r>
              <a:rPr lang="ru-RU" sz="2400" dirty="0" smtClean="0">
                <a:solidFill>
                  <a:srgbClr val="1A1A1A"/>
                </a:solidFill>
                <a:latin typeface="Arial"/>
              </a:rPr>
              <a:t> та </a:t>
            </a:r>
            <a:r>
              <a:rPr lang="ru-RU" sz="2400" dirty="0" err="1" smtClean="0">
                <a:solidFill>
                  <a:srgbClr val="1A1A1A"/>
                </a:solidFill>
                <a:latin typeface="Arial"/>
              </a:rPr>
              <a:t>Скандінавських</a:t>
            </a:r>
            <a:r>
              <a:rPr lang="ru-RU" sz="2400" dirty="0" smtClean="0">
                <a:solidFill>
                  <a:srgbClr val="1A1A1A"/>
                </a:solidFill>
                <a:latin typeface="Arial"/>
              </a:rPr>
              <a:t> </a:t>
            </a:r>
            <a:r>
              <a:rPr lang="ru-RU" sz="2400" dirty="0" err="1" smtClean="0">
                <a:solidFill>
                  <a:srgbClr val="1A1A1A"/>
                </a:solidFill>
                <a:latin typeface="Arial"/>
              </a:rPr>
              <a:t>країн</a:t>
            </a:r>
            <a:r>
              <a:rPr lang="ru-RU" sz="2400" dirty="0" smtClean="0">
                <a:solidFill>
                  <a:srgbClr val="1A1A1A"/>
                </a:solidFill>
                <a:latin typeface="Arial"/>
              </a:rPr>
              <a:t> разом </a:t>
            </a:r>
            <a:r>
              <a:rPr lang="ru-RU" sz="2400" dirty="0" err="1" smtClean="0">
                <a:solidFill>
                  <a:srgbClr val="1A1A1A"/>
                </a:solidFill>
                <a:latin typeface="Arial"/>
              </a:rPr>
              <a:t>узятих</a:t>
            </a:r>
            <a:r>
              <a:rPr lang="ru-RU" sz="2400" dirty="0" smtClean="0">
                <a:solidFill>
                  <a:srgbClr val="1A1A1A"/>
                </a:solidFill>
                <a:latin typeface="Arial"/>
              </a:rPr>
              <a:t>.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сприяло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перетворенню</a:t>
            </a:r>
            <a:r>
              <a:rPr lang="ru-RU" sz="2400" dirty="0" smtClean="0"/>
              <a:t> </a:t>
            </a:r>
            <a:r>
              <a:rPr lang="ru-RU" sz="2400" dirty="0" err="1" smtClean="0"/>
              <a:t>Західної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Німеччини</a:t>
            </a:r>
            <a:r>
              <a:rPr lang="ru-RU" sz="2400" dirty="0" smtClean="0"/>
              <a:t> в одну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найпередовіших</a:t>
            </a:r>
            <a:r>
              <a:rPr lang="ru-RU" sz="2400" dirty="0" smtClean="0"/>
              <a:t> в </a:t>
            </a:r>
            <a:r>
              <a:rPr lang="ru-RU" sz="2400" dirty="0" err="1" smtClean="0"/>
              <a:t>економічному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плані</a:t>
            </a:r>
            <a:r>
              <a:rPr lang="ru-RU" sz="2400" dirty="0" smtClean="0"/>
              <a:t> держав </a:t>
            </a:r>
            <a:r>
              <a:rPr lang="ru-RU" sz="2400" dirty="0" err="1" smtClean="0"/>
              <a:t>світу</a:t>
            </a:r>
            <a:r>
              <a:rPr lang="ru-RU" sz="2400" dirty="0" smtClean="0"/>
              <a:t>. </a:t>
            </a:r>
            <a:endParaRPr lang="ru-RU" sz="2400" dirty="0" smtClean="0">
              <a:solidFill>
                <a:srgbClr val="1A1A1A"/>
              </a:solidFill>
              <a:latin typeface="Arial"/>
            </a:endParaRPr>
          </a:p>
          <a:p>
            <a:pPr marL="0" indent="0">
              <a:buNone/>
            </a:pPr>
            <a:r>
              <a:rPr lang="ru-RU" sz="2400" dirty="0" smtClean="0"/>
              <a:t>   У 70-х </a:t>
            </a:r>
            <a:r>
              <a:rPr lang="ru-RU" sz="2400" dirty="0" err="1" smtClean="0"/>
              <a:t>рр</a:t>
            </a:r>
            <a:r>
              <a:rPr lang="ru-RU" sz="2400" dirty="0" smtClean="0"/>
              <a:t>. ФРН </a:t>
            </a:r>
            <a:r>
              <a:rPr lang="ru-RU" sz="2400" dirty="0" err="1" smtClean="0"/>
              <a:t>перетворилася</a:t>
            </a:r>
            <a:r>
              <a:rPr lang="ru-RU" sz="2400" dirty="0" smtClean="0"/>
              <a:t> на головного </a:t>
            </a:r>
            <a:r>
              <a:rPr lang="ru-RU" sz="2400" dirty="0" err="1" smtClean="0"/>
              <a:t>економічного</a:t>
            </a:r>
            <a:r>
              <a:rPr lang="ru-RU" sz="2400" dirty="0" smtClean="0"/>
              <a:t> партнера </a:t>
            </a:r>
            <a:r>
              <a:rPr lang="ru-RU" sz="2400" dirty="0" err="1" smtClean="0"/>
              <a:t>країн</a:t>
            </a:r>
            <a:r>
              <a:rPr lang="ru-RU" sz="2400" dirty="0" smtClean="0"/>
              <a:t> </a:t>
            </a:r>
            <a:r>
              <a:rPr lang="ru-RU" sz="2400" dirty="0" err="1" smtClean="0"/>
              <a:t>Східної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Європи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 spd="med" advTm="7000">
    <p:random/>
    <p:sndAc>
      <p:stSnd loop="1">
        <p:snd r:embed="rId2" name="Deutschlandlied_played_by_USAREUR_Band (1)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uk-UA" dirty="0" smtClean="0"/>
              <a:t>70-80-ті роки </a:t>
            </a:r>
            <a:r>
              <a:rPr lang="en-US" dirty="0" smtClean="0"/>
              <a:t>XX</a:t>
            </a:r>
            <a:r>
              <a:rPr lang="ru-RU" dirty="0" smtClean="0"/>
              <a:t> сто</a:t>
            </a:r>
            <a:r>
              <a:rPr lang="uk-UA" dirty="0" err="1" smtClean="0"/>
              <a:t>ліття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142984"/>
            <a:ext cx="8715436" cy="55007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   </a:t>
            </a:r>
            <a:r>
              <a:rPr lang="ru-RU" sz="2400" dirty="0" err="1" smtClean="0"/>
              <a:t>Економічна</a:t>
            </a:r>
            <a:r>
              <a:rPr lang="ru-RU" sz="2400" dirty="0" smtClean="0"/>
              <a:t> криза </a:t>
            </a:r>
            <a:r>
              <a:rPr lang="ru-RU" sz="2400" dirty="0" err="1" smtClean="0"/>
              <a:t>середини</a:t>
            </a:r>
            <a:r>
              <a:rPr lang="ru-RU" sz="2400" dirty="0" smtClean="0"/>
              <a:t> 70-х </a:t>
            </a:r>
            <a:r>
              <a:rPr lang="ru-RU" sz="2400" dirty="0" err="1" smtClean="0"/>
              <a:t>рр</a:t>
            </a:r>
            <a:r>
              <a:rPr lang="ru-RU" sz="2400" dirty="0" smtClean="0"/>
              <a:t>. </a:t>
            </a:r>
            <a:r>
              <a:rPr lang="ru-RU" sz="2400" dirty="0" err="1" smtClean="0"/>
              <a:t>вплинула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політику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правлячої</a:t>
            </a:r>
            <a:r>
              <a:rPr lang="ru-RU" sz="2400" dirty="0" smtClean="0"/>
              <a:t> </a:t>
            </a:r>
            <a:r>
              <a:rPr lang="ru-RU" sz="2400" dirty="0" err="1" smtClean="0"/>
              <a:t>коаліції</a:t>
            </a:r>
            <a:r>
              <a:rPr lang="ru-RU" sz="2400" dirty="0" smtClean="0"/>
              <a:t>. Вона </a:t>
            </a:r>
            <a:r>
              <a:rPr lang="ru-RU" sz="2400" dirty="0" err="1" smtClean="0"/>
              <a:t>розширила</a:t>
            </a:r>
            <a:r>
              <a:rPr lang="ru-RU" sz="2400" dirty="0" smtClean="0"/>
              <a:t> </a:t>
            </a:r>
            <a:r>
              <a:rPr lang="ru-RU" sz="2400" dirty="0" err="1" smtClean="0"/>
              <a:t>соціальні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програми</a:t>
            </a:r>
            <a:r>
              <a:rPr lang="ru-RU" sz="2400" dirty="0" smtClean="0"/>
              <a:t>, особливо </a:t>
            </a:r>
            <a:r>
              <a:rPr lang="ru-RU" sz="2400" dirty="0" err="1" smtClean="0"/>
              <a:t>допомоги</a:t>
            </a:r>
            <a:r>
              <a:rPr lang="ru-RU" sz="2400" dirty="0" smtClean="0"/>
              <a:t> </a:t>
            </a:r>
            <a:r>
              <a:rPr lang="ru-RU" sz="2400" dirty="0" err="1" smtClean="0"/>
              <a:t>бідним</a:t>
            </a:r>
            <a:r>
              <a:rPr lang="ru-RU" sz="2400" dirty="0" smtClean="0"/>
              <a:t>.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викликало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відверту</a:t>
            </a:r>
            <a:r>
              <a:rPr lang="ru-RU" sz="2400" dirty="0" smtClean="0"/>
              <a:t> критику </a:t>
            </a:r>
            <a:r>
              <a:rPr lang="ru-RU" sz="2400" dirty="0" err="1" smtClean="0"/>
              <a:t>з</a:t>
            </a:r>
            <a:r>
              <a:rPr lang="ru-RU" sz="2400" dirty="0" smtClean="0"/>
              <a:t> боку. </a:t>
            </a:r>
            <a:r>
              <a:rPr lang="ru-RU" sz="2400" dirty="0" err="1" smtClean="0"/>
              <a:t>опозиції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r>
              <a:rPr lang="ru-RU" sz="2400" dirty="0" smtClean="0"/>
              <a:t>   На початку 80-х </a:t>
            </a:r>
            <a:r>
              <a:rPr lang="ru-RU" sz="2400" dirty="0" err="1" smtClean="0"/>
              <a:t>рр</a:t>
            </a:r>
            <a:r>
              <a:rPr lang="ru-RU" sz="2400" dirty="0" smtClean="0"/>
              <a:t>. на </a:t>
            </a:r>
            <a:r>
              <a:rPr lang="ru-RU" sz="2400" dirty="0" err="1" smtClean="0"/>
              <a:t>бік</a:t>
            </a:r>
            <a:r>
              <a:rPr lang="ru-RU" sz="2400" dirty="0" smtClean="0"/>
              <a:t> блоку ХДС—ХСС </a:t>
            </a:r>
            <a:r>
              <a:rPr lang="ru-RU" sz="2400" dirty="0" err="1" smtClean="0"/>
              <a:t>перейшли</a:t>
            </a:r>
            <a:r>
              <a:rPr lang="ru-RU" sz="2400" dirty="0" smtClean="0"/>
              <a:t> </a:t>
            </a:r>
            <a:r>
              <a:rPr lang="ru-RU" sz="2400" dirty="0" err="1" smtClean="0"/>
              <a:t>вільні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демократи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вийшли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коаліції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СДПГ. </a:t>
            </a:r>
          </a:p>
          <a:p>
            <a:pPr marL="0" indent="0">
              <a:buNone/>
            </a:pPr>
            <a:r>
              <a:rPr lang="ru-RU" sz="2400" dirty="0" smtClean="0"/>
              <a:t>   1982 р. канцлером ФРН став </a:t>
            </a:r>
            <a:r>
              <a:rPr lang="ru-RU" sz="2400" dirty="0" err="1" smtClean="0"/>
              <a:t>християнський</a:t>
            </a:r>
            <a:r>
              <a:rPr lang="ru-RU" sz="2400" dirty="0" smtClean="0"/>
              <a:t> демократ Г. Коль.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уряд </a:t>
            </a:r>
            <a:r>
              <a:rPr lang="ru-RU" sz="2400" dirty="0" err="1" smtClean="0"/>
              <a:t>пішов</a:t>
            </a:r>
            <a:r>
              <a:rPr lang="ru-RU" sz="2400" dirty="0" smtClean="0"/>
              <a:t> на </a:t>
            </a:r>
            <a:r>
              <a:rPr lang="ru-RU" sz="2400" dirty="0" err="1" smtClean="0"/>
              <a:t>зменшення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податків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бюджетних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витрат</a:t>
            </a:r>
            <a:r>
              <a:rPr lang="ru-RU" sz="2400" dirty="0" smtClean="0"/>
              <a:t>, </a:t>
            </a:r>
            <a:r>
              <a:rPr lang="ru-RU" sz="2400" dirty="0" err="1" smtClean="0"/>
              <a:t>скорочення</a:t>
            </a:r>
            <a:r>
              <a:rPr lang="ru-RU" sz="2400" dirty="0" smtClean="0"/>
              <a:t> державного </a:t>
            </a:r>
            <a:r>
              <a:rPr lang="ru-RU" sz="2400" dirty="0" err="1" smtClean="0"/>
              <a:t>втручання</a:t>
            </a:r>
            <a:r>
              <a:rPr lang="ru-RU" sz="2400" dirty="0" smtClean="0"/>
              <a:t> в </a:t>
            </a:r>
            <a:r>
              <a:rPr lang="ru-RU" sz="2400" dirty="0" err="1" smtClean="0"/>
              <a:t>економіку</a:t>
            </a:r>
            <a:r>
              <a:rPr lang="ru-RU" sz="2400" dirty="0" smtClean="0"/>
              <a:t>, </a:t>
            </a:r>
            <a:r>
              <a:rPr lang="ru-RU" sz="2400" dirty="0" err="1" smtClean="0"/>
              <a:t>стимулювання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конкуренції</a:t>
            </a:r>
            <a:r>
              <a:rPr lang="ru-RU" sz="2400" dirty="0" smtClean="0"/>
              <a:t>. </a:t>
            </a:r>
            <a:r>
              <a:rPr lang="ru-RU" sz="2400" dirty="0" err="1" smtClean="0"/>
              <a:t>Результати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виявилися</a:t>
            </a:r>
            <a:r>
              <a:rPr lang="ru-RU" sz="2400" dirty="0" smtClean="0"/>
              <a:t> уже в </a:t>
            </a:r>
            <a:r>
              <a:rPr lang="ru-RU" sz="2400" dirty="0" err="1" smtClean="0"/>
              <a:t>найближчі</a:t>
            </a:r>
            <a:r>
              <a:rPr lang="ru-RU" sz="2400" dirty="0" smtClean="0"/>
              <a:t> роки. </a:t>
            </a:r>
            <a:r>
              <a:rPr lang="ru-RU" sz="2400" dirty="0" err="1" smtClean="0"/>
              <a:t>Економіка</a:t>
            </a:r>
            <a:r>
              <a:rPr lang="ru-RU" sz="2400" dirty="0" smtClean="0"/>
              <a:t> переживала </a:t>
            </a:r>
            <a:r>
              <a:rPr lang="ru-RU" sz="2400" dirty="0" err="1" smtClean="0"/>
              <a:t>піднесення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 spd="med" advTm="7000">
    <p:random/>
    <p:sndAc>
      <p:stSnd loop="1">
        <p:snd r:embed="rId2" name="Deutschlandlied_played_by_USAREUR_Band (1)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/>
          <a:lstStyle/>
          <a:p>
            <a:r>
              <a:rPr lang="uk-UA" dirty="0" smtClean="0"/>
              <a:t>НДР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001156" cy="5857916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7 жовтня 1949 р. — створення в радянській зоні окупації  Німецької  Демократичної  Республіки (НДР).</a:t>
            </a:r>
          </a:p>
          <a:p>
            <a:pPr>
              <a:buNone/>
            </a:pPr>
            <a:r>
              <a:rPr lang="uk-UA" dirty="0" smtClean="0"/>
              <a:t>1952 р. — у НДР проголошений курс на будівництво соціалізму. </a:t>
            </a:r>
          </a:p>
          <a:p>
            <a:pPr>
              <a:buNone/>
            </a:pPr>
            <a:r>
              <a:rPr lang="uk-UA" dirty="0" smtClean="0"/>
              <a:t>1953 р. — повстання в Східному Берліні й інших містах НДР проти комуністів, подавлено радянськими військами.</a:t>
            </a:r>
            <a:endParaRPr lang="ru-RU" dirty="0"/>
          </a:p>
        </p:txBody>
      </p:sp>
    </p:spTree>
  </p:cSld>
  <p:clrMapOvr>
    <a:masterClrMapping/>
  </p:clrMapOvr>
  <p:transition spd="med" advTm="7000">
    <p:random/>
    <p:sndAc>
      <p:stSnd loop="1">
        <p:snd r:embed="rId2" name="Deutschlandlied_played_by_USAREUR_Band (1)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715436" cy="6643710"/>
          </a:xfrm>
        </p:spPr>
        <p:txBody>
          <a:bodyPr>
            <a:normAutofit fontScale="92500" lnSpcReduction="20000"/>
          </a:bodyPr>
          <a:lstStyle/>
          <a:p>
            <a:pPr marL="0">
              <a:buNone/>
            </a:pPr>
            <a:r>
              <a:rPr lang="ru-RU" sz="2800" dirty="0" smtClean="0"/>
              <a:t>1959р. у  НДР </a:t>
            </a:r>
            <a:r>
              <a:rPr lang="ru-RU" sz="2800" dirty="0" err="1" smtClean="0"/>
              <a:t>почалася</a:t>
            </a:r>
            <a:r>
              <a:rPr lang="ru-RU" sz="2800" dirty="0" smtClean="0"/>
              <a:t> </a:t>
            </a:r>
            <a:r>
              <a:rPr lang="ru-RU" sz="2800" dirty="0" err="1" smtClean="0"/>
              <a:t>колективізація</a:t>
            </a:r>
            <a:r>
              <a:rPr lang="ru-RU" sz="2800" dirty="0" smtClean="0"/>
              <a:t> </a:t>
            </a:r>
            <a:r>
              <a:rPr lang="ru-RU" sz="2800" dirty="0" err="1" smtClean="0"/>
              <a:t>сільського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господарства</a:t>
            </a:r>
            <a:r>
              <a:rPr lang="ru-RU" sz="2800" dirty="0" smtClean="0"/>
              <a:t> та </a:t>
            </a:r>
            <a:r>
              <a:rPr lang="ru-RU" sz="2800" dirty="0" err="1" smtClean="0"/>
              <a:t>роздержавлення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численних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дрібних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підприємств</a:t>
            </a:r>
            <a:r>
              <a:rPr lang="ru-RU" sz="2800" dirty="0" smtClean="0"/>
              <a:t>. До 1960 року </a:t>
            </a:r>
            <a:r>
              <a:rPr lang="ru-RU" sz="2800" dirty="0" err="1" smtClean="0"/>
              <a:t>приватне</a:t>
            </a:r>
            <a:r>
              <a:rPr lang="ru-RU" sz="2800" dirty="0" smtClean="0"/>
              <a:t> </a:t>
            </a:r>
            <a:r>
              <a:rPr lang="ru-RU" sz="2800" dirty="0" err="1" smtClean="0"/>
              <a:t>володіння</a:t>
            </a:r>
            <a:r>
              <a:rPr lang="ru-RU" sz="2800" dirty="0" smtClean="0"/>
              <a:t> землею довели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52% у 1958 до 8%. </a:t>
            </a:r>
            <a:r>
              <a:rPr lang="ru-RU" sz="2800" dirty="0" err="1" smtClean="0"/>
              <a:t>Водночас</a:t>
            </a:r>
            <a:r>
              <a:rPr lang="ru-RU" sz="2800" dirty="0" smtClean="0"/>
              <a:t> все </a:t>
            </a:r>
            <a:r>
              <a:rPr lang="ru-RU" sz="2800" dirty="0" err="1" smtClean="0"/>
              <a:t>більше</a:t>
            </a:r>
            <a:r>
              <a:rPr lang="ru-RU" sz="2800" dirty="0" smtClean="0"/>
              <a:t> </a:t>
            </a:r>
            <a:r>
              <a:rPr lang="ru-RU" sz="2800" dirty="0" err="1" smtClean="0"/>
              <a:t>мешканців</a:t>
            </a:r>
            <a:r>
              <a:rPr lang="ru-RU" sz="2800" dirty="0" smtClean="0"/>
              <a:t> </a:t>
            </a:r>
            <a:r>
              <a:rPr lang="ru-RU" sz="2800" dirty="0" err="1" smtClean="0"/>
              <a:t>Східної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Німеччини</a:t>
            </a:r>
            <a:r>
              <a:rPr lang="ru-RU" sz="2800" dirty="0" smtClean="0"/>
              <a:t> </a:t>
            </a:r>
            <a:r>
              <a:rPr lang="ru-RU" sz="2800" dirty="0" err="1" smtClean="0"/>
              <a:t>іммігрувало</a:t>
            </a:r>
            <a:r>
              <a:rPr lang="ru-RU" sz="2800" dirty="0" smtClean="0"/>
              <a:t> у </a:t>
            </a:r>
            <a:r>
              <a:rPr lang="ru-RU" sz="2800" dirty="0" err="1" smtClean="0"/>
              <a:t>Західну</a:t>
            </a:r>
            <a:r>
              <a:rPr lang="ru-RU" sz="2800" dirty="0" smtClean="0"/>
              <a:t>, 1961 року — </a:t>
            </a:r>
            <a:r>
              <a:rPr lang="ru-RU" sz="2800" dirty="0" err="1" smtClean="0"/>
              <a:t>близько</a:t>
            </a:r>
            <a:r>
              <a:rPr lang="ru-RU" sz="2800" dirty="0" smtClean="0"/>
              <a:t> 207 </a:t>
            </a:r>
            <a:r>
              <a:rPr lang="ru-RU" sz="2800" dirty="0" err="1" smtClean="0"/>
              <a:t>тисяч</a:t>
            </a:r>
            <a:r>
              <a:rPr lang="ru-RU" sz="2800" dirty="0" smtClean="0"/>
              <a:t> </a:t>
            </a:r>
            <a:r>
              <a:rPr lang="ru-RU" sz="2800" dirty="0" err="1" smtClean="0"/>
              <a:t>громадян</a:t>
            </a:r>
            <a:r>
              <a:rPr lang="ru-RU" sz="2800" dirty="0" smtClean="0"/>
              <a:t>. У </a:t>
            </a:r>
            <a:r>
              <a:rPr lang="ru-RU" sz="2800" dirty="0" err="1" smtClean="0"/>
              <a:t>серпні</a:t>
            </a:r>
            <a:r>
              <a:rPr lang="ru-RU" sz="2800" dirty="0" smtClean="0"/>
              <a:t> того самого року уряд НДР, </a:t>
            </a:r>
            <a:r>
              <a:rPr lang="ru-RU" sz="2800" dirty="0" err="1" smtClean="0"/>
              <a:t>аби</a:t>
            </a:r>
            <a:r>
              <a:rPr lang="ru-RU" sz="2800" dirty="0" smtClean="0"/>
              <a:t> </a:t>
            </a:r>
            <a:r>
              <a:rPr lang="ru-RU" sz="2800" dirty="0" err="1" smtClean="0"/>
              <a:t>блокувати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потік</a:t>
            </a:r>
            <a:r>
              <a:rPr lang="ru-RU" sz="2800" dirty="0" smtClean="0"/>
              <a:t> </a:t>
            </a:r>
            <a:r>
              <a:rPr lang="ru-RU" sz="2800" dirty="0" err="1" smtClean="0"/>
              <a:t>біженців</a:t>
            </a:r>
            <a:r>
              <a:rPr lang="ru-RU" sz="2800" dirty="0" smtClean="0"/>
              <a:t>, наказав </a:t>
            </a:r>
            <a:r>
              <a:rPr lang="ru-RU" sz="2800" dirty="0" err="1" smtClean="0"/>
              <a:t>спорудити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бетонну</a:t>
            </a:r>
            <a:r>
              <a:rPr lang="ru-RU" sz="2800" dirty="0" smtClean="0"/>
              <a:t> </a:t>
            </a:r>
            <a:r>
              <a:rPr lang="ru-RU" sz="2800" dirty="0" err="1" smtClean="0"/>
              <a:t>стіну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загородження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колючого</a:t>
            </a:r>
            <a:r>
              <a:rPr lang="ru-RU" sz="2800" dirty="0" smtClean="0"/>
              <a:t> дроту </a:t>
            </a:r>
            <a:r>
              <a:rPr lang="ru-RU" sz="2800" dirty="0" err="1" smtClean="0"/>
              <a:t>між</a:t>
            </a:r>
            <a:r>
              <a:rPr lang="ru-RU" sz="2800" dirty="0" smtClean="0"/>
              <a:t> </a:t>
            </a:r>
            <a:r>
              <a:rPr lang="ru-RU" sz="2800" dirty="0" err="1" smtClean="0"/>
              <a:t>Східним</a:t>
            </a:r>
            <a:r>
              <a:rPr lang="ru-RU" sz="2800" dirty="0" smtClean="0"/>
              <a:t> </a:t>
            </a:r>
            <a:r>
              <a:rPr lang="ru-RU" sz="2800" dirty="0" err="1" smtClean="0"/>
              <a:t>і</a:t>
            </a:r>
            <a:r>
              <a:rPr lang="ru-RU" sz="2800" dirty="0" smtClean="0"/>
              <a:t> </a:t>
            </a:r>
            <a:r>
              <a:rPr lang="ru-RU" sz="2800" dirty="0" err="1" smtClean="0"/>
              <a:t>Західним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Берліном</a:t>
            </a:r>
            <a:r>
              <a:rPr lang="ru-RU" sz="2800" dirty="0" smtClean="0"/>
              <a:t> – </a:t>
            </a:r>
            <a:r>
              <a:rPr lang="ru-RU" sz="2800" u="sng" dirty="0" err="1" smtClean="0"/>
              <a:t>Берлінська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стіна</a:t>
            </a:r>
            <a:r>
              <a:rPr lang="ru-RU" sz="2800" dirty="0" smtClean="0"/>
              <a:t>.</a:t>
            </a:r>
          </a:p>
          <a:p>
            <a:pPr marL="0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1989 р. в НДР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почалася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ліквідація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тоталітарного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режиму.</a:t>
            </a:r>
          </a:p>
          <a:p>
            <a:pPr marL="0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У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березні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1990 року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громадяни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НДР взяли участь у перших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виборах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за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останні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58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років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Перемогу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здобув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блок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партій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близький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західнонімецького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Християнсько-демократичного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союзу,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який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виступав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за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об'єднання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Німеччини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Першим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обраним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прем'єр-міністром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НДР став </a:t>
            </a:r>
            <a:r>
              <a:rPr lang="ru-RU" sz="2800" u="sng" dirty="0" err="1" smtClean="0">
                <a:latin typeface="Arial" pitchFamily="34" charset="0"/>
                <a:cs typeface="Arial" pitchFamily="34" charset="0"/>
              </a:rPr>
              <a:t>Лотар</a:t>
            </a:r>
            <a:r>
              <a:rPr lang="ru-RU" sz="2800" u="sng" dirty="0" smtClean="0">
                <a:latin typeface="Arial" pitchFamily="34" charset="0"/>
                <a:cs typeface="Arial" pitchFamily="34" charset="0"/>
              </a:rPr>
              <a:t> де </a:t>
            </a:r>
            <a:r>
              <a:rPr lang="ru-RU" sz="2800" u="sng" dirty="0" err="1" smtClean="0">
                <a:latin typeface="Arial" pitchFamily="34" charset="0"/>
                <a:cs typeface="Arial" pitchFamily="34" charset="0"/>
              </a:rPr>
              <a:t>Мезьєр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>
              <a:buNone/>
            </a:pPr>
            <a:endParaRPr lang="ru-RU" sz="2800" u="sng" dirty="0"/>
          </a:p>
        </p:txBody>
      </p:sp>
    </p:spTree>
  </p:cSld>
  <p:clrMapOvr>
    <a:masterClrMapping/>
  </p:clrMapOvr>
  <p:transition spd="med" advTm="7000">
    <p:random/>
    <p:sndAc>
      <p:stSnd loop="1">
        <p:snd r:embed="rId2" name="Deutschlandlied_played_by_USAREUR_Band (1)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antern">
  <a:themeElements>
    <a:clrScheme name="Lantern">
      <a:dk1>
        <a:sysClr val="windowText" lastClr="000000"/>
      </a:dk1>
      <a:lt1>
        <a:sysClr val="window" lastClr="FFFFFF"/>
      </a:lt1>
      <a:dk2>
        <a:srgbClr val="430000"/>
      </a:dk2>
      <a:lt2>
        <a:srgbClr val="FFE8E8"/>
      </a:lt2>
      <a:accent1>
        <a:srgbClr val="E91201"/>
      </a:accent1>
      <a:accent2>
        <a:srgbClr val="FF6262"/>
      </a:accent2>
      <a:accent3>
        <a:srgbClr val="FF8000"/>
      </a:accent3>
      <a:accent4>
        <a:srgbClr val="EEA451"/>
      </a:accent4>
      <a:accent5>
        <a:srgbClr val="EA44C9"/>
      </a:accent5>
      <a:accent6>
        <a:srgbClr val="D21578"/>
      </a:accent6>
      <a:hlink>
        <a:srgbClr val="00B5CE"/>
      </a:hlink>
      <a:folHlink>
        <a:srgbClr val="E17100"/>
      </a:folHlink>
    </a:clrScheme>
    <a:fontScheme name="Lantern">
      <a:majorFont>
        <a:latin typeface="Tw Cen MT"/>
        <a:ea typeface=""/>
        <a:cs typeface=""/>
        <a:font script="Cyrl" typeface="Tahoma"/>
        <a:font script="Grek" typeface="Tahoma"/>
        <a:font script="Jpan" typeface="HG丸ｺﾞｼｯｸM-PRO"/>
        <a:font script="Hang" typeface="HY엽서L"/>
        <a:font script="Hans" typeface="黑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丸ｺﾞｼｯｸM-PRO"/>
        <a:font script="Hang" typeface="맑은 고딕"/>
        <a:font script="Hans" typeface="幼圆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ntern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"/>
              </a:schemeClr>
            </a:gs>
            <a:gs pos="10000">
              <a:schemeClr val="phClr">
                <a:tint val="30000"/>
                <a:shade val="100000"/>
                <a:hueMod val="100000"/>
                <a:satMod val="100000"/>
              </a:schemeClr>
            </a:gs>
            <a:gs pos="30000">
              <a:schemeClr val="phClr">
                <a:tint val="8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90000"/>
                <a:shade val="100000"/>
                <a:hueMod val="100000"/>
                <a:satMod val="100000"/>
              </a:schemeClr>
            </a:gs>
            <a:gs pos="10000">
              <a:schemeClr val="phClr">
                <a:tint val="90000"/>
                <a:shade val="80000"/>
                <a:hueMod val="100000"/>
                <a:satMod val="100000"/>
              </a:schemeClr>
            </a:gs>
            <a:gs pos="30000">
              <a:schemeClr val="phClr">
                <a:tint val="100000"/>
                <a:shade val="5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20000"/>
                <a:hueMod val="100000"/>
                <a:satMod val="100000"/>
              </a:schemeClr>
            </a:gs>
          </a:gsLst>
          <a:path path="circle">
            <a:fillToRect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/>
            <a:lightRig rig="chilly" dir="tl">
              <a:rot lat="0" lon="0" rev="2700000"/>
            </a:lightRig>
          </a:scene3d>
          <a:sp3d prstMaterial="matte">
            <a:bevelT/>
            <a:contourClr>
              <a:schemeClr val="bg2">
                <a:tint val="1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/>
            <a:lightRig rig="twoPt" dir="t">
              <a:rot lat="0" lon="0" rev="8100000"/>
            </a:lightRig>
          </a:scene3d>
          <a:sp3d prstMaterial="matte">
            <a:bevelT/>
            <a:bevelB w="0" h="0"/>
            <a:extrusionClr>
              <a:schemeClr val="bg1"/>
            </a:extrusionClr>
          </a:sp3d>
        </a:effectStyle>
      </a:effectStyleLst>
      <a:bgFillStyleLst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  <a:lum val="90000"/>
              </a:schemeClr>
            </a:gs>
            <a:gs pos="5000">
              <a:schemeClr val="phClr">
                <a:tint val="100000"/>
                <a:shade val="100000"/>
                <a:hueMod val="100000"/>
                <a:satMod val="100000"/>
                <a:lum val="80000"/>
              </a:schemeClr>
            </a:gs>
            <a:gs pos="10000">
              <a:schemeClr val="phClr">
                <a:tint val="100000"/>
                <a:shade val="100000"/>
                <a:hueMod val="100000"/>
                <a:satMod val="100000"/>
                <a:lum val="8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100000"/>
                <a:hueMod val="100000"/>
                <a:satMod val="70000"/>
              </a:schemeClr>
              <a:srgbClr val="F07800">
                <a:alpha val="77647"/>
              </a:srgbClr>
            </a:duotone>
          </a:blip>
          <a:stretch>
            <a:fillRect/>
          </a:stretch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100000"/>
                <a:hueMod val="100000"/>
                <a:satMod val="70000"/>
              </a:schemeClr>
              <a:srgbClr val="F07800">
                <a:alpha val="77647"/>
              </a:srgb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Lantern</Template>
  <TotalTime>111</TotalTime>
  <Words>399</Words>
  <Application>Microsoft Office PowerPoint</Application>
  <PresentationFormat>Экран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Lantern</vt:lpstr>
      <vt:lpstr>Післявоєний розвиток Німеччини</vt:lpstr>
      <vt:lpstr>План</vt:lpstr>
      <vt:lpstr>Розчленування Німеччини в післявоєнний час</vt:lpstr>
      <vt:lpstr>ФРН</vt:lpstr>
      <vt:lpstr>“Німецьке економічне диво”</vt:lpstr>
      <vt:lpstr>Розвиток ФРН</vt:lpstr>
      <vt:lpstr>70-80-ті роки XX століття</vt:lpstr>
      <vt:lpstr>НДР</vt:lpstr>
      <vt:lpstr>Слайд 9</vt:lpstr>
      <vt:lpstr>Берлінська стіна</vt:lpstr>
      <vt:lpstr>Воз’єднання Німеччини</vt:lpstr>
      <vt:lpstr>Сучасність</vt:lpstr>
      <vt:lpstr>Дякую за увагу!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Післявоєний розвиток Німеччини</dc:title>
  <dc:creator>USER</dc:creator>
  <cp:lastModifiedBy>User</cp:lastModifiedBy>
  <cp:revision>15</cp:revision>
  <dcterms:created xsi:type="dcterms:W3CDTF">2012-02-08T22:54:37Z</dcterms:created>
  <dcterms:modified xsi:type="dcterms:W3CDTF">2012-03-22T13:02:33Z</dcterms:modified>
</cp:coreProperties>
</file>