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74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270BAA4C-9E75-4B8E-9FB7-24BB281B0124}" type="datetimeFigureOut">
              <a:rPr lang="uk-UA" smtClean="0"/>
              <a:t>08.09.2014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79044B9A-7A6D-42E6-8E16-FCFD7AE34470}" type="slidenum">
              <a:rPr lang="uk-UA" smtClean="0"/>
              <a:t>‹#›</a:t>
            </a:fld>
            <a:endParaRPr lang="uk-U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270BAA4C-9E75-4B8E-9FB7-24BB281B0124}" type="datetimeFigureOut">
              <a:rPr lang="uk-UA" smtClean="0"/>
              <a:t>08.09.2014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79044B9A-7A6D-42E6-8E16-FCFD7AE34470}" type="slidenum">
              <a:rPr lang="uk-UA" smtClean="0"/>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270BAA4C-9E75-4B8E-9FB7-24BB281B0124}" type="datetimeFigureOut">
              <a:rPr lang="uk-UA" smtClean="0"/>
              <a:t>08.09.2014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79044B9A-7A6D-42E6-8E16-FCFD7AE34470}" type="slidenum">
              <a:rPr lang="uk-UA" smtClean="0"/>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270BAA4C-9E75-4B8E-9FB7-24BB281B0124}" type="datetimeFigureOut">
              <a:rPr lang="uk-UA" smtClean="0"/>
              <a:t>08.09.2014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79044B9A-7A6D-42E6-8E16-FCFD7AE34470}" type="slidenum">
              <a:rPr lang="uk-UA" smtClean="0"/>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270BAA4C-9E75-4B8E-9FB7-24BB281B0124}" type="datetimeFigureOut">
              <a:rPr lang="uk-UA" smtClean="0"/>
              <a:t>08.09.2014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79044B9A-7A6D-42E6-8E16-FCFD7AE34470}" type="slidenum">
              <a:rPr lang="uk-UA" smtClean="0"/>
              <a:t>‹#›</a:t>
            </a:fld>
            <a:endParaRPr lang="uk-U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270BAA4C-9E75-4B8E-9FB7-24BB281B0124}" type="datetimeFigureOut">
              <a:rPr lang="uk-UA" smtClean="0"/>
              <a:t>08.09.2014</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79044B9A-7A6D-42E6-8E16-FCFD7AE34470}" type="slidenum">
              <a:rPr lang="uk-UA" smtClean="0"/>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Date Placeholder 6"/>
          <p:cNvSpPr>
            <a:spLocks noGrp="1"/>
          </p:cNvSpPr>
          <p:nvPr>
            <p:ph type="dt" sz="half" idx="10"/>
          </p:nvPr>
        </p:nvSpPr>
        <p:spPr/>
        <p:txBody>
          <a:bodyPr/>
          <a:lstStyle/>
          <a:p>
            <a:fld id="{270BAA4C-9E75-4B8E-9FB7-24BB281B0124}" type="datetimeFigureOut">
              <a:rPr lang="uk-UA" smtClean="0"/>
              <a:t>08.09.2014</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79044B9A-7A6D-42E6-8E16-FCFD7AE34470}" type="slidenum">
              <a:rPr lang="uk-UA" smtClean="0"/>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270BAA4C-9E75-4B8E-9FB7-24BB281B0124}" type="datetimeFigureOut">
              <a:rPr lang="uk-UA" smtClean="0"/>
              <a:t>08.09.2014</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79044B9A-7A6D-42E6-8E16-FCFD7AE34470}" type="slidenum">
              <a:rPr lang="uk-UA" smtClean="0"/>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0BAA4C-9E75-4B8E-9FB7-24BB281B0124}" type="datetimeFigureOut">
              <a:rPr lang="uk-UA" smtClean="0"/>
              <a:t>08.09.2014</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79044B9A-7A6D-42E6-8E16-FCFD7AE34470}" type="slidenum">
              <a:rPr lang="uk-UA" smtClean="0"/>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ru-RU" smtClean="0"/>
              <a:t>Образец заголовка</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270BAA4C-9E75-4B8E-9FB7-24BB281B0124}" type="datetimeFigureOut">
              <a:rPr lang="uk-UA" smtClean="0"/>
              <a:t>08.09.2014</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79044B9A-7A6D-42E6-8E16-FCFD7AE34470}" type="slidenum">
              <a:rPr lang="uk-UA" smtClean="0"/>
              <a:t>‹#›</a:t>
            </a:fld>
            <a:endParaRPr lang="uk-UA"/>
          </a:p>
        </p:txBody>
      </p:sp>
      <p:sp>
        <p:nvSpPr>
          <p:cNvPr id="9" name="Content Placeholder 8"/>
          <p:cNvSpPr>
            <a:spLocks noGrp="1"/>
          </p:cNvSpPr>
          <p:nvPr>
            <p:ph sz="quarter" idx="13"/>
          </p:nvPr>
        </p:nvSpPr>
        <p:spPr>
          <a:xfrm>
            <a:off x="304800" y="381000"/>
            <a:ext cx="7772400" cy="494284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ru-RU" smtClean="0"/>
              <a:t>Образец заголовка</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8" name="Date Placeholder 7"/>
          <p:cNvSpPr>
            <a:spLocks noGrp="1"/>
          </p:cNvSpPr>
          <p:nvPr>
            <p:ph type="dt" sz="half" idx="10"/>
          </p:nvPr>
        </p:nvSpPr>
        <p:spPr/>
        <p:txBody>
          <a:bodyPr/>
          <a:lstStyle/>
          <a:p>
            <a:fld id="{270BAA4C-9E75-4B8E-9FB7-24BB281B0124}" type="datetimeFigureOut">
              <a:rPr lang="uk-UA" smtClean="0"/>
              <a:t>08.09.2014</a:t>
            </a:fld>
            <a:endParaRPr lang="uk-UA"/>
          </a:p>
        </p:txBody>
      </p:sp>
      <p:sp>
        <p:nvSpPr>
          <p:cNvPr id="9" name="Slide Number Placeholder 8"/>
          <p:cNvSpPr>
            <a:spLocks noGrp="1"/>
          </p:cNvSpPr>
          <p:nvPr>
            <p:ph type="sldNum" sz="quarter" idx="11"/>
          </p:nvPr>
        </p:nvSpPr>
        <p:spPr/>
        <p:txBody>
          <a:bodyPr/>
          <a:lstStyle/>
          <a:p>
            <a:fld id="{79044B9A-7A6D-42E6-8E16-FCFD7AE34470}" type="slidenum">
              <a:rPr lang="uk-UA" smtClean="0"/>
              <a:t>‹#›</a:t>
            </a:fld>
            <a:endParaRPr lang="uk-UA"/>
          </a:p>
        </p:txBody>
      </p:sp>
      <p:sp>
        <p:nvSpPr>
          <p:cNvPr id="10" name="Footer Placeholder 9"/>
          <p:cNvSpPr>
            <a:spLocks noGrp="1"/>
          </p:cNvSpPr>
          <p:nvPr>
            <p:ph type="ftr" sz="quarter" idx="12"/>
          </p:nvPr>
        </p:nvSpPr>
        <p:spPr/>
        <p:txBody>
          <a:bodyPr/>
          <a:lstStyle/>
          <a:p>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79044B9A-7A6D-42E6-8E16-FCFD7AE34470}" type="slidenum">
              <a:rPr lang="uk-UA" smtClean="0"/>
              <a:t>‹#›</a:t>
            </a:fld>
            <a:endParaRPr lang="uk-UA"/>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uk-UA"/>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270BAA4C-9E75-4B8E-9FB7-24BB281B0124}" type="datetimeFigureOut">
              <a:rPr lang="uk-UA" smtClean="0"/>
              <a:t>08.09.2014</a:t>
            </a:fld>
            <a:endParaRPr lang="uk-UA"/>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2.xml"/><Relationship Id="rId5" Type="http://schemas.openxmlformats.org/officeDocument/2006/relationships/image" Target="../media/image7.jpg"/><Relationship Id="rId4" Type="http://schemas.openxmlformats.org/officeDocument/2006/relationships/image" Target="../media/image6.gi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uk-UA" dirty="0" smtClean="0">
                <a:solidFill>
                  <a:schemeClr val="accent3">
                    <a:lumMod val="75000"/>
                  </a:schemeClr>
                </a:solidFill>
              </a:rPr>
              <a:t>Перша половина </a:t>
            </a:r>
            <a:r>
              <a:rPr lang="uk-UA" dirty="0" err="1" smtClean="0">
                <a:solidFill>
                  <a:schemeClr val="accent3">
                    <a:lumMod val="75000"/>
                  </a:schemeClr>
                </a:solidFill>
              </a:rPr>
              <a:t>хх</a:t>
            </a:r>
            <a:r>
              <a:rPr lang="uk-UA" dirty="0" smtClean="0">
                <a:solidFill>
                  <a:schemeClr val="accent3">
                    <a:lumMod val="75000"/>
                  </a:schemeClr>
                </a:solidFill>
              </a:rPr>
              <a:t> століття.</a:t>
            </a:r>
            <a:endParaRPr lang="uk-UA" dirty="0">
              <a:solidFill>
                <a:schemeClr val="accent3">
                  <a:lumMod val="75000"/>
                </a:schemeClr>
              </a:solidFill>
            </a:endParaRPr>
          </a:p>
        </p:txBody>
      </p:sp>
      <p:sp>
        <p:nvSpPr>
          <p:cNvPr id="3" name="Подзаголовок 2"/>
          <p:cNvSpPr>
            <a:spLocks noGrp="1"/>
          </p:cNvSpPr>
          <p:nvPr>
            <p:ph type="subTitle" idx="1"/>
          </p:nvPr>
        </p:nvSpPr>
        <p:spPr/>
        <p:txBody>
          <a:bodyPr/>
          <a:lstStyle/>
          <a:p>
            <a:r>
              <a:rPr lang="uk-UA" dirty="0" smtClean="0">
                <a:solidFill>
                  <a:srgbClr val="FF0000"/>
                </a:solidFill>
              </a:rPr>
              <a:t>Виконала учениця 11-А класу</a:t>
            </a:r>
            <a:r>
              <a:rPr lang="en-GB" dirty="0" smtClean="0">
                <a:solidFill>
                  <a:srgbClr val="FF0000"/>
                </a:solidFill>
              </a:rPr>
              <a:t>:</a:t>
            </a:r>
            <a:r>
              <a:rPr lang="uk-UA" dirty="0" smtClean="0">
                <a:solidFill>
                  <a:srgbClr val="FF0000"/>
                </a:solidFill>
              </a:rPr>
              <a:t>Вовчак Вікторія</a:t>
            </a:r>
            <a:endParaRPr lang="uk-UA" dirty="0">
              <a:solidFill>
                <a:srgbClr val="FF0000"/>
              </a:solidFill>
            </a:endParaRPr>
          </a:p>
        </p:txBody>
      </p:sp>
    </p:spTree>
    <p:extLst>
      <p:ext uri="{BB962C8B-B14F-4D97-AF65-F5344CB8AC3E}">
        <p14:creationId xmlns:p14="http://schemas.microsoft.com/office/powerpoint/2010/main" val="38150949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solidFill>
                  <a:schemeClr val="accent5">
                    <a:lumMod val="50000"/>
                  </a:schemeClr>
                </a:solidFill>
              </a:rPr>
              <a:t>Масова культура</a:t>
            </a:r>
            <a:r>
              <a:rPr lang="en-GB" dirty="0" smtClean="0">
                <a:solidFill>
                  <a:schemeClr val="accent5">
                    <a:lumMod val="50000"/>
                  </a:schemeClr>
                </a:solidFill>
              </a:rPr>
              <a:t>:</a:t>
            </a:r>
            <a:endParaRPr lang="uk-UA" dirty="0">
              <a:solidFill>
                <a:schemeClr val="accent5">
                  <a:lumMod val="50000"/>
                </a:schemeClr>
              </a:solidFill>
            </a:endParaRPr>
          </a:p>
        </p:txBody>
      </p:sp>
      <p:sp>
        <p:nvSpPr>
          <p:cNvPr id="3" name="Объект 2"/>
          <p:cNvSpPr>
            <a:spLocks noGrp="1"/>
          </p:cNvSpPr>
          <p:nvPr>
            <p:ph idx="1"/>
          </p:nvPr>
        </p:nvSpPr>
        <p:spPr/>
        <p:txBody>
          <a:bodyPr>
            <a:normAutofit/>
          </a:bodyPr>
          <a:lstStyle/>
          <a:p>
            <a:pPr marL="114300" indent="0">
              <a:buNone/>
            </a:pPr>
            <a:r>
              <a:rPr lang="vi-VN" dirty="0">
                <a:solidFill>
                  <a:schemeClr val="accent3">
                    <a:lumMod val="75000"/>
                  </a:schemeClr>
                </a:solidFill>
              </a:rPr>
              <a:t>Ма́сова культу́ра (або: маскульт, маскультура по́п-культу́ра, популярна культу́ра) — культура, популярна серед широких верств населення в даному суспільстві та переважно комерційно успішна, елементи якої знаходяться повсюди: в кулінарії, одязі, споживанні, засобах масової інформації, в розвагах (наприклад, у спорті і літературі) — контрастуючи з «елітарною культурою</a:t>
            </a:r>
            <a:r>
              <a:rPr lang="vi-VN" dirty="0" smtClean="0">
                <a:solidFill>
                  <a:schemeClr val="accent3">
                    <a:lumMod val="75000"/>
                  </a:schemeClr>
                </a:solidFill>
              </a:rPr>
              <a:t>».</a:t>
            </a:r>
            <a:endParaRPr lang="vi-VN" dirty="0">
              <a:solidFill>
                <a:schemeClr val="accent3">
                  <a:lumMod val="75000"/>
                </a:schemeClr>
              </a:solidFill>
            </a:endParaRPr>
          </a:p>
        </p:txBody>
      </p:sp>
    </p:spTree>
    <p:extLst>
      <p:ext uri="{BB962C8B-B14F-4D97-AF65-F5344CB8AC3E}">
        <p14:creationId xmlns:p14="http://schemas.microsoft.com/office/powerpoint/2010/main" val="10728362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solidFill>
                  <a:schemeClr val="accent4">
                    <a:lumMod val="50000"/>
                  </a:schemeClr>
                </a:solidFill>
              </a:rPr>
              <a:t>Елітарна культура</a:t>
            </a:r>
            <a:r>
              <a:rPr lang="en-GB" dirty="0" smtClean="0">
                <a:solidFill>
                  <a:schemeClr val="accent4">
                    <a:lumMod val="50000"/>
                  </a:schemeClr>
                </a:solidFill>
              </a:rPr>
              <a:t>:</a:t>
            </a:r>
            <a:endParaRPr lang="uk-UA" dirty="0">
              <a:solidFill>
                <a:schemeClr val="accent4">
                  <a:lumMod val="50000"/>
                </a:schemeClr>
              </a:solidFill>
            </a:endParaRPr>
          </a:p>
        </p:txBody>
      </p:sp>
      <p:sp>
        <p:nvSpPr>
          <p:cNvPr id="3" name="Объект 2"/>
          <p:cNvSpPr>
            <a:spLocks noGrp="1"/>
          </p:cNvSpPr>
          <p:nvPr>
            <p:ph idx="1"/>
          </p:nvPr>
        </p:nvSpPr>
        <p:spPr/>
        <p:txBody>
          <a:bodyPr/>
          <a:lstStyle/>
          <a:p>
            <a:r>
              <a:rPr lang="vi-VN" dirty="0">
                <a:solidFill>
                  <a:srgbClr val="7030A0"/>
                </a:solidFill>
              </a:rPr>
              <a:t>Еліта́рна культу́ра (англ. </a:t>
            </a:r>
            <a:r>
              <a:rPr lang="en-GB" dirty="0">
                <a:solidFill>
                  <a:srgbClr val="7030A0"/>
                </a:solidFill>
              </a:rPr>
              <a:t>High culture, </a:t>
            </a:r>
            <a:r>
              <a:rPr lang="vi-VN" dirty="0">
                <a:solidFill>
                  <a:srgbClr val="7030A0"/>
                </a:solidFill>
              </a:rPr>
              <a:t>нім. </a:t>
            </a:r>
            <a:r>
              <a:rPr lang="en-GB" dirty="0" err="1">
                <a:solidFill>
                  <a:srgbClr val="7030A0"/>
                </a:solidFill>
              </a:rPr>
              <a:t>Hochkultur</a:t>
            </a:r>
            <a:r>
              <a:rPr lang="en-GB" dirty="0">
                <a:solidFill>
                  <a:srgbClr val="7030A0"/>
                </a:solidFill>
              </a:rPr>
              <a:t>) — </a:t>
            </a:r>
            <a:r>
              <a:rPr lang="vi-VN" dirty="0">
                <a:solidFill>
                  <a:srgbClr val="7030A0"/>
                </a:solidFill>
              </a:rPr>
              <a:t>культура, що ґрунтується на існуванні специфічних форм мистецтва, зрозумілих лише невеликій групі людей, які мають досить високий інтелектуальний рівень, відповідні духовні запити, особливу художню сприйнятливість. Концепцію елітарної культури обстоював А. Шопенгауер. Вихідним пунктом цієї концепції, на його думку, є антропологічний поділ людей на два типи «людей корисних» (масу) і «людей-геніїв». Останні естетично обдаровані й схильні до філософсько-художньої творчості.</a:t>
            </a:r>
            <a:endParaRPr lang="uk-UA" dirty="0">
              <a:solidFill>
                <a:srgbClr val="7030A0"/>
              </a:solidFill>
            </a:endParaRPr>
          </a:p>
        </p:txBody>
      </p:sp>
    </p:spTree>
    <p:extLst>
      <p:ext uri="{BB962C8B-B14F-4D97-AF65-F5344CB8AC3E}">
        <p14:creationId xmlns:p14="http://schemas.microsoft.com/office/powerpoint/2010/main" val="42323693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solidFill>
                  <a:schemeClr val="accent2">
                    <a:lumMod val="75000"/>
                  </a:schemeClr>
                </a:solidFill>
              </a:rPr>
              <a:t>Напрямки літератури</a:t>
            </a:r>
            <a:r>
              <a:rPr lang="en-GB" dirty="0" smtClean="0">
                <a:solidFill>
                  <a:schemeClr val="accent2">
                    <a:lumMod val="75000"/>
                  </a:schemeClr>
                </a:solidFill>
              </a:rPr>
              <a:t>:</a:t>
            </a:r>
            <a:endParaRPr lang="uk-UA" dirty="0">
              <a:solidFill>
                <a:schemeClr val="accent2">
                  <a:lumMod val="75000"/>
                </a:schemeClr>
              </a:solidFill>
            </a:endParaRPr>
          </a:p>
        </p:txBody>
      </p:sp>
      <p:sp>
        <p:nvSpPr>
          <p:cNvPr id="3" name="Объект 2"/>
          <p:cNvSpPr>
            <a:spLocks noGrp="1"/>
          </p:cNvSpPr>
          <p:nvPr>
            <p:ph idx="1"/>
          </p:nvPr>
        </p:nvSpPr>
        <p:spPr/>
        <p:txBody>
          <a:bodyPr>
            <a:normAutofit/>
          </a:bodyPr>
          <a:lstStyle/>
          <a:p>
            <a:r>
              <a:rPr lang="uk-UA" sz="4400" dirty="0">
                <a:solidFill>
                  <a:schemeClr val="accent2">
                    <a:lumMod val="50000"/>
                  </a:schemeClr>
                </a:solidFill>
              </a:rPr>
              <a:t>Р</a:t>
            </a:r>
            <a:r>
              <a:rPr lang="uk-UA" sz="4400" dirty="0" smtClean="0">
                <a:solidFill>
                  <a:schemeClr val="accent2">
                    <a:lumMod val="50000"/>
                  </a:schemeClr>
                </a:solidFill>
              </a:rPr>
              <a:t>еалізм</a:t>
            </a:r>
            <a:r>
              <a:rPr lang="en-GB" sz="4400" dirty="0" smtClean="0">
                <a:solidFill>
                  <a:schemeClr val="accent2">
                    <a:lumMod val="50000"/>
                  </a:schemeClr>
                </a:solidFill>
              </a:rPr>
              <a:t>;</a:t>
            </a:r>
          </a:p>
          <a:p>
            <a:r>
              <a:rPr lang="uk-UA" sz="4400" dirty="0" smtClean="0">
                <a:solidFill>
                  <a:schemeClr val="accent2">
                    <a:lumMod val="50000"/>
                  </a:schemeClr>
                </a:solidFill>
              </a:rPr>
              <a:t>Неоромантизм</a:t>
            </a:r>
            <a:r>
              <a:rPr lang="en-GB" sz="4400" dirty="0" smtClean="0">
                <a:solidFill>
                  <a:schemeClr val="accent2">
                    <a:lumMod val="50000"/>
                  </a:schemeClr>
                </a:solidFill>
              </a:rPr>
              <a:t>;</a:t>
            </a:r>
            <a:endParaRPr lang="uk-UA" sz="4400" dirty="0" smtClean="0">
              <a:solidFill>
                <a:schemeClr val="accent2">
                  <a:lumMod val="50000"/>
                </a:schemeClr>
              </a:solidFill>
            </a:endParaRPr>
          </a:p>
          <a:p>
            <a:r>
              <a:rPr lang="uk-UA" sz="4400" dirty="0" smtClean="0">
                <a:solidFill>
                  <a:schemeClr val="accent2">
                    <a:lumMod val="50000"/>
                  </a:schemeClr>
                </a:solidFill>
              </a:rPr>
              <a:t>Модернізм.</a:t>
            </a:r>
          </a:p>
          <a:p>
            <a:endParaRPr lang="uk-UA" sz="4400" dirty="0">
              <a:solidFill>
                <a:schemeClr val="accent2">
                  <a:lumMod val="50000"/>
                </a:schemeClr>
              </a:solidFill>
            </a:endParaRPr>
          </a:p>
        </p:txBody>
      </p:sp>
    </p:spTree>
    <p:extLst>
      <p:ext uri="{BB962C8B-B14F-4D97-AF65-F5344CB8AC3E}">
        <p14:creationId xmlns:p14="http://schemas.microsoft.com/office/powerpoint/2010/main" val="4805329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solidFill>
                  <a:schemeClr val="accent4">
                    <a:lumMod val="50000"/>
                  </a:schemeClr>
                </a:solidFill>
              </a:rPr>
              <a:t>Риси реалізму</a:t>
            </a:r>
            <a:r>
              <a:rPr lang="en-GB" dirty="0">
                <a:solidFill>
                  <a:schemeClr val="accent4">
                    <a:lumMod val="50000"/>
                  </a:schemeClr>
                </a:solidFill>
              </a:rPr>
              <a:t>:</a:t>
            </a:r>
            <a:endParaRPr lang="uk-UA" dirty="0">
              <a:solidFill>
                <a:schemeClr val="accent4">
                  <a:lumMod val="50000"/>
                </a:schemeClr>
              </a:solidFill>
            </a:endParaRPr>
          </a:p>
        </p:txBody>
      </p:sp>
      <p:sp>
        <p:nvSpPr>
          <p:cNvPr id="3" name="Объект 2"/>
          <p:cNvSpPr>
            <a:spLocks noGrp="1"/>
          </p:cNvSpPr>
          <p:nvPr>
            <p:ph idx="1"/>
          </p:nvPr>
        </p:nvSpPr>
        <p:spPr/>
        <p:txBody>
          <a:bodyPr>
            <a:normAutofit fontScale="92500" lnSpcReduction="10000"/>
          </a:bodyPr>
          <a:lstStyle/>
          <a:p>
            <a:r>
              <a:rPr lang="uk-UA" dirty="0">
                <a:solidFill>
                  <a:schemeClr val="accent4">
                    <a:lumMod val="75000"/>
                  </a:schemeClr>
                </a:solidFill>
              </a:rPr>
              <a:t>раціоналізм, раціоцентричний психологізм (ототожнення психіки і свідомості, недооцінка позасвідомих процесів);</a:t>
            </a:r>
          </a:p>
          <a:p>
            <a:r>
              <a:rPr lang="uk-UA" dirty="0">
                <a:solidFill>
                  <a:schemeClr val="accent4">
                    <a:lumMod val="75000"/>
                  </a:schemeClr>
                </a:solidFill>
              </a:rPr>
              <a:t>правдиве, конкретно-історичне, всебічне зображення типових подій і характерів у типових обставинах при правдивості деталей;</a:t>
            </a:r>
          </a:p>
          <a:p>
            <a:r>
              <a:rPr lang="uk-UA" dirty="0">
                <a:solidFill>
                  <a:schemeClr val="accent4">
                    <a:lumMod val="75000"/>
                  </a:schemeClr>
                </a:solidFill>
              </a:rPr>
              <a:t>принцип точної відповідності реальній дійсності усвідомлюється як критерій художності, як сама художність;</a:t>
            </a:r>
          </a:p>
          <a:p>
            <a:r>
              <a:rPr lang="uk-UA" dirty="0">
                <a:solidFill>
                  <a:schemeClr val="accent4">
                    <a:lumMod val="75000"/>
                  </a:schemeClr>
                </a:solidFill>
              </a:rPr>
              <a:t>характер і вчинки героя пояснюються його соціальним походженням та становищем, умовами повсякденного життя;</a:t>
            </a:r>
          </a:p>
          <a:p>
            <a:r>
              <a:rPr lang="uk-UA" dirty="0">
                <a:solidFill>
                  <a:schemeClr val="accent4">
                    <a:lumMod val="75000"/>
                  </a:schemeClr>
                </a:solidFill>
              </a:rPr>
              <a:t>конфліктність (драматизація) як сюжетно-композиційний спосіб формування художньої правди;</a:t>
            </a:r>
          </a:p>
          <a:p>
            <a:r>
              <a:rPr lang="uk-UA" dirty="0">
                <a:solidFill>
                  <a:schemeClr val="accent4">
                    <a:lumMod val="75000"/>
                  </a:schemeClr>
                </a:solidFill>
              </a:rPr>
              <a:t>вільна побудова творів;</a:t>
            </a:r>
          </a:p>
          <a:p>
            <a:r>
              <a:rPr lang="uk-UA" dirty="0">
                <a:solidFill>
                  <a:schemeClr val="accent4">
                    <a:lumMod val="75000"/>
                  </a:schemeClr>
                </a:solidFill>
              </a:rPr>
              <a:t>превалювання (перевага) епічних, прозових жанрів у літературі, послаблення ліричного струменя мистецтва;</a:t>
            </a:r>
          </a:p>
          <a:p>
            <a:r>
              <a:rPr lang="uk-UA" dirty="0">
                <a:solidFill>
                  <a:schemeClr val="accent4">
                    <a:lumMod val="75000"/>
                  </a:schemeClr>
                </a:solidFill>
              </a:rPr>
              <a:t>розв'язання проблем на основі загальнолюдських цінностей.</a:t>
            </a:r>
          </a:p>
          <a:p>
            <a:endParaRPr lang="uk-UA" dirty="0">
              <a:solidFill>
                <a:schemeClr val="accent4">
                  <a:lumMod val="75000"/>
                </a:schemeClr>
              </a:solidFill>
            </a:endParaRPr>
          </a:p>
        </p:txBody>
      </p:sp>
    </p:spTree>
    <p:extLst>
      <p:ext uri="{BB962C8B-B14F-4D97-AF65-F5344CB8AC3E}">
        <p14:creationId xmlns:p14="http://schemas.microsoft.com/office/powerpoint/2010/main" val="759621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solidFill>
                  <a:schemeClr val="accent5">
                    <a:lumMod val="75000"/>
                  </a:schemeClr>
                </a:solidFill>
              </a:rPr>
              <a:t>Неоромантизм</a:t>
            </a:r>
            <a:endParaRPr lang="uk-UA" dirty="0">
              <a:solidFill>
                <a:schemeClr val="accent5">
                  <a:lumMod val="75000"/>
                </a:schemeClr>
              </a:solidFill>
            </a:endParaRPr>
          </a:p>
        </p:txBody>
      </p:sp>
      <p:sp>
        <p:nvSpPr>
          <p:cNvPr id="3" name="Объект 2"/>
          <p:cNvSpPr>
            <a:spLocks noGrp="1"/>
          </p:cNvSpPr>
          <p:nvPr>
            <p:ph idx="1"/>
          </p:nvPr>
        </p:nvSpPr>
        <p:spPr/>
        <p:txBody>
          <a:bodyPr>
            <a:normAutofit fontScale="92500"/>
          </a:bodyPr>
          <a:lstStyle/>
          <a:p>
            <a:r>
              <a:rPr lang="uk-UA" dirty="0">
                <a:solidFill>
                  <a:schemeClr val="accent6">
                    <a:lumMod val="75000"/>
                  </a:schemeClr>
                </a:solidFill>
              </a:rPr>
              <a:t>Неоромантизм (від гр. </a:t>
            </a:r>
            <a:r>
              <a:rPr lang="en-GB" dirty="0" err="1">
                <a:solidFill>
                  <a:schemeClr val="accent6">
                    <a:lumMod val="75000"/>
                  </a:schemeClr>
                </a:solidFill>
              </a:rPr>
              <a:t>neos</a:t>
            </a:r>
            <a:r>
              <a:rPr lang="en-GB" dirty="0">
                <a:solidFill>
                  <a:schemeClr val="accent6">
                    <a:lumMod val="75000"/>
                  </a:schemeClr>
                </a:solidFill>
              </a:rPr>
              <a:t> — </a:t>
            </a:r>
            <a:r>
              <a:rPr lang="uk-UA" dirty="0">
                <a:solidFill>
                  <a:schemeClr val="accent6">
                    <a:lumMod val="75000"/>
                  </a:schemeClr>
                </a:solidFill>
              </a:rPr>
              <a:t>новий і романтизм) — умовна назва естетичних тенденцій, що виникли в літературі на межі </a:t>
            </a:r>
            <a:r>
              <a:rPr lang="en-GB" dirty="0">
                <a:solidFill>
                  <a:schemeClr val="accent6">
                    <a:lumMod val="75000"/>
                  </a:schemeClr>
                </a:solidFill>
              </a:rPr>
              <a:t>XIX - XX </a:t>
            </a:r>
            <a:r>
              <a:rPr lang="uk-UA" dirty="0">
                <a:solidFill>
                  <a:schemeClr val="accent6">
                    <a:lumMod val="75000"/>
                  </a:schemeClr>
                </a:solidFill>
              </a:rPr>
              <a:t>ст. Представники неоромантизму, як і їхні попередники — романтики першої половини </a:t>
            </a:r>
            <a:r>
              <a:rPr lang="en-GB" dirty="0">
                <a:solidFill>
                  <a:schemeClr val="accent6">
                    <a:lumMod val="75000"/>
                  </a:schemeClr>
                </a:solidFill>
              </a:rPr>
              <a:t>XIX </a:t>
            </a:r>
            <a:r>
              <a:rPr lang="uk-UA" dirty="0">
                <a:solidFill>
                  <a:schemeClr val="accent6">
                    <a:lumMod val="75000"/>
                  </a:schemeClr>
                </a:solidFill>
              </a:rPr>
              <a:t>ст., заперечували прозу «обивательського життя», оспівували мужність, подвиги, романтику пригод, часто обираючи тлом для своїх сюжетів екзотичні країни. Характерний для неоромантизму герой — непересічна сильна особистість, нерідко наділена рисами «надлюдини»; вигнанець, що протистоїть більшості; шукач романтики й пригод. Сюжетам неоромантичних творів притаманні гостра напруженість, елементи небезпеки, боротьби, фантастики. Неоромантичні тенденції простежуються у творчості Дж. Конрада, Р. Кіплінга, Р. Л. </a:t>
            </a:r>
            <a:r>
              <a:rPr lang="uk-UA" dirty="0" err="1">
                <a:solidFill>
                  <a:schemeClr val="accent6">
                    <a:lumMod val="75000"/>
                  </a:schemeClr>
                </a:solidFill>
              </a:rPr>
              <a:t>Стівенсона</a:t>
            </a:r>
            <a:r>
              <a:rPr lang="uk-UA" dirty="0">
                <a:solidFill>
                  <a:schemeClr val="accent6">
                    <a:lumMod val="75000"/>
                  </a:schemeClr>
                </a:solidFill>
              </a:rPr>
              <a:t>, А. </a:t>
            </a:r>
            <a:r>
              <a:rPr lang="uk-UA" dirty="0" err="1">
                <a:solidFill>
                  <a:schemeClr val="accent6">
                    <a:lumMod val="75000"/>
                  </a:schemeClr>
                </a:solidFill>
              </a:rPr>
              <a:t>Конан</a:t>
            </a:r>
            <a:r>
              <a:rPr lang="uk-UA" dirty="0">
                <a:solidFill>
                  <a:schemeClr val="accent6">
                    <a:lumMod val="75000"/>
                  </a:schemeClr>
                </a:solidFill>
              </a:rPr>
              <a:t> </a:t>
            </a:r>
            <a:r>
              <a:rPr lang="uk-UA" dirty="0" err="1">
                <a:solidFill>
                  <a:schemeClr val="accent6">
                    <a:lumMod val="75000"/>
                  </a:schemeClr>
                </a:solidFill>
              </a:rPr>
              <a:t>Дойля</a:t>
            </a:r>
            <a:r>
              <a:rPr lang="uk-UA" dirty="0">
                <a:solidFill>
                  <a:schemeClr val="accent6">
                    <a:lumMod val="75000"/>
                  </a:schemeClr>
                </a:solidFill>
              </a:rPr>
              <a:t>, Е. Л. Войнич, Г. Ібсена, Джека Лондона, М. </a:t>
            </a:r>
            <a:r>
              <a:rPr lang="uk-UA" dirty="0" err="1">
                <a:solidFill>
                  <a:schemeClr val="accent6">
                    <a:lumMod val="75000"/>
                  </a:schemeClr>
                </a:solidFill>
              </a:rPr>
              <a:t>Гумільова</a:t>
            </a:r>
            <a:r>
              <a:rPr lang="uk-UA" dirty="0">
                <a:solidFill>
                  <a:schemeClr val="accent6">
                    <a:lumMod val="75000"/>
                  </a:schemeClr>
                </a:solidFill>
              </a:rPr>
              <a:t> та інших письменників.</a:t>
            </a:r>
            <a:endParaRPr lang="uk-UA" dirty="0">
              <a:solidFill>
                <a:schemeClr val="accent6">
                  <a:lumMod val="75000"/>
                </a:schemeClr>
              </a:solidFill>
            </a:endParaRPr>
          </a:p>
        </p:txBody>
      </p:sp>
    </p:spTree>
    <p:extLst>
      <p:ext uri="{BB962C8B-B14F-4D97-AF65-F5344CB8AC3E}">
        <p14:creationId xmlns:p14="http://schemas.microsoft.com/office/powerpoint/2010/main" val="10486721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solidFill>
                  <a:schemeClr val="tx2">
                    <a:lumMod val="75000"/>
                  </a:schemeClr>
                </a:solidFill>
              </a:rPr>
              <a:t>Риси модернізму</a:t>
            </a:r>
            <a:r>
              <a:rPr lang="en-GB" dirty="0" smtClean="0">
                <a:solidFill>
                  <a:schemeClr val="tx2">
                    <a:lumMod val="75000"/>
                  </a:schemeClr>
                </a:solidFill>
              </a:rPr>
              <a:t>:</a:t>
            </a:r>
            <a:endParaRPr lang="uk-UA" dirty="0">
              <a:solidFill>
                <a:schemeClr val="tx2">
                  <a:lumMod val="75000"/>
                </a:schemeClr>
              </a:solidFill>
            </a:endParaRPr>
          </a:p>
        </p:txBody>
      </p:sp>
      <p:sp>
        <p:nvSpPr>
          <p:cNvPr id="3" name="Объект 2"/>
          <p:cNvSpPr>
            <a:spLocks noGrp="1"/>
          </p:cNvSpPr>
          <p:nvPr>
            <p:ph idx="1"/>
          </p:nvPr>
        </p:nvSpPr>
        <p:spPr/>
        <p:txBody>
          <a:bodyPr/>
          <a:lstStyle/>
          <a:p>
            <a:r>
              <a:rPr lang="uk-UA" dirty="0">
                <a:solidFill>
                  <a:schemeClr val="bg2">
                    <a:lumMod val="25000"/>
                  </a:schemeClr>
                </a:solidFill>
              </a:rPr>
              <a:t>особлива увага до внутрішнього світу особистості;</a:t>
            </a:r>
          </a:p>
          <a:p>
            <a:r>
              <a:rPr lang="uk-UA" dirty="0" smtClean="0">
                <a:solidFill>
                  <a:schemeClr val="bg2">
                    <a:lumMod val="25000"/>
                  </a:schemeClr>
                </a:solidFill>
              </a:rPr>
              <a:t>проголошення </a:t>
            </a:r>
            <a:r>
              <a:rPr lang="uk-UA" dirty="0">
                <a:solidFill>
                  <a:schemeClr val="bg2">
                    <a:lumMod val="25000"/>
                  </a:schemeClr>
                </a:solidFill>
              </a:rPr>
              <a:t>самоцінності людини та мистецтва;</a:t>
            </a:r>
          </a:p>
          <a:p>
            <a:r>
              <a:rPr lang="uk-UA" dirty="0" smtClean="0">
                <a:solidFill>
                  <a:schemeClr val="bg2">
                    <a:lumMod val="25000"/>
                  </a:schemeClr>
                </a:solidFill>
              </a:rPr>
              <a:t>надання </a:t>
            </a:r>
            <a:r>
              <a:rPr lang="uk-UA" dirty="0">
                <a:solidFill>
                  <a:schemeClr val="bg2">
                    <a:lumMod val="25000"/>
                  </a:schemeClr>
                </a:solidFill>
              </a:rPr>
              <a:t>переваги творчій інтуїції;</a:t>
            </a:r>
          </a:p>
          <a:p>
            <a:r>
              <a:rPr lang="uk-UA" dirty="0" smtClean="0">
                <a:solidFill>
                  <a:schemeClr val="bg2">
                    <a:lumMod val="25000"/>
                  </a:schemeClr>
                </a:solidFill>
              </a:rPr>
              <a:t>розуміння </a:t>
            </a:r>
            <a:r>
              <a:rPr lang="uk-UA" dirty="0">
                <a:solidFill>
                  <a:schemeClr val="bg2">
                    <a:lumMod val="25000"/>
                  </a:schemeClr>
                </a:solidFill>
              </a:rPr>
              <a:t>літератури як найвищого знання, що здатне проникати у </a:t>
            </a:r>
            <a:r>
              <a:rPr lang="uk-UA" dirty="0" smtClean="0">
                <a:solidFill>
                  <a:schemeClr val="bg2">
                    <a:lumMod val="25000"/>
                  </a:schemeClr>
                </a:solidFill>
              </a:rPr>
              <a:t>найінтимніші </a:t>
            </a:r>
            <a:r>
              <a:rPr lang="uk-UA" dirty="0">
                <a:solidFill>
                  <a:schemeClr val="bg2">
                    <a:lumMod val="25000"/>
                  </a:schemeClr>
                </a:solidFill>
              </a:rPr>
              <a:t>глибини існування особистості і одухотворити світ;</a:t>
            </a:r>
          </a:p>
          <a:p>
            <a:r>
              <a:rPr lang="uk-UA" dirty="0" smtClean="0">
                <a:solidFill>
                  <a:schemeClr val="bg2">
                    <a:lumMod val="25000"/>
                  </a:schemeClr>
                </a:solidFill>
              </a:rPr>
              <a:t>пошук </a:t>
            </a:r>
            <a:r>
              <a:rPr lang="uk-UA" dirty="0">
                <a:solidFill>
                  <a:schemeClr val="bg2">
                    <a:lumMod val="25000"/>
                  </a:schemeClr>
                </a:solidFill>
              </a:rPr>
              <a:t>нових засобів у мистецтві (метамова, символіка, міфотворчість тощо);</a:t>
            </a:r>
          </a:p>
          <a:p>
            <a:r>
              <a:rPr lang="uk-UA" dirty="0" smtClean="0">
                <a:solidFill>
                  <a:schemeClr val="bg2">
                    <a:lumMod val="25000"/>
                  </a:schemeClr>
                </a:solidFill>
              </a:rPr>
              <a:t>прагнення </a:t>
            </a:r>
            <a:r>
              <a:rPr lang="uk-UA" dirty="0">
                <a:solidFill>
                  <a:schemeClr val="bg2">
                    <a:lumMod val="25000"/>
                  </a:schemeClr>
                </a:solidFill>
              </a:rPr>
              <a:t>відкрити нові ідеї, що перетворять світ за законами краси і мистецтва. </a:t>
            </a:r>
          </a:p>
          <a:p>
            <a:endParaRPr lang="uk-UA" dirty="0">
              <a:solidFill>
                <a:schemeClr val="bg2">
                  <a:lumMod val="25000"/>
                </a:schemeClr>
              </a:solidFill>
            </a:endParaRPr>
          </a:p>
        </p:txBody>
      </p:sp>
    </p:spTree>
    <p:extLst>
      <p:ext uri="{BB962C8B-B14F-4D97-AF65-F5344CB8AC3E}">
        <p14:creationId xmlns:p14="http://schemas.microsoft.com/office/powerpoint/2010/main" val="33840181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88640"/>
            <a:ext cx="7620000" cy="144016"/>
          </a:xfrm>
        </p:spPr>
        <p:txBody>
          <a:bodyPr/>
          <a:lstStyle/>
          <a:p>
            <a:endParaRPr lang="uk-UA" dirty="0"/>
          </a:p>
        </p:txBody>
      </p:sp>
      <p:sp>
        <p:nvSpPr>
          <p:cNvPr id="3" name="Объект 2"/>
          <p:cNvSpPr>
            <a:spLocks noGrp="1"/>
          </p:cNvSpPr>
          <p:nvPr>
            <p:ph idx="1"/>
          </p:nvPr>
        </p:nvSpPr>
        <p:spPr>
          <a:xfrm>
            <a:off x="457200" y="0"/>
            <a:ext cx="7620000" cy="6400800"/>
          </a:xfrm>
        </p:spPr>
        <p:txBody>
          <a:bodyPr/>
          <a:lstStyle/>
          <a:p>
            <a:pPr marL="114300" indent="0">
              <a:buNone/>
            </a:pPr>
            <a:r>
              <a:rPr lang="uk-UA" dirty="0">
                <a:solidFill>
                  <a:schemeClr val="accent5">
                    <a:lumMod val="50000"/>
                  </a:schemeClr>
                </a:solidFill>
              </a:rPr>
              <a:t>Такі крайні, радикальні модерністські течії, як дадаїзм або футуризм </a:t>
            </a:r>
            <a:r>
              <a:rPr lang="uk-UA" dirty="0" smtClean="0">
                <a:solidFill>
                  <a:schemeClr val="accent5">
                    <a:lumMod val="50000"/>
                  </a:schemeClr>
                </a:solidFill>
              </a:rPr>
              <a:t>отримали назву</a:t>
            </a:r>
            <a:r>
              <a:rPr lang="uk-UA" dirty="0">
                <a:solidFill>
                  <a:schemeClr val="accent5">
                    <a:lumMod val="50000"/>
                  </a:schemeClr>
                </a:solidFill>
              </a:rPr>
              <a:t> </a:t>
            </a:r>
            <a:r>
              <a:rPr lang="uk-UA" b="1" dirty="0">
                <a:solidFill>
                  <a:schemeClr val="accent5">
                    <a:lumMod val="50000"/>
                  </a:schemeClr>
                </a:solidFill>
              </a:rPr>
              <a:t>авангардизму </a:t>
            </a:r>
            <a:r>
              <a:rPr lang="uk-UA" dirty="0">
                <a:solidFill>
                  <a:schemeClr val="accent5">
                    <a:lumMod val="50000"/>
                  </a:schemeClr>
                </a:solidFill>
              </a:rPr>
              <a:t>(від </a:t>
            </a:r>
            <a:r>
              <a:rPr lang="uk-UA" dirty="0" err="1">
                <a:solidFill>
                  <a:schemeClr val="accent5">
                    <a:lumMod val="50000"/>
                  </a:schemeClr>
                </a:solidFill>
              </a:rPr>
              <a:t>фр</a:t>
            </a:r>
            <a:r>
              <a:rPr lang="uk-UA" dirty="0">
                <a:solidFill>
                  <a:schemeClr val="accent5">
                    <a:lumMod val="50000"/>
                  </a:schemeClr>
                </a:solidFill>
              </a:rPr>
              <a:t>. </a:t>
            </a:r>
            <a:r>
              <a:rPr lang="en-GB" dirty="0" err="1">
                <a:solidFill>
                  <a:schemeClr val="accent5">
                    <a:lumMod val="50000"/>
                  </a:schemeClr>
                </a:solidFill>
              </a:rPr>
              <a:t>avant</a:t>
            </a:r>
            <a:r>
              <a:rPr lang="en-GB" dirty="0">
                <a:solidFill>
                  <a:schemeClr val="accent5">
                    <a:lumMod val="50000"/>
                  </a:schemeClr>
                </a:solidFill>
              </a:rPr>
              <a:t> - </a:t>
            </a:r>
            <a:r>
              <a:rPr lang="uk-UA" dirty="0">
                <a:solidFill>
                  <a:schemeClr val="accent5">
                    <a:lumMod val="50000"/>
                  </a:schemeClr>
                </a:solidFill>
              </a:rPr>
              <a:t>уперед, </a:t>
            </a:r>
            <a:r>
              <a:rPr lang="en-GB" dirty="0" err="1">
                <a:solidFill>
                  <a:schemeClr val="accent5">
                    <a:lumMod val="50000"/>
                  </a:schemeClr>
                </a:solidFill>
              </a:rPr>
              <a:t>garde</a:t>
            </a:r>
            <a:r>
              <a:rPr lang="en-GB" dirty="0">
                <a:solidFill>
                  <a:schemeClr val="accent5">
                    <a:lumMod val="50000"/>
                  </a:schemeClr>
                </a:solidFill>
              </a:rPr>
              <a:t> - </a:t>
            </a:r>
            <a:r>
              <a:rPr lang="uk-UA" dirty="0">
                <a:solidFill>
                  <a:schemeClr val="accent5">
                    <a:lumMod val="50000"/>
                  </a:schemeClr>
                </a:solidFill>
              </a:rPr>
              <a:t>сторожа, передовий загін) - напрямок у художній культурі </a:t>
            </a:r>
            <a:r>
              <a:rPr lang="en-GB" dirty="0">
                <a:solidFill>
                  <a:schemeClr val="accent5">
                    <a:lumMod val="50000"/>
                  </a:schemeClr>
                </a:solidFill>
              </a:rPr>
              <a:t>XX </a:t>
            </a:r>
            <a:r>
              <a:rPr lang="uk-UA" dirty="0">
                <a:solidFill>
                  <a:schemeClr val="accent5">
                    <a:lumMod val="50000"/>
                  </a:schemeClr>
                </a:solidFill>
              </a:rPr>
              <a:t>ст., який полягав у відмові від існуючих норм і традицій, перетворенні нових художніх засобів у самоціль; відображенні кризових, хворобливих явищ у житті й культурі у перекрученій формі. Авангардизму притаманне бунтарство.</a:t>
            </a:r>
          </a:p>
          <a:p>
            <a:endParaRPr lang="uk-UA"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7544" y="2983981"/>
            <a:ext cx="3559043" cy="3318123"/>
          </a:xfrm>
          <a:prstGeom prst="rect">
            <a:avLst/>
          </a:prstGeom>
        </p:spPr>
      </p:pic>
      <p:pic>
        <p:nvPicPr>
          <p:cNvPr id="5" name="Рисунок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355976" y="3710568"/>
            <a:ext cx="3239420" cy="2591536"/>
          </a:xfrm>
          <a:prstGeom prst="rect">
            <a:avLst/>
          </a:prstGeom>
        </p:spPr>
      </p:pic>
    </p:spTree>
    <p:extLst>
      <p:ext uri="{BB962C8B-B14F-4D97-AF65-F5344CB8AC3E}">
        <p14:creationId xmlns:p14="http://schemas.microsoft.com/office/powerpoint/2010/main" val="5000301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Авангардистські течії та напрямки</a:t>
            </a:r>
            <a:r>
              <a:rPr lang="en-GB" dirty="0" smtClean="0"/>
              <a:t>:</a:t>
            </a:r>
            <a:endParaRPr lang="uk-UA" dirty="0"/>
          </a:p>
        </p:txBody>
      </p:sp>
      <p:sp>
        <p:nvSpPr>
          <p:cNvPr id="3" name="Объект 2"/>
          <p:cNvSpPr>
            <a:spLocks noGrp="1"/>
          </p:cNvSpPr>
          <p:nvPr>
            <p:ph idx="1"/>
          </p:nvPr>
        </p:nvSpPr>
        <p:spPr/>
        <p:txBody>
          <a:bodyPr/>
          <a:lstStyle/>
          <a:p>
            <a:r>
              <a:rPr lang="uk-UA" dirty="0" smtClean="0"/>
              <a:t>Експресіонізм</a:t>
            </a:r>
            <a:r>
              <a:rPr lang="en-GB" dirty="0" smtClean="0"/>
              <a:t>;</a:t>
            </a:r>
            <a:endParaRPr lang="uk-UA" dirty="0" smtClean="0"/>
          </a:p>
          <a:p>
            <a:r>
              <a:rPr lang="uk-UA" dirty="0" smtClean="0"/>
              <a:t>Кубізм</a:t>
            </a:r>
            <a:r>
              <a:rPr lang="en-GB" dirty="0" smtClean="0"/>
              <a:t>;</a:t>
            </a:r>
            <a:endParaRPr lang="uk-UA" dirty="0" smtClean="0"/>
          </a:p>
          <a:p>
            <a:r>
              <a:rPr lang="uk-UA" dirty="0" smtClean="0"/>
              <a:t>Футуризм</a:t>
            </a:r>
            <a:r>
              <a:rPr lang="en-GB" dirty="0" smtClean="0"/>
              <a:t>;</a:t>
            </a:r>
            <a:endParaRPr lang="uk-UA" dirty="0" smtClean="0"/>
          </a:p>
          <a:p>
            <a:r>
              <a:rPr lang="uk-UA" dirty="0" smtClean="0"/>
              <a:t>Дадаїзм.</a:t>
            </a:r>
            <a:endParaRPr lang="uk-UA"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11960" y="1112274"/>
            <a:ext cx="2333625" cy="1809750"/>
          </a:xfrm>
          <a:prstGeom prst="rect">
            <a:avLst/>
          </a:prstGeom>
        </p:spPr>
      </p:pic>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68053" y="4006286"/>
            <a:ext cx="2476500" cy="1847850"/>
          </a:xfrm>
          <a:prstGeom prst="rect">
            <a:avLst/>
          </a:prstGeom>
        </p:spPr>
      </p:pic>
      <p:pic>
        <p:nvPicPr>
          <p:cNvPr id="6" name="Рисунок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80112" y="3291911"/>
            <a:ext cx="2714625" cy="3276600"/>
          </a:xfrm>
          <a:prstGeom prst="rect">
            <a:avLst/>
          </a:prstGeom>
        </p:spPr>
      </p:pic>
      <p:pic>
        <p:nvPicPr>
          <p:cNvPr id="7" name="Рисунок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51520" y="3295212"/>
            <a:ext cx="2712439" cy="3483842"/>
          </a:xfrm>
          <a:prstGeom prst="rect">
            <a:avLst/>
          </a:prstGeom>
        </p:spPr>
      </p:pic>
    </p:spTree>
    <p:extLst>
      <p:ext uri="{BB962C8B-B14F-4D97-AF65-F5344CB8AC3E}">
        <p14:creationId xmlns:p14="http://schemas.microsoft.com/office/powerpoint/2010/main" val="26145006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err="1" smtClean="0">
                <a:solidFill>
                  <a:schemeClr val="accent4">
                    <a:lumMod val="75000"/>
                  </a:schemeClr>
                </a:solidFill>
              </a:rPr>
              <a:t>Неоміфологізм</a:t>
            </a:r>
            <a:endParaRPr lang="uk-UA" dirty="0">
              <a:solidFill>
                <a:schemeClr val="accent4">
                  <a:lumMod val="75000"/>
                </a:schemeClr>
              </a:solidFill>
            </a:endParaRPr>
          </a:p>
        </p:txBody>
      </p:sp>
      <p:sp>
        <p:nvSpPr>
          <p:cNvPr id="3" name="Объект 2"/>
          <p:cNvSpPr>
            <a:spLocks noGrp="1"/>
          </p:cNvSpPr>
          <p:nvPr>
            <p:ph idx="1"/>
          </p:nvPr>
        </p:nvSpPr>
        <p:spPr/>
        <p:txBody>
          <a:bodyPr/>
          <a:lstStyle/>
          <a:p>
            <a:r>
              <a:rPr lang="uk-UA" dirty="0">
                <a:solidFill>
                  <a:schemeClr val="accent6">
                    <a:lumMod val="75000"/>
                  </a:schemeClr>
                </a:solidFill>
              </a:rPr>
              <a:t>Неоміфологізм - це концепція, яка розглядає </a:t>
            </a:r>
            <a:r>
              <a:rPr lang="uk-UA" dirty="0" err="1">
                <a:solidFill>
                  <a:schemeClr val="accent6">
                    <a:lumMod val="75000"/>
                  </a:schemeClr>
                </a:solidFill>
              </a:rPr>
              <a:t>міфологізм</a:t>
            </a:r>
            <a:r>
              <a:rPr lang="uk-UA" dirty="0">
                <a:solidFill>
                  <a:schemeClr val="accent6">
                    <a:lumMod val="75000"/>
                  </a:schemeClr>
                </a:solidFill>
              </a:rPr>
              <a:t> (співвіднесеність з міфом) як найбільш характерну форму художнього мислення мистецтва ХХ століття. Відповідно до цієї концепції, все ХХ століття постає як складна система майстерно поєднуються і </a:t>
            </a:r>
            <a:r>
              <a:rPr lang="uk-UA" dirty="0" err="1">
                <a:solidFill>
                  <a:schemeClr val="accent6">
                    <a:lumMod val="75000"/>
                  </a:schemeClr>
                </a:solidFill>
              </a:rPr>
              <a:t>взаімоотражающіх</a:t>
            </a:r>
            <a:r>
              <a:rPr lang="uk-UA" dirty="0">
                <a:solidFill>
                  <a:schemeClr val="accent6">
                    <a:lumMod val="75000"/>
                  </a:schemeClr>
                </a:solidFill>
              </a:rPr>
              <a:t> один одного культурно-естетичних міфів.</a:t>
            </a:r>
            <a:endParaRPr lang="uk-UA" dirty="0">
              <a:solidFill>
                <a:schemeClr val="accent6">
                  <a:lumMod val="75000"/>
                </a:schemeClr>
              </a:solidFill>
            </a:endParaRPr>
          </a:p>
        </p:txBody>
      </p:sp>
    </p:spTree>
    <p:extLst>
      <p:ext uri="{BB962C8B-B14F-4D97-AF65-F5344CB8AC3E}">
        <p14:creationId xmlns:p14="http://schemas.microsoft.com/office/powerpoint/2010/main" val="3477897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кругленный прямоугольник 1"/>
          <p:cNvSpPr/>
          <p:nvPr/>
        </p:nvSpPr>
        <p:spPr>
          <a:xfrm>
            <a:off x="2339752" y="374010"/>
            <a:ext cx="3744416" cy="19442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4000" dirty="0" smtClean="0">
                <a:solidFill>
                  <a:schemeClr val="accent2">
                    <a:lumMod val="50000"/>
                  </a:schemeClr>
                </a:solidFill>
              </a:rPr>
              <a:t>Література </a:t>
            </a:r>
            <a:r>
              <a:rPr lang="uk-UA" sz="4000" dirty="0" err="1" smtClean="0">
                <a:solidFill>
                  <a:schemeClr val="accent2">
                    <a:lumMod val="50000"/>
                  </a:schemeClr>
                </a:solidFill>
              </a:rPr>
              <a:t>хх</a:t>
            </a:r>
            <a:r>
              <a:rPr lang="uk-UA" sz="4000" dirty="0" smtClean="0">
                <a:solidFill>
                  <a:schemeClr val="accent2">
                    <a:lumMod val="50000"/>
                  </a:schemeClr>
                </a:solidFill>
              </a:rPr>
              <a:t> століття</a:t>
            </a:r>
            <a:endParaRPr lang="uk-UA" sz="4000" dirty="0">
              <a:solidFill>
                <a:schemeClr val="accent2">
                  <a:lumMod val="50000"/>
                </a:schemeClr>
              </a:solidFill>
            </a:endParaRPr>
          </a:p>
        </p:txBody>
      </p:sp>
      <p:cxnSp>
        <p:nvCxnSpPr>
          <p:cNvPr id="8" name="Прямая со стрелкой 7"/>
          <p:cNvCxnSpPr/>
          <p:nvPr/>
        </p:nvCxnSpPr>
        <p:spPr>
          <a:xfrm flipH="1">
            <a:off x="2123728" y="2318226"/>
            <a:ext cx="864096" cy="139880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Прямоугольник 8"/>
          <p:cNvSpPr/>
          <p:nvPr/>
        </p:nvSpPr>
        <p:spPr>
          <a:xfrm>
            <a:off x="611560" y="3720689"/>
            <a:ext cx="3024336" cy="14401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3200" dirty="0" smtClean="0">
                <a:solidFill>
                  <a:schemeClr val="accent2">
                    <a:lumMod val="50000"/>
                  </a:schemeClr>
                </a:solidFill>
              </a:rPr>
              <a:t>Елітарна культура</a:t>
            </a:r>
            <a:endParaRPr lang="uk-UA" sz="3200" dirty="0">
              <a:solidFill>
                <a:schemeClr val="accent2">
                  <a:lumMod val="50000"/>
                </a:schemeClr>
              </a:solidFill>
            </a:endParaRPr>
          </a:p>
        </p:txBody>
      </p:sp>
      <p:cxnSp>
        <p:nvCxnSpPr>
          <p:cNvPr id="11" name="Прямая со стрелкой 10"/>
          <p:cNvCxnSpPr/>
          <p:nvPr/>
        </p:nvCxnSpPr>
        <p:spPr>
          <a:xfrm>
            <a:off x="5004048" y="2318226"/>
            <a:ext cx="720080" cy="14024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Прямоугольник 11"/>
          <p:cNvSpPr/>
          <p:nvPr/>
        </p:nvSpPr>
        <p:spPr>
          <a:xfrm>
            <a:off x="4519139" y="3710492"/>
            <a:ext cx="2664296" cy="144381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3200" dirty="0" smtClean="0">
                <a:solidFill>
                  <a:schemeClr val="accent2">
                    <a:lumMod val="50000"/>
                  </a:schemeClr>
                </a:solidFill>
              </a:rPr>
              <a:t>Масова культура</a:t>
            </a:r>
            <a:endParaRPr lang="uk-UA" sz="3200" dirty="0">
              <a:solidFill>
                <a:schemeClr val="accent2">
                  <a:lumMod val="50000"/>
                </a:schemeClr>
              </a:solidFill>
            </a:endParaRPr>
          </a:p>
        </p:txBody>
      </p:sp>
    </p:spTree>
    <p:extLst>
      <p:ext uri="{BB962C8B-B14F-4D97-AF65-F5344CB8AC3E}">
        <p14:creationId xmlns:p14="http://schemas.microsoft.com/office/powerpoint/2010/main" val="357653903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седство">
  <a:themeElements>
    <a:clrScheme name="Модульная">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Стандартная">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оседство">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90</TotalTime>
  <Words>385</Words>
  <Application>Microsoft Office PowerPoint</Application>
  <PresentationFormat>Экран (4:3)</PresentationFormat>
  <Paragraphs>39</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Соседство</vt:lpstr>
      <vt:lpstr>Перша половина хх століття.</vt:lpstr>
      <vt:lpstr>Напрямки літератури:</vt:lpstr>
      <vt:lpstr>Риси реалізму:</vt:lpstr>
      <vt:lpstr>Неоромантизм</vt:lpstr>
      <vt:lpstr>Риси модернізму:</vt:lpstr>
      <vt:lpstr>Презентация PowerPoint</vt:lpstr>
      <vt:lpstr>Авангардистські течії та напрямки:</vt:lpstr>
      <vt:lpstr>Неоміфологізм</vt:lpstr>
      <vt:lpstr>Презентация PowerPoint</vt:lpstr>
      <vt:lpstr>Масова культура:</vt:lpstr>
      <vt:lpstr>Елітарна культура:</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Перша половина хх століття.</dc:title>
  <dc:creator>VITA</dc:creator>
  <cp:lastModifiedBy>VITA</cp:lastModifiedBy>
  <cp:revision>6</cp:revision>
  <dcterms:created xsi:type="dcterms:W3CDTF">2014-09-08T14:25:43Z</dcterms:created>
  <dcterms:modified xsi:type="dcterms:W3CDTF">2014-09-08T15:55:58Z</dcterms:modified>
</cp:coreProperties>
</file>