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60" r:id="rId8"/>
    <p:sldId id="261" r:id="rId9"/>
    <p:sldId id="262" r:id="rId10"/>
    <p:sldId id="265" r:id="rId11"/>
    <p:sldId id="264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5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8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1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CFE8E-AAA8-41C3-A9B7-C90F1B3256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37554-B8A9-45F8-AF28-B0FE2D716C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7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251AE-B6E4-4A0D-812F-A1A0B01D5E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BC8C4-2481-4473-BE7F-18E40EEC93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2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D06E-5A91-4208-BE74-D57EB73EF0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76E5-1123-4221-8624-4C9D60B9E9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4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1DEA-6436-43D8-B881-A61AAC7805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3999-68FF-498C-BDE3-CE4F061E0B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28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2A1B-7F18-4058-ABD4-229C260B9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27125-4718-4C71-9FED-91929177B0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2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F890-3AED-4F2D-AE36-419CB31351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6B539-04A4-41F2-AAD1-D3205855B7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67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A8B6-CAEC-4E92-B5F7-41419E4DB8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C31E-514C-46A3-BD51-B264FD723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94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B146B-8223-4BA2-A232-E98E939403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41B1-82D3-49BF-9977-70968D56D7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8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50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44A7-8D32-42DB-B4E7-90C11830FD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50BAC-7EFB-423B-9559-DDF67223C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7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77B6-59BC-42DC-A0B8-A68018750C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F955-B28A-4FD9-9A5D-88192807B8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64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F703-8664-4F11-BB5D-5137927A24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B873-DE13-45B3-9576-0511BF2AA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49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A663-0ABD-40B0-8636-1838C95152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BEE6-7BE0-4FB6-AE0D-15B5B0A857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7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AE74-6337-497E-AD3E-CD7F98E09F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FD64-AD58-4386-B833-10656D8685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1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89A68-574E-44C9-8D3D-B3C398CE16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3B0A-6022-45CB-A6F4-4DC72A6C52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3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F2E9-7813-402F-A9F7-F8469859E5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81AD-984A-4E33-BBC0-9F505AF77E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98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A3769-CA21-4DEF-8A90-A94E4ECDBE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4098-CB08-4674-86CD-D0A562A45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60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8BC5-4F6D-4A7A-816C-8F3A6979B8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602F-9726-45EA-912C-EBDDD428F1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6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F4302-BBC1-4433-95D6-80D4133078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5711-B1B9-4246-8B13-16E2E5F63A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2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15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E795-9D1E-4D4B-A0D0-4DC7B5366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E53FE-4708-4247-83E2-85C2A09EC8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39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AF2FF-F220-4240-9E0D-021AFBF843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42BA-AC0F-4BD1-98B0-6B5A22BBA5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95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557F-14E3-4A32-BE42-A79B0FBA64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A768-F217-4B74-B791-E489C81621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44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3299-93E7-4376-8154-397506200BB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872F-CFCF-4E9F-BBDB-258C3F9DC3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89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69F1-F6DD-44EC-A215-947C4DFD9D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20C4-14FA-48E5-8F82-DBDD5CBD68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38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EA89-9F11-40E1-9339-81BB7D2BCB2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8ABC-7E7B-435B-9B5B-15270EF8B2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63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DDCF-EDF0-4DD0-9E99-34E62B97F0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8CE4-158D-457C-BCB0-9318CC44ED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30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97B9-9F83-439E-9DEB-EF8DDA0760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3ACB-B611-479F-A32A-A56E201E96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55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C601-6F3A-4903-9E60-E6BE507E3A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6957-BA5B-4473-9AE0-CA59E8C21F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408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C1555-29B7-4F34-BC8C-7DA3B75C87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B4C6-43A2-4A16-BC61-35A42D9062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0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47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F0D1-3409-4154-B8B1-EF57BDE52B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60B7-59A0-4819-9B92-D69B47DA84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08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4F4ED-09D4-4840-B8C5-82865C7ED0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2E1D-EBFA-427F-BFC0-4EA3F88AA6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12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CDB00-94AB-43DC-B8CC-74F8AB74F5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9D34-DBC2-499B-868F-CDCA7A21A9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96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8FBE-3C24-42AC-A1A8-CA074B9FDB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FEAD-2A5B-45EB-8105-A8CF3DB892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29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6831-CC98-4425-BD93-80102EE5BD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43E05-0CBE-4E32-92D8-C675791D84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3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9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1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9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89652-9754-4DC2-9785-A67DF4DC1BC1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53B0-DFCE-4C0D-BA18-D798A43AA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3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0FA0C-AE4B-4653-B1C2-DDC76F0056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25E31B-9EF3-48CD-8048-703AF0D185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7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8FB1BC-D55D-423A-B5E3-1B064E5606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5C1F52-79ED-42C5-A848-D1C5CB2EA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878D59-D0F7-49A5-93BA-40B117CFF9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A4AB48-DA18-447F-ACE8-7EF1EC9A3C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8" y="-25524"/>
            <a:ext cx="9173948" cy="68835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8229600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fr-FR" sz="12900" dirty="0" smtClean="0">
                <a:latin typeface="Edwardian Script ITC" pitchFamily="66" charset="0"/>
              </a:rPr>
              <a:t>UPAH</a:t>
            </a:r>
            <a:endParaRPr lang="ru-RU" sz="12900" dirty="0"/>
          </a:p>
        </p:txBody>
      </p:sp>
    </p:spTree>
    <p:extLst>
      <p:ext uri="{BB962C8B-B14F-4D97-AF65-F5344CB8AC3E}">
        <p14:creationId xmlns:p14="http://schemas.microsoft.com/office/powerpoint/2010/main" val="32973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1921 году, в разгар смуты и внешней интервенции, иранский офицер Реза-хан с помощью Персидской казачьей бригады с боями занял столицу Тегеран, и был назначен Ахмад-шахом военным губернатором и главнокомандующим, а через некоторое время — военным министром.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4185"/>
            <a:ext cx="3881864" cy="3744565"/>
          </a:xfrm>
        </p:spPr>
      </p:pic>
      <p:pic>
        <p:nvPicPr>
          <p:cNvPr id="7170" name="Picture 2" descr="C:\Documents and Settings\UserXP\Рабочий стол\10887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296087"/>
            <a:ext cx="4568120" cy="3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5956963"/>
            <a:ext cx="131042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Реза-хан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80029" y="6051281"/>
            <a:ext cx="42650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Северная часть Тегерана. Начало 20 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3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>
                <a:lumMod val="0"/>
                <a:lumOff val="100000"/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9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 1923 году Пехлеви был назначен премьер-министром. Используя своё положение и авторитет, он подготовил свержение династии </a:t>
            </a:r>
            <a:r>
              <a:rPr lang="ru-RU" sz="1800" dirty="0" err="1" smtClean="0"/>
              <a:t>Каджаров</a:t>
            </a:r>
            <a:r>
              <a:rPr lang="ru-RU" sz="1800" dirty="0" smtClean="0"/>
              <a:t>. Учредительная ассамблея меджлиса 31 октября 1925 года объявила о низложении Ахмад-шаха </a:t>
            </a:r>
            <a:r>
              <a:rPr lang="ru-RU" sz="1800" dirty="0" err="1" smtClean="0"/>
              <a:t>Каджара</a:t>
            </a:r>
            <a:r>
              <a:rPr lang="ru-RU" sz="1800" dirty="0" smtClean="0"/>
              <a:t>. 12 декабря 1925 года Реза-хан был провозглашён новым </a:t>
            </a:r>
            <a:r>
              <a:rPr lang="ru-RU" sz="1800" dirty="0" err="1" smtClean="0"/>
              <a:t>шаханшахом</a:t>
            </a:r>
            <a:r>
              <a:rPr lang="ru-RU" sz="1800" dirty="0" smtClean="0"/>
              <a:t> Ирана.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6" y="1711349"/>
            <a:ext cx="2925944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6411922"/>
            <a:ext cx="19507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Реза-шах </a:t>
            </a:r>
            <a:r>
              <a:rPr lang="ru-RU" dirty="0"/>
              <a:t>П</a:t>
            </a:r>
            <a:r>
              <a:rPr lang="ru-RU" dirty="0" smtClean="0"/>
              <a:t>ехлеви</a:t>
            </a:r>
            <a:endParaRPr lang="ru-RU" dirty="0"/>
          </a:p>
        </p:txBody>
      </p:sp>
      <p:pic>
        <p:nvPicPr>
          <p:cNvPr id="8194" name="Picture 2" descr="C:\Documents and Settings\UserXP\Рабочий стол\280px-AhmadShahQaja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70" y="1731516"/>
            <a:ext cx="3104037" cy="44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15850" y="6411922"/>
            <a:ext cx="21737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Ахмад-шах </a:t>
            </a:r>
            <a:r>
              <a:rPr lang="ru-RU" dirty="0" err="1" smtClean="0"/>
              <a:t>Каджара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4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77383"/>
            <a:ext cx="878684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Реза </a:t>
            </a:r>
            <a:r>
              <a:rPr lang="ru-RU" sz="28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Пехлеви объявил политику широкомасштабной модернизации и индустриализации:</a:t>
            </a:r>
            <a:r>
              <a:rPr lang="ru-RU" sz="6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dirty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>
            <a:spLocks noChangeAspect="1"/>
          </p:cNvSpPr>
          <p:nvPr/>
        </p:nvSpPr>
        <p:spPr bwMode="auto">
          <a:xfrm>
            <a:off x="1200302" y="1612441"/>
            <a:ext cx="357188" cy="307975"/>
          </a:xfrm>
          <a:prstGeom prst="ellipse">
            <a:avLst/>
          </a:prstGeom>
          <a:solidFill>
            <a:srgbClr val="C00000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>
            <a:spLocks noChangeAspect="1"/>
          </p:cNvSpPr>
          <p:nvPr/>
        </p:nvSpPr>
        <p:spPr bwMode="auto">
          <a:xfrm>
            <a:off x="1200302" y="2657094"/>
            <a:ext cx="357188" cy="307975"/>
          </a:xfrm>
          <a:prstGeom prst="ellipse">
            <a:avLst/>
          </a:prstGeom>
          <a:solidFill>
            <a:srgbClr val="C00000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6088" y="1376897"/>
            <a:ext cx="6744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он послал специалистов проходить обучение в Европу и другие страны,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33712" y="3609091"/>
            <a:ext cx="75102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страна стала индустриализироваться и урбанизироваться.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454930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решил улучшить инфраструктуру,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28292" y="3136282"/>
            <a:ext cx="6617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улучшить систему образования,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6088" y="3965325"/>
            <a:ext cx="6744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построить железные и автомобильные дороги. </a:t>
            </a:r>
            <a:endParaRPr lang="ru-RU" sz="2800" dirty="0"/>
          </a:p>
        </p:txBody>
      </p:sp>
      <p:sp>
        <p:nvSpPr>
          <p:cNvPr id="16" name="Овал 15"/>
          <p:cNvSpPr>
            <a:spLocks noChangeAspect="1"/>
          </p:cNvSpPr>
          <p:nvPr/>
        </p:nvSpPr>
        <p:spPr bwMode="auto">
          <a:xfrm>
            <a:off x="1265588" y="5589239"/>
            <a:ext cx="357188" cy="307975"/>
          </a:xfrm>
          <a:prstGeom prst="ellipse">
            <a:avLst/>
          </a:prstGeom>
          <a:solidFill>
            <a:srgbClr val="C00000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>
            <a:spLocks noChangeAspect="1"/>
          </p:cNvSpPr>
          <p:nvPr/>
        </p:nvSpPr>
        <p:spPr bwMode="auto">
          <a:xfrm>
            <a:off x="1213002" y="3360018"/>
            <a:ext cx="357188" cy="307975"/>
          </a:xfrm>
          <a:prstGeom prst="ellipse">
            <a:avLst/>
          </a:prstGeom>
          <a:solidFill>
            <a:srgbClr val="C00000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>
            <a:spLocks noChangeAspect="1"/>
          </p:cNvSpPr>
          <p:nvPr/>
        </p:nvSpPr>
        <p:spPr bwMode="auto">
          <a:xfrm>
            <a:off x="1200302" y="4222268"/>
            <a:ext cx="357188" cy="307975"/>
          </a:xfrm>
          <a:prstGeom prst="ellipse">
            <a:avLst/>
          </a:prstGeom>
          <a:solidFill>
            <a:srgbClr val="C00000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UserXP\Рабочий стол\4b3382664fc7aef973b64856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30" y="-7978"/>
            <a:ext cx="9329757" cy="68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53" y="188640"/>
            <a:ext cx="8928992" cy="20882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1935 году шах потребовал, чтобы иностранные государства стали официально использовать самоназвание государства —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Иран</a:t>
            </a:r>
            <a:r>
              <a:rPr lang="ru-RU" dirty="0" smtClean="0"/>
              <a:t>, вместо употреблявшегося до того названия Персия.</a:t>
            </a:r>
            <a:endParaRPr lang="ru-RU" dirty="0"/>
          </a:p>
        </p:txBody>
      </p:sp>
      <p:pic>
        <p:nvPicPr>
          <p:cNvPr id="9218" name="Picture 2" descr="C:\Documents and Settings\UserXP\Рабочий стол\IranB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62" y="2492896"/>
            <a:ext cx="6377774" cy="4208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XP\Рабочий стол\GejGre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0476656" cy="79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1296144"/>
          </a:xfrm>
        </p:spPr>
        <p:txBody>
          <a:bodyPr>
            <a:noAutofit/>
          </a:bodyPr>
          <a:lstStyle/>
          <a:p>
            <a:r>
              <a:rPr lang="vi-VN" sz="3200" i="1" dirty="0" smtClean="0"/>
              <a:t>Исла́мская Респу́блика Ира́н </a:t>
            </a:r>
            <a:r>
              <a:rPr lang="fr-FR" sz="3200" i="1" dirty="0" smtClean="0"/>
              <a:t>(</a:t>
            </a:r>
            <a:r>
              <a:rPr lang="vi-VN" sz="3200" i="1" dirty="0" smtClean="0"/>
              <a:t>до 1935 Пе́рсия</a:t>
            </a:r>
            <a:r>
              <a:rPr lang="fr-FR" sz="3200" i="1" dirty="0" smtClean="0"/>
              <a:t>)</a:t>
            </a:r>
            <a:r>
              <a:rPr lang="vi-VN" sz="3200" i="1" dirty="0" smtClean="0"/>
              <a:t> — государство на юго-западе Азии. Столица — город Тегеран.</a:t>
            </a:r>
            <a:endParaRPr lang="ru-RU" sz="32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492807" cy="2566516"/>
          </a:xfrm>
        </p:spPr>
      </p:pic>
      <p:pic>
        <p:nvPicPr>
          <p:cNvPr id="2050" name="Picture 2" descr="C:\Documents and Settings\UserXP\Рабочий стол\Emblem_of_Ira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33972"/>
            <a:ext cx="3347566" cy="32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5469205"/>
            <a:ext cx="1935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Флаг Ирана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88989" y="5489150"/>
            <a:ext cx="18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Герб Ирана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89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5949280"/>
            <a:ext cx="3008313" cy="7537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Президент Ирана</a:t>
            </a:r>
            <a:r>
              <a:rPr lang="fr-FR" dirty="0" smtClean="0"/>
              <a:t> </a:t>
            </a:r>
            <a:r>
              <a:rPr lang="ru-RU" dirty="0" smtClean="0"/>
              <a:t> Махмуд </a:t>
            </a:r>
            <a:r>
              <a:rPr lang="ru-RU" dirty="0" err="1" smtClean="0"/>
              <a:t>Ахмадинежад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389834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1340768"/>
            <a:ext cx="3600400" cy="52565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 конституции, принятой в 1979 году, Иран является исламской республикой. Иран на 2011 год одна из немногих реальных теократий в мире.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50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539552" y="1916832"/>
            <a:ext cx="7772400" cy="1946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UPAH B 1919-1939 </a:t>
            </a: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27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38000">
              <a:schemeClr val="accent6"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280" y="-243408"/>
            <a:ext cx="7272808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После войны Иран был принят в Лигу Наций. В 1919 году Иран заключил торговое соглашение с Великобританией, в котором Британия, формально подтверждая независимость Ирана, пыталась установить полный контроль над ним.</a:t>
            </a:r>
            <a:endParaRPr lang="ru-RU" dirty="0"/>
          </a:p>
        </p:txBody>
      </p:sp>
      <p:pic>
        <p:nvPicPr>
          <p:cNvPr id="3074" name="Picture 2" descr="C:\Documents and Settings\UserXP\Рабочий стол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6048672" cy="28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375400"/>
            <a:ext cx="5445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Представители разных стран в Лиге Наций, 1920 г.</a:t>
            </a:r>
            <a:endParaRPr lang="ru-RU" dirty="0"/>
          </a:p>
        </p:txBody>
      </p:sp>
      <p:pic>
        <p:nvPicPr>
          <p:cNvPr id="3075" name="Picture 3" descr="C:\Documents and Settings\UserXP\Рабочий стол\xln-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78" y="2650497"/>
            <a:ext cx="26642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38000">
              <a:schemeClr val="accent6">
                <a:lumMod val="0"/>
                <a:lumOff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2"/>
            <a:ext cx="3645024" cy="527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196752"/>
            <a:ext cx="3754760" cy="45141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апреле 1920 г. во всем Северном Иране под руководством шейха Мохаммеда </a:t>
            </a:r>
            <a:r>
              <a:rPr lang="ru-RU" sz="2400" dirty="0" err="1" smtClean="0"/>
              <a:t>Хиабани</a:t>
            </a:r>
            <a:r>
              <a:rPr lang="ru-RU" sz="2400" dirty="0" smtClean="0"/>
              <a:t> началось восстание против иранского правительства и поддерживающих его британцев, которое было разгромлено в сентябре этого же года.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8498" y="6093296"/>
            <a:ext cx="215033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Мохаммад</a:t>
            </a:r>
            <a:r>
              <a:rPr lang="ru-RU" dirty="0" smtClean="0"/>
              <a:t> </a:t>
            </a:r>
            <a:r>
              <a:rPr lang="ru-RU" dirty="0" err="1" smtClean="0"/>
              <a:t>Хиябани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0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1800" dirty="0" smtClean="0"/>
              <a:t>17 мая 1920 г. из Баку в </a:t>
            </a:r>
            <a:r>
              <a:rPr lang="ru-RU" sz="1800" dirty="0" err="1" smtClean="0"/>
              <a:t>Энзели</a:t>
            </a:r>
            <a:r>
              <a:rPr lang="ru-RU" sz="1800" dirty="0" smtClean="0"/>
              <a:t>, где находятся корабли, уведенные белогвардейцами Деникина из российских портов, направилась Волжско-Каспийская военная флотилия под командованием Федора Раскольникова и Серго Орджоникидзе. 18 мая флотилия выдвинула ультиматум английским войскам, занимающим г. </a:t>
            </a:r>
            <a:r>
              <a:rPr lang="ru-RU" sz="1800" dirty="0" err="1" smtClean="0"/>
              <a:t>Энзели</a:t>
            </a:r>
            <a:r>
              <a:rPr lang="ru-RU" sz="1800" dirty="0" smtClean="0"/>
              <a:t>, по его истечении начались боевые действия, британцы и белогвардейцы отступили и Советская Россия возвратила контроль над кораблями.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1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9694"/>
            <a:ext cx="2464223" cy="4206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331640" y="6319440"/>
            <a:ext cx="223952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Федор Раскольников</a:t>
            </a:r>
            <a:endParaRPr lang="ru-RU" dirty="0"/>
          </a:p>
        </p:txBody>
      </p:sp>
      <p:pic>
        <p:nvPicPr>
          <p:cNvPr id="13" name="Picture 2" descr="C:\Documents and Settings\UserXP\Рабочий стол\947588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200474" cy="3920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57304" y="6309320"/>
            <a:ext cx="229396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Серго Орджоникидзе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6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38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2000" dirty="0" smtClean="0"/>
              <a:t>Отряды </a:t>
            </a:r>
            <a:r>
              <a:rPr lang="ru-RU" sz="2000" dirty="0" err="1" smtClean="0"/>
              <a:t>дженгалийцев</a:t>
            </a:r>
            <a:r>
              <a:rPr lang="ru-RU" sz="2000" dirty="0" smtClean="0"/>
              <a:t> под командованием националиста Мирзы Кучек-хана воспользовались моментом и ими 4 июня 1920 г. был взят г. </a:t>
            </a:r>
            <a:r>
              <a:rPr lang="ru-RU" sz="2000" dirty="0" err="1" smtClean="0"/>
              <a:t>Решт</a:t>
            </a:r>
            <a:r>
              <a:rPr lang="ru-RU" sz="2000" dirty="0" smtClean="0"/>
              <a:t> — столица </a:t>
            </a:r>
            <a:r>
              <a:rPr lang="ru-RU" sz="2000" dirty="0" err="1" smtClean="0"/>
              <a:t>остана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Гилян</a:t>
            </a:r>
            <a:r>
              <a:rPr lang="ru-RU" sz="2000" dirty="0" smtClean="0"/>
              <a:t>. 5 июня, после переговоров с советскими представителями, была провозглашена </a:t>
            </a:r>
            <a:r>
              <a:rPr lang="ru-RU" sz="2000" dirty="0" err="1" smtClean="0"/>
              <a:t>Гилянская</a:t>
            </a:r>
            <a:r>
              <a:rPr lang="ru-RU" sz="2000" dirty="0" smtClean="0"/>
              <a:t> Советская республика.</a:t>
            </a:r>
            <a:endParaRPr lang="ru-RU" sz="2000" dirty="0"/>
          </a:p>
        </p:txBody>
      </p:sp>
      <p:pic>
        <p:nvPicPr>
          <p:cNvPr id="5122" name="Picture 2" descr="C:\Documents and Settings\UserXP\Рабочий стол\Mirza_teeg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3" y="1836055"/>
            <a:ext cx="215741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6177021"/>
            <a:ext cx="20035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Мирзы Кучек-хана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8219" y="6177021"/>
            <a:ext cx="60268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Решт</a:t>
            </a:r>
            <a:r>
              <a:rPr lang="en-US" dirty="0" smtClean="0"/>
              <a:t>— </a:t>
            </a:r>
            <a:r>
              <a:rPr lang="ru-RU" dirty="0" smtClean="0"/>
              <a:t>город в Иране, центр провинции (</a:t>
            </a:r>
            <a:r>
              <a:rPr lang="ru-RU" dirty="0" err="1" smtClean="0"/>
              <a:t>остана</a:t>
            </a:r>
            <a:r>
              <a:rPr lang="ru-RU" dirty="0" smtClean="0"/>
              <a:t>) </a:t>
            </a:r>
            <a:r>
              <a:rPr lang="ru-RU" dirty="0" err="1" smtClean="0"/>
              <a:t>Гилян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C:\Documents and Settings\UserXP\Рабочий стол\438189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62" y="1988840"/>
            <a:ext cx="6096000" cy="3809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9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20 сентября 1920 г., вернув уведённый белогвардейцами флот, правительство РСФСР приняло решение о сворачивании своей военной операции в Иране и приступило к переговорам с шахским правительством. 26 февраля 1921 г. был заключён советско-иранский договор о постепенном выводе советских войск. Советские войска начали покидать </a:t>
            </a:r>
            <a:r>
              <a:rPr lang="ru-RU" sz="1400" dirty="0" err="1" smtClean="0"/>
              <a:t>Гилян</a:t>
            </a:r>
            <a:r>
              <a:rPr lang="ru-RU" sz="1400" dirty="0" smtClean="0"/>
              <a:t> с апреля и полностью выведены к 8 сентября 1921 г. В </a:t>
            </a:r>
            <a:r>
              <a:rPr lang="ru-RU" sz="1400" dirty="0" err="1" smtClean="0"/>
              <a:t>Гилянской</a:t>
            </a:r>
            <a:r>
              <a:rPr lang="ru-RU" sz="1400" dirty="0" smtClean="0"/>
              <a:t> республике началась гражданская война. 2 ноября, пользуясь смутой, ее заняли войска иранского правительства.</a:t>
            </a:r>
            <a:endParaRPr lang="ru-RU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6912768" cy="4627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89312" y="6389448"/>
            <a:ext cx="2625975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Провинция </a:t>
            </a:r>
            <a:r>
              <a:rPr lang="ru-RU" dirty="0" err="1" smtClean="0"/>
              <a:t>Гилян</a:t>
            </a:r>
            <a:r>
              <a:rPr lang="ru-RU" dirty="0" smtClean="0"/>
              <a:t>, Иран.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1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507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1_Тема Office</vt:lpstr>
      <vt:lpstr>2_Тема Office</vt:lpstr>
      <vt:lpstr>3_Тема Office</vt:lpstr>
      <vt:lpstr>UPAH</vt:lpstr>
      <vt:lpstr>Исла́мская Респу́блика Ира́н (до 1935 Пе́рсия) — государство на юго-западе Азии. Столица — город Тегеран.</vt:lpstr>
      <vt:lpstr>Президент Ирана  Махмуд Ахмадинежад </vt:lpstr>
      <vt:lpstr>Презентация PowerPoint</vt:lpstr>
      <vt:lpstr>После войны Иран был принят в Лигу Наций. В 1919 году Иран заключил торговое соглашение с Великобританией, в котором Британия, формально подтверждая независимость Ирана, пыталась установить полный контроль над ним.</vt:lpstr>
      <vt:lpstr>Презентация PowerPoint</vt:lpstr>
      <vt:lpstr>17 мая 1920 г. из Баку в Энзели, где находятся корабли, уведенные белогвардейцами Деникина из российских портов, направилась Волжско-Каспийская военная флотилия под командованием Федора Раскольникова и Серго Орджоникидзе. 18 мая флотилия выдвинула ультиматум английским войскам, занимающим г. Энзели, по его истечении начались боевые действия, британцы и белогвардейцы отступили и Советская Россия возвратила контроль над кораблями. </vt:lpstr>
      <vt:lpstr>Отряды дженгалийцев под командованием националиста Мирзы Кучек-хана воспользовались моментом и ими 4 июня 1920 г. был взят г. Решт — столица остана Гилян. 5 июня, после переговоров с советскими представителями, была провозглашена Гилянская Советская республика.</vt:lpstr>
      <vt:lpstr>20 сентября 1920 г., вернув уведённый белогвардейцами флот, правительство РСФСР приняло решение о сворачивании своей военной операции в Иране и приступило к переговорам с шахским правительством. 26 февраля 1921 г. был заключён советско-иранский договор о постепенном выводе советских войск. Советские войска начали покидать Гилян с апреля и полностью выведены к 8 сентября 1921 г. В Гилянской республике началась гражданская война. 2 ноября, пользуясь смутой, ее заняли войска иранского правительства.</vt:lpstr>
      <vt:lpstr>В 1921 году, в разгар смуты и внешней интервенции, иранский офицер Реза-хан с помощью Персидской казачьей бригады с боями занял столицу Тегеран, и был назначен Ахмад-шахом военным губернатором и главнокомандующим, а через некоторое время — военным министром. </vt:lpstr>
      <vt:lpstr>В 1923 году Пехлеви был назначен премьер-министром. Используя своё положение и авторитет, он подготовил свержение династии Каджаров. Учредительная ассамблея меджлиса 31 октября 1925 года объявила о низложении Ахмад-шаха Каджара. 12 декабря 1925 года Реза-хан был провозглашён новым шаханшахом Ирана.</vt:lpstr>
      <vt:lpstr>Презентация PowerPoint</vt:lpstr>
      <vt:lpstr>Презентация PowerPoint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UPAH</dc:title>
  <dc:creator>FoM</dc:creator>
  <cp:lastModifiedBy>FoM</cp:lastModifiedBy>
  <cp:revision>10</cp:revision>
  <dcterms:created xsi:type="dcterms:W3CDTF">2013-03-21T16:50:53Z</dcterms:created>
  <dcterms:modified xsi:type="dcterms:W3CDTF">2013-03-21T19:20:43Z</dcterms:modified>
</cp:coreProperties>
</file>