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C72FB4-E3E7-4FDC-93DD-42BCEB314AC0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C9150-A050-4149-AF76-E1FB339BC145}" type="slidenum">
              <a:rPr lang="uk-UA" smtClean="0"/>
              <a:t>‹№›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 w="3175"/>
        </p:spPr>
        <p:txBody>
          <a:bodyPr/>
          <a:lstStyle/>
          <a:p>
            <a:pPr algn="ctr"/>
            <a:r>
              <a:rPr lang="uk-UA" dirty="0" smtClean="0"/>
              <a:t>Друга світова війна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Битва під Москвою 1941-42 рр.</a:t>
            </a:r>
            <a:endParaRPr lang="uk-UA" sz="4000" b="1" dirty="0">
              <a:solidFill>
                <a:schemeClr val="accent3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97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uk-UA" dirty="0" smtClean="0"/>
              <a:t>Німецький напад під Москвою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Здійснений при невигідному для тих, що наступали, співвідношенні сил і засобів. </a:t>
            </a:r>
          </a:p>
          <a:p>
            <a:r>
              <a:rPr lang="uk-UA" dirty="0" smtClean="0"/>
              <a:t>Перемога СРСР була досягнута завдяки вдалому вибору моменту переходу в контрнаступ, раптовості удару для ворога і використанню додаткових сил.</a:t>
            </a:r>
          </a:p>
          <a:p>
            <a:r>
              <a:rPr lang="uk-UA" dirty="0" smtClean="0"/>
              <a:t>Подальші плани Ставки ВГК:</a:t>
            </a:r>
          </a:p>
          <a:p>
            <a:pPr lvl="1"/>
            <a:r>
              <a:rPr lang="uk-UA" sz="2600" dirty="0" smtClean="0"/>
              <a:t>Перехід радянських військ в загальне настання в смузі від Ладозького озера до Криму </a:t>
            </a:r>
          </a:p>
          <a:p>
            <a:pPr lvl="1"/>
            <a:r>
              <a:rPr lang="uk-UA" sz="2600" dirty="0" smtClean="0"/>
              <a:t>На західному напрямі розгром військ групи армій «Центр»</a:t>
            </a:r>
          </a:p>
          <a:p>
            <a:pPr lvl="2"/>
            <a:r>
              <a:rPr lang="uk-UA" sz="2200" dirty="0" smtClean="0"/>
              <a:t>Завдання виявились не відповідними  реальним можливостям військ. Вирішальної переваги над супротивником не було. </a:t>
            </a:r>
          </a:p>
          <a:p>
            <a:pPr lvl="2"/>
            <a:r>
              <a:rPr lang="uk-UA" sz="2200" dirty="0" smtClean="0"/>
              <a:t>Недолік сил і засобів Ставка ВГК передбачала відшкодувати шляхом створення у фронтах і арміях ударних груп.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56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 smtClean="0"/>
              <a:t>Завершальний етап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8 січня почався </a:t>
            </a:r>
            <a:r>
              <a:rPr lang="uk-UA" dirty="0" smtClean="0"/>
              <a:t>завершальний </a:t>
            </a:r>
            <a:r>
              <a:rPr lang="uk-UA" dirty="0"/>
              <a:t>етап битви під </a:t>
            </a:r>
            <a:r>
              <a:rPr lang="uk-UA" dirty="0" smtClean="0"/>
              <a:t>Москвою:</a:t>
            </a:r>
          </a:p>
          <a:p>
            <a:pPr lvl="1"/>
            <a:r>
              <a:rPr lang="uk-UA" dirty="0" smtClean="0"/>
              <a:t>Ударне </a:t>
            </a:r>
            <a:r>
              <a:rPr lang="uk-UA" dirty="0"/>
              <a:t>угрупування </a:t>
            </a:r>
            <a:r>
              <a:rPr lang="uk-UA" dirty="0" smtClean="0"/>
              <a:t>Калінінського фронту прорвало </a:t>
            </a:r>
            <a:r>
              <a:rPr lang="uk-UA" dirty="0"/>
              <a:t>ворожу оборону на захід від Ржева. </a:t>
            </a:r>
            <a:endParaRPr lang="uk-UA" dirty="0" smtClean="0"/>
          </a:p>
          <a:p>
            <a:pPr lvl="1"/>
            <a:r>
              <a:rPr lang="uk-UA" dirty="0" smtClean="0"/>
              <a:t>Війська </a:t>
            </a:r>
            <a:r>
              <a:rPr lang="uk-UA" dirty="0"/>
              <a:t>3-й і 4-й ударних </a:t>
            </a:r>
            <a:r>
              <a:rPr lang="uk-UA" dirty="0" smtClean="0"/>
              <a:t>армій </a:t>
            </a:r>
            <a:r>
              <a:rPr lang="ru-RU" dirty="0" err="1"/>
              <a:t>розвернули</a:t>
            </a:r>
            <a:r>
              <a:rPr lang="ru-RU" dirty="0"/>
              <a:t> </a:t>
            </a:r>
            <a:r>
              <a:rPr lang="ru-RU" dirty="0" err="1" smtClean="0"/>
              <a:t>наступ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обхід</a:t>
            </a:r>
            <a:r>
              <a:rPr lang="ru-RU" dirty="0"/>
              <a:t> </a:t>
            </a:r>
            <a:r>
              <a:rPr lang="ru-RU" dirty="0" err="1"/>
              <a:t>Вязьми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smtClean="0"/>
              <a:t>заходу.</a:t>
            </a:r>
          </a:p>
          <a:p>
            <a:pPr lvl="1"/>
            <a:r>
              <a:rPr lang="uk-UA" dirty="0" smtClean="0"/>
              <a:t>Одночасно ударили </a:t>
            </a:r>
            <a:r>
              <a:rPr lang="uk-UA" dirty="0"/>
              <a:t>по ворогові </a:t>
            </a:r>
            <a:r>
              <a:rPr lang="uk-UA" dirty="0" smtClean="0"/>
              <a:t>головні </a:t>
            </a:r>
            <a:r>
              <a:rPr lang="uk-UA" dirty="0"/>
              <a:t>сили Західного фронту. </a:t>
            </a:r>
            <a:endParaRPr lang="uk-UA" dirty="0" smtClean="0"/>
          </a:p>
          <a:p>
            <a:pPr lvl="1"/>
            <a:r>
              <a:rPr lang="uk-UA" dirty="0" smtClean="0"/>
              <a:t>Армії </a:t>
            </a:r>
            <a:r>
              <a:rPr lang="uk-UA" dirty="0"/>
              <a:t>центру фронту </a:t>
            </a:r>
            <a:r>
              <a:rPr lang="uk-UA" dirty="0" smtClean="0"/>
              <a:t>охопили війська </a:t>
            </a:r>
            <a:r>
              <a:rPr lang="uk-UA" dirty="0"/>
              <a:t>супротивника в районі </a:t>
            </a:r>
            <a:r>
              <a:rPr lang="uk-UA" dirty="0" err="1"/>
              <a:t>Оленіно</a:t>
            </a:r>
            <a:r>
              <a:rPr lang="uk-UA" dirty="0"/>
              <a:t> і </a:t>
            </a:r>
            <a:r>
              <a:rPr lang="uk-UA" dirty="0" smtClean="0"/>
              <a:t>вийшли </a:t>
            </a:r>
            <a:r>
              <a:rPr lang="uk-UA" dirty="0"/>
              <a:t>в тил його </a:t>
            </a:r>
            <a:r>
              <a:rPr lang="uk-UA" dirty="0" err="1" smtClean="0"/>
              <a:t>ржевського</a:t>
            </a:r>
            <a:r>
              <a:rPr lang="uk-UA" dirty="0" smtClean="0"/>
              <a:t> </a:t>
            </a:r>
            <a:r>
              <a:rPr lang="uk-UA" dirty="0"/>
              <a:t>угрупування</a:t>
            </a:r>
            <a:r>
              <a:rPr lang="uk-UA" dirty="0" smtClean="0"/>
              <a:t>..</a:t>
            </a:r>
          </a:p>
          <a:p>
            <a:pPr lvl="1"/>
            <a:r>
              <a:rPr lang="uk-UA" dirty="0" smtClean="0"/>
              <a:t>Війська </a:t>
            </a:r>
            <a:r>
              <a:rPr lang="uk-UA" dirty="0"/>
              <a:t>Західного фронту відкинули супротивника до </a:t>
            </a:r>
            <a:r>
              <a:rPr lang="uk-UA" dirty="0" err="1" smtClean="0"/>
              <a:t>Гжатська</a:t>
            </a:r>
            <a:r>
              <a:rPr lang="uk-UA" dirty="0" smtClean="0"/>
              <a:t> </a:t>
            </a:r>
            <a:r>
              <a:rPr lang="uk-UA" dirty="0"/>
              <a:t>і </a:t>
            </a:r>
            <a:r>
              <a:rPr lang="uk-UA" dirty="0" err="1" smtClean="0"/>
              <a:t>Юхнова</a:t>
            </a:r>
            <a:endParaRPr lang="uk-UA" dirty="0" smtClean="0"/>
          </a:p>
          <a:p>
            <a:pPr lvl="2"/>
            <a:r>
              <a:rPr lang="uk-UA" dirty="0" smtClean="0"/>
              <a:t>За </a:t>
            </a:r>
            <a:r>
              <a:rPr lang="uk-UA" dirty="0"/>
              <a:t>задумом Ставки ВГК, ліквідація </a:t>
            </a:r>
            <a:r>
              <a:rPr lang="uk-UA" dirty="0" err="1" smtClean="0"/>
              <a:t>юхновського</a:t>
            </a:r>
            <a:r>
              <a:rPr lang="uk-UA" dirty="0" smtClean="0"/>
              <a:t> </a:t>
            </a:r>
            <a:r>
              <a:rPr lang="uk-UA" dirty="0"/>
              <a:t>угрупування і оволодіння </a:t>
            </a:r>
            <a:r>
              <a:rPr lang="uk-UA" dirty="0" smtClean="0"/>
              <a:t>Вязьмою мала привести </a:t>
            </a:r>
            <a:r>
              <a:rPr lang="uk-UA" dirty="0"/>
              <a:t>до завершення оточення </a:t>
            </a:r>
            <a:r>
              <a:rPr lang="uk-UA" dirty="0" err="1" smtClean="0"/>
              <a:t>ржевсько-вяземського</a:t>
            </a:r>
            <a:r>
              <a:rPr lang="uk-UA" dirty="0" smtClean="0"/>
              <a:t> </a:t>
            </a:r>
            <a:r>
              <a:rPr lang="uk-UA" dirty="0"/>
              <a:t>угрупування ворога і </a:t>
            </a:r>
            <a:r>
              <a:rPr lang="uk-UA" dirty="0" smtClean="0"/>
              <a:t>його </a:t>
            </a:r>
            <a:r>
              <a:rPr lang="uk-UA" dirty="0"/>
              <a:t>ліквідації. </a:t>
            </a:r>
            <a:endParaRPr lang="uk-UA" dirty="0" smtClean="0"/>
          </a:p>
          <a:p>
            <a:pPr lvl="2"/>
            <a:r>
              <a:rPr lang="uk-UA" dirty="0" smtClean="0"/>
              <a:t>Реалізувати </a:t>
            </a:r>
            <a:r>
              <a:rPr lang="uk-UA" dirty="0"/>
              <a:t>цей план радянському командуванню не вдалося.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66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987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uk-UA" dirty="0"/>
              <a:t>Битва під Москвою - одна з </a:t>
            </a:r>
            <a:r>
              <a:rPr lang="uk-UA" dirty="0" err="1"/>
              <a:t>найстрашнiших</a:t>
            </a:r>
            <a:r>
              <a:rPr lang="uk-UA" dirty="0"/>
              <a:t> людських трагедій</a:t>
            </a:r>
            <a:r>
              <a:rPr lang="uk-UA" dirty="0" smtClean="0"/>
              <a:t>.</a:t>
            </a:r>
            <a:r>
              <a:rPr lang="uk-UA" dirty="0"/>
              <a:t> </a:t>
            </a:r>
            <a:endParaRPr lang="uk-UA" dirty="0" smtClean="0"/>
          </a:p>
          <a:p>
            <a:pPr hangingPunct="0"/>
            <a:endParaRPr lang="uk-UA" dirty="0"/>
          </a:p>
          <a:p>
            <a:pPr lvl="1" hangingPunct="0"/>
            <a:r>
              <a:rPr lang="uk-UA" dirty="0" smtClean="0"/>
              <a:t>Воєнні </a:t>
            </a:r>
            <a:r>
              <a:rPr lang="uk-UA" dirty="0"/>
              <a:t>дії відбувались Протягом 203 діб </a:t>
            </a:r>
            <a:r>
              <a:rPr lang="uk-UA" i="1" dirty="0"/>
              <a:t>(30 вересня 1941 р. - 20 квітня 1942 р.)</a:t>
            </a:r>
          </a:p>
          <a:p>
            <a:pPr lvl="1" hangingPunct="0"/>
            <a:r>
              <a:rPr lang="uk-UA" dirty="0" smtClean="0"/>
              <a:t>Площа </a:t>
            </a:r>
            <a:r>
              <a:rPr lang="uk-UA" dirty="0"/>
              <a:t>битв охопила територію до 1 тис. </a:t>
            </a:r>
            <a:r>
              <a:rPr lang="uk-UA" dirty="0" smtClean="0"/>
              <a:t>км </a:t>
            </a:r>
            <a:r>
              <a:rPr lang="uk-UA" dirty="0"/>
              <a:t>по фронту і понад 350 </a:t>
            </a:r>
            <a:r>
              <a:rPr lang="uk-UA" dirty="0" smtClean="0"/>
              <a:t>км у глибину (</a:t>
            </a:r>
            <a:r>
              <a:rPr lang="uk-UA" dirty="0"/>
              <a:t>площею </a:t>
            </a:r>
            <a:r>
              <a:rPr lang="uk-UA" dirty="0" smtClean="0"/>
              <a:t>рівною Ісландії, Англії </a:t>
            </a:r>
            <a:r>
              <a:rPr lang="uk-UA" dirty="0"/>
              <a:t>і </a:t>
            </a:r>
            <a:r>
              <a:rPr lang="uk-UA" dirty="0" smtClean="0"/>
              <a:t>Швейцарії, </a:t>
            </a:r>
            <a:r>
              <a:rPr lang="uk-UA" dirty="0"/>
              <a:t>разом </a:t>
            </a:r>
            <a:r>
              <a:rPr lang="uk-UA" dirty="0" smtClean="0"/>
              <a:t>узятим)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55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 smtClean="0"/>
              <a:t>Загальні втрати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601979"/>
              </p:ext>
            </p:extLst>
          </p:nvPr>
        </p:nvGraphicFramePr>
        <p:xfrm>
          <a:off x="467544" y="2132856"/>
          <a:ext cx="8229600" cy="316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5332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Сили та засоби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СРСР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Німеччина</a:t>
                      </a:r>
                      <a:endParaRPr lang="uk-UA" dirty="0"/>
                    </a:p>
                  </a:txBody>
                  <a:tcPr anchor="ctr"/>
                </a:tc>
              </a:tr>
              <a:tr h="955053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Особовий склад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1 805 923, з яких</a:t>
                      </a:r>
                      <a:r>
                        <a:rPr lang="uk-UA" baseline="0" dirty="0" smtClean="0"/>
                        <a:t> </a:t>
                      </a:r>
                    </a:p>
                    <a:p>
                      <a:pPr algn="ctr"/>
                      <a:r>
                        <a:rPr lang="uk-UA" baseline="0" dirty="0" smtClean="0"/>
                        <a:t>926 244 – померлі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615 000</a:t>
                      </a:r>
                      <a:endParaRPr lang="uk-UA" dirty="0"/>
                    </a:p>
                  </a:txBody>
                  <a:tcPr anchor="ctr"/>
                </a:tc>
              </a:tr>
              <a:tr h="553325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Знаряддя і міномети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21 478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Більше 4 000</a:t>
                      </a:r>
                      <a:endParaRPr lang="uk-UA" dirty="0"/>
                    </a:p>
                  </a:txBody>
                  <a:tcPr anchor="ctr"/>
                </a:tc>
              </a:tr>
              <a:tr h="553325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Танки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4 171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16 000</a:t>
                      </a:r>
                      <a:endParaRPr lang="uk-UA" dirty="0"/>
                    </a:p>
                  </a:txBody>
                  <a:tcPr anchor="ctr"/>
                </a:tc>
              </a:tr>
              <a:tr h="553325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Літаки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983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757</a:t>
                      </a:r>
                      <a:endParaRPr lang="uk-U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4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dirty="0" smtClean="0"/>
              <a:t>Напередодні битви: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448272"/>
          </a:xfrm>
        </p:spPr>
        <p:txBody>
          <a:bodyPr/>
          <a:lstStyle/>
          <a:p>
            <a:pPr hangingPunct="0"/>
            <a:r>
              <a:rPr lang="uk-UA" sz="2000" dirty="0" smtClean="0"/>
              <a:t>Німецькі </a:t>
            </a:r>
            <a:r>
              <a:rPr lang="uk-UA" sz="2000" dirty="0"/>
              <a:t>війська переважали в силі й підготовці</a:t>
            </a:r>
          </a:p>
          <a:p>
            <a:pPr hangingPunct="0"/>
            <a:r>
              <a:rPr lang="uk-UA" sz="2000" dirty="0" smtClean="0"/>
              <a:t>Ситуація </a:t>
            </a:r>
            <a:r>
              <a:rPr lang="uk-UA" sz="2000" dirty="0"/>
              <a:t>в СРСР була загострена (у зв'язку з постійними поразками й терміновою евакуацією підприємств з територій європейської частини СРСР)</a:t>
            </a:r>
          </a:p>
          <a:p>
            <a:pPr hangingPunct="0"/>
            <a:r>
              <a:rPr lang="uk-UA" sz="2000" dirty="0" smtClean="0"/>
              <a:t>Було </a:t>
            </a:r>
            <a:r>
              <a:rPr lang="uk-UA" sz="2000" dirty="0"/>
              <a:t>відсутнє достатнє забезпечення технікою Червоної армії</a:t>
            </a:r>
          </a:p>
          <a:p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1435" y="3212976"/>
            <a:ext cx="8229600" cy="1143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У ході битви:</a:t>
            </a:r>
            <a:endParaRPr lang="uk-UA" dirty="0"/>
          </a:p>
        </p:txBody>
      </p:sp>
      <p:sp>
        <p:nvSpPr>
          <p:cNvPr id="5" name="Місце для вмісту 2"/>
          <p:cNvSpPr txBox="1">
            <a:spLocks/>
          </p:cNvSpPr>
          <p:nvPr/>
        </p:nvSpPr>
        <p:spPr>
          <a:xfrm>
            <a:off x="461435" y="4149080"/>
            <a:ext cx="8229600" cy="23042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/>
            <a:r>
              <a:rPr lang="uk-UA" sz="2400" dirty="0" smtClean="0"/>
              <a:t>Протягом </a:t>
            </a:r>
            <a:r>
              <a:rPr lang="uk-UA" sz="2400" dirty="0"/>
              <a:t>перших 67 днів Червона армія вела оборонні дії</a:t>
            </a:r>
          </a:p>
          <a:p>
            <a:pPr hangingPunct="0"/>
            <a:r>
              <a:rPr lang="uk-UA" sz="2400" dirty="0" smtClean="0"/>
              <a:t>Високою </a:t>
            </a:r>
            <a:r>
              <a:rPr lang="uk-UA" sz="2400" dirty="0"/>
              <a:t>ціною людських жертв  настав переломний момент</a:t>
            </a:r>
            <a:r>
              <a:rPr lang="uk-UA" sz="2400" dirty="0" smtClean="0"/>
              <a:t>, внаслідок </a:t>
            </a:r>
            <a:r>
              <a:rPr lang="uk-UA" sz="2400" dirty="0"/>
              <a:t>якого </a:t>
            </a:r>
            <a:r>
              <a:rPr lang="uk-UA" sz="2400" dirty="0" smtClean="0"/>
              <a:t>червоноармійці </a:t>
            </a:r>
            <a:r>
              <a:rPr lang="uk-UA" sz="2400" dirty="0"/>
              <a:t>перейшли в контрнаступ</a:t>
            </a:r>
          </a:p>
          <a:p>
            <a:pPr hangingPunct="0"/>
            <a:r>
              <a:rPr lang="uk-UA" sz="2400" dirty="0" smtClean="0"/>
              <a:t>Загроза </a:t>
            </a:r>
            <a:r>
              <a:rPr lang="uk-UA" sz="2400" dirty="0"/>
              <a:t>Москві була усунена</a:t>
            </a:r>
          </a:p>
          <a:p>
            <a:pPr hangingPunct="0"/>
            <a:r>
              <a:rPr lang="uk-UA" sz="2400" dirty="0" smtClean="0"/>
              <a:t>Німецькі </a:t>
            </a:r>
            <a:r>
              <a:rPr lang="uk-UA" sz="2400" dirty="0"/>
              <a:t>війська вперше потерпіли поразку</a:t>
            </a:r>
          </a:p>
          <a:p>
            <a:pPr hangingPunct="0"/>
            <a:r>
              <a:rPr lang="uk-UA" sz="2400" dirty="0" smtClean="0"/>
              <a:t>План Бліцкригу ("</a:t>
            </a:r>
            <a:r>
              <a:rPr lang="uk-UA" sz="2400" dirty="0"/>
              <a:t>Блискавичної війни") було зірвано</a:t>
            </a:r>
          </a:p>
        </p:txBody>
      </p:sp>
    </p:spTree>
    <p:extLst>
      <p:ext uri="{BB962C8B-B14F-4D97-AF65-F5344CB8AC3E}">
        <p14:creationId xmlns:p14="http://schemas.microsoft.com/office/powerpoint/2010/main" val="908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 smtClean="0"/>
              <a:t>Наслідки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uk-UA" dirty="0"/>
              <a:t>Для Німеччини:</a:t>
            </a:r>
          </a:p>
          <a:p>
            <a:pPr lvl="1" hangingPunct="0"/>
            <a:r>
              <a:rPr lang="uk-UA" dirty="0" smtClean="0"/>
              <a:t>План </a:t>
            </a:r>
            <a:r>
              <a:rPr lang="uk-UA" dirty="0"/>
              <a:t>"швидкої перемоги" над Радянською державою було провалено</a:t>
            </a:r>
          </a:p>
          <a:p>
            <a:pPr lvl="1" hangingPunct="0"/>
            <a:r>
              <a:rPr lang="uk-UA" dirty="0" smtClean="0"/>
              <a:t>Впав </a:t>
            </a:r>
            <a:r>
              <a:rPr lang="uk-UA" dirty="0"/>
              <a:t>престиж серед союзників</a:t>
            </a:r>
          </a:p>
          <a:p>
            <a:pPr hangingPunct="0"/>
            <a:r>
              <a:rPr lang="uk-UA" dirty="0"/>
              <a:t>Для СРСР:</a:t>
            </a:r>
          </a:p>
          <a:p>
            <a:pPr lvl="1" hangingPunct="0"/>
            <a:r>
              <a:rPr lang="uk-UA" dirty="0" smtClean="0"/>
              <a:t>СРСР </a:t>
            </a:r>
            <a:r>
              <a:rPr lang="uk-UA" dirty="0"/>
              <a:t>набула статусу "</a:t>
            </a:r>
            <a:r>
              <a:rPr lang="uk-UA" dirty="0" err="1"/>
              <a:t>розгромника</a:t>
            </a:r>
            <a:r>
              <a:rPr lang="uk-UA" dirty="0"/>
              <a:t>" нацизму і фашизму</a:t>
            </a:r>
          </a:p>
          <a:p>
            <a:pPr lvl="1" hangingPunct="0"/>
            <a:r>
              <a:rPr lang="uk-UA" dirty="0" smtClean="0"/>
              <a:t>Заручилась </a:t>
            </a:r>
            <a:r>
              <a:rPr lang="uk-UA" dirty="0"/>
              <a:t>підтримкою антифашистських країн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63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Дякуємо за увагу!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12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 smtClean="0"/>
              <a:t>«Тайфун»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Гітлерівське </a:t>
            </a:r>
            <a:r>
              <a:rPr lang="uk-UA" dirty="0"/>
              <a:t>командування підготувало крупну наступальну операцію під кодовою назвою «</a:t>
            </a:r>
            <a:r>
              <a:rPr lang="uk-UA" dirty="0" smtClean="0"/>
              <a:t>Тайфун»:</a:t>
            </a:r>
          </a:p>
          <a:p>
            <a:pPr lvl="1"/>
            <a:r>
              <a:rPr lang="uk-UA" dirty="0" smtClean="0"/>
              <a:t>Три могутні удари </a:t>
            </a:r>
            <a:r>
              <a:rPr lang="uk-UA" dirty="0"/>
              <a:t>танкових угрупувань з районів </a:t>
            </a:r>
            <a:r>
              <a:rPr lang="uk-UA" dirty="0" err="1"/>
              <a:t>Духовщини</a:t>
            </a:r>
            <a:r>
              <a:rPr lang="uk-UA" dirty="0"/>
              <a:t>, </a:t>
            </a:r>
            <a:r>
              <a:rPr lang="uk-UA" dirty="0" err="1"/>
              <a:t>Рославля</a:t>
            </a:r>
            <a:r>
              <a:rPr lang="uk-UA" dirty="0"/>
              <a:t> і Шостки </a:t>
            </a:r>
            <a:r>
              <a:rPr lang="uk-UA" dirty="0" smtClean="0"/>
              <a:t>мали прорвати </a:t>
            </a:r>
            <a:r>
              <a:rPr lang="uk-UA" dirty="0"/>
              <a:t>оборону радянських військ, оточити і знищити армії Західного, Резервного і Брянського </a:t>
            </a:r>
            <a:r>
              <a:rPr lang="uk-UA" dirty="0" err="1"/>
              <a:t>фонтів</a:t>
            </a:r>
            <a:r>
              <a:rPr lang="uk-UA" dirty="0"/>
              <a:t> в районах Вязьми і Брянська, після чого охопити Москву з півночі і півдня і одночасним фронтальним настанням опанувати радянською столицею.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58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Німецькі сили:</a:t>
            </a:r>
          </a:p>
          <a:p>
            <a:pPr marL="548640" lvl="2" indent="-274320">
              <a:buClr>
                <a:schemeClr val="accent6"/>
              </a:buClr>
              <a:buSzPct val="95000"/>
            </a:pPr>
            <a:r>
              <a:rPr lang="uk-UA" sz="2400" dirty="0"/>
              <a:t>г</a:t>
            </a:r>
            <a:r>
              <a:rPr lang="uk-UA" sz="2400" dirty="0" smtClean="0"/>
              <a:t>рупа </a:t>
            </a:r>
            <a:r>
              <a:rPr lang="uk-UA" sz="2400" dirty="0"/>
              <a:t>армій «Центр» </a:t>
            </a:r>
            <a:r>
              <a:rPr lang="uk-UA" sz="2400" i="1" dirty="0"/>
              <a:t>(генерал-фельдмаршал Ф. фон </a:t>
            </a:r>
            <a:r>
              <a:rPr lang="uk-UA" sz="2400" i="1" dirty="0" smtClean="0"/>
              <a:t>Бік):</a:t>
            </a:r>
          </a:p>
          <a:p>
            <a:pPr marL="822960" lvl="3" indent="-274320">
              <a:buClr>
                <a:schemeClr val="accent2"/>
              </a:buClr>
              <a:buSzPct val="95000"/>
            </a:pPr>
            <a:r>
              <a:rPr lang="uk-UA" sz="2400" dirty="0" smtClean="0"/>
              <a:t>74,5 </a:t>
            </a:r>
            <a:r>
              <a:rPr lang="uk-UA" sz="2400" dirty="0"/>
              <a:t>дивізій, зокрема 14 танкових і 8 </a:t>
            </a:r>
            <a:r>
              <a:rPr lang="uk-UA" sz="2400" dirty="0" smtClean="0"/>
              <a:t>моторизованих</a:t>
            </a:r>
          </a:p>
          <a:p>
            <a:pPr marL="822960" lvl="3" indent="-274320">
              <a:buClr>
                <a:schemeClr val="accent2"/>
              </a:buClr>
              <a:buSzPct val="95000"/>
            </a:pPr>
            <a:r>
              <a:rPr lang="uk-UA" sz="2400" dirty="0" smtClean="0"/>
              <a:t>авіація </a:t>
            </a:r>
            <a:r>
              <a:rPr lang="uk-UA" sz="2400" dirty="0"/>
              <a:t>2-го повітряного </a:t>
            </a:r>
            <a:r>
              <a:rPr lang="uk-UA" sz="2400" dirty="0" smtClean="0"/>
              <a:t>флоту.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Сили СРСР:</a:t>
            </a:r>
          </a:p>
          <a:p>
            <a:pPr marL="548640" lvl="2" indent="-274320">
              <a:buClr>
                <a:schemeClr val="accent1"/>
              </a:buClr>
              <a:buSzPct val="95000"/>
            </a:pPr>
            <a:r>
              <a:rPr lang="uk-UA" sz="2400" dirty="0" smtClean="0"/>
              <a:t>Три радянські фронти (300 км </a:t>
            </a:r>
            <a:r>
              <a:rPr lang="uk-UA" sz="2400" dirty="0"/>
              <a:t>на </a:t>
            </a:r>
            <a:r>
              <a:rPr lang="uk-UA" sz="2400" dirty="0" err="1" smtClean="0"/>
              <a:t>зх</a:t>
            </a:r>
            <a:r>
              <a:rPr lang="uk-UA" sz="2400" dirty="0" smtClean="0"/>
              <a:t> </a:t>
            </a:r>
            <a:r>
              <a:rPr lang="uk-UA" sz="2400" dirty="0"/>
              <a:t>від </a:t>
            </a:r>
            <a:r>
              <a:rPr lang="uk-UA" sz="2400" dirty="0" smtClean="0"/>
              <a:t>Москви): </a:t>
            </a:r>
          </a:p>
          <a:p>
            <a:pPr marL="822960" lvl="3" indent="-274320">
              <a:buClr>
                <a:schemeClr val="accent6"/>
              </a:buClr>
              <a:buSzPct val="95000"/>
            </a:pPr>
            <a:r>
              <a:rPr lang="uk-UA" sz="2400" dirty="0" smtClean="0"/>
              <a:t>Західний </a:t>
            </a:r>
            <a:r>
              <a:rPr lang="uk-UA" sz="2400" i="1" dirty="0"/>
              <a:t>(генерал-полковник </a:t>
            </a:r>
            <a:r>
              <a:rPr lang="uk-UA" sz="2400" i="1" dirty="0" smtClean="0"/>
              <a:t>И.С.Конєв)</a:t>
            </a:r>
          </a:p>
          <a:p>
            <a:pPr marL="822960" lvl="3" indent="-274320">
              <a:buClr>
                <a:schemeClr val="accent6"/>
              </a:buClr>
              <a:buSzPct val="95000"/>
            </a:pPr>
            <a:r>
              <a:rPr lang="uk-UA" sz="2400" dirty="0" smtClean="0"/>
              <a:t>Резервний </a:t>
            </a:r>
            <a:r>
              <a:rPr lang="uk-UA" sz="2400" i="1" dirty="0"/>
              <a:t>(Маршал Радянського Союзу </a:t>
            </a:r>
            <a:r>
              <a:rPr lang="uk-UA" sz="2400" i="1" dirty="0" smtClean="0"/>
              <a:t>С.М.Будьонний</a:t>
            </a:r>
            <a:r>
              <a:rPr lang="uk-UA" sz="2400" i="1" dirty="0"/>
              <a:t>) </a:t>
            </a:r>
          </a:p>
          <a:p>
            <a:pPr marL="822960" lvl="3" indent="-274320">
              <a:buClr>
                <a:schemeClr val="accent6"/>
              </a:buClr>
              <a:buSzPct val="95000"/>
            </a:pPr>
            <a:r>
              <a:rPr lang="uk-UA" sz="2400" dirty="0" smtClean="0"/>
              <a:t>Брянський </a:t>
            </a:r>
            <a:r>
              <a:rPr lang="uk-UA" sz="2400" dirty="0"/>
              <a:t>(генерал-полковник </a:t>
            </a:r>
            <a:r>
              <a:rPr lang="uk-UA" sz="2400" dirty="0" smtClean="0"/>
              <a:t>А.И.Єременко</a:t>
            </a:r>
            <a:r>
              <a:rPr lang="uk-UA" sz="2400" dirty="0"/>
              <a:t>), </a:t>
            </a:r>
            <a:endParaRPr lang="uk-UA" sz="2400" dirty="0" smtClean="0"/>
          </a:p>
          <a:p>
            <a:pPr marL="1097280" lvl="4" indent="-274320">
              <a:buClr>
                <a:schemeClr val="accent2"/>
              </a:buClr>
              <a:buSzPct val="95000"/>
            </a:pPr>
            <a:r>
              <a:rPr lang="uk-UA" sz="2400" dirty="0" smtClean="0"/>
              <a:t>95 дивізій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5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uk-UA" dirty="0" smtClean="0"/>
              <a:t>Співвідношення сил і засобів до 30 вересня 1941 р.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61742"/>
              </p:ext>
            </p:extLst>
          </p:nvPr>
        </p:nvGraphicFramePr>
        <p:xfrm>
          <a:off x="467544" y="2492897"/>
          <a:ext cx="8229600" cy="351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792088"/>
                <a:gridCol w="2345432"/>
                <a:gridCol w="2057400"/>
              </a:tblGrid>
              <a:tr h="93243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Сили та засоби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СРСР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Німеччина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Відношення</a:t>
                      </a:r>
                      <a:endParaRPr lang="uk-UA" dirty="0"/>
                    </a:p>
                  </a:txBody>
                  <a:tcPr anchor="ctr"/>
                </a:tc>
              </a:tr>
              <a:tr h="644406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Особовий</a:t>
                      </a:r>
                      <a:r>
                        <a:rPr lang="uk-UA" baseline="0" dirty="0" smtClean="0"/>
                        <a:t> склад (тис. людей)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1250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1:1,4</a:t>
                      </a:r>
                      <a:endParaRPr lang="uk-UA" dirty="0"/>
                    </a:p>
                  </a:txBody>
                  <a:tcPr anchor="ctr"/>
                </a:tc>
              </a:tr>
              <a:tr h="644406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Знаряддя і міномети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7600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Більше 14000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1:1,8</a:t>
                      </a:r>
                      <a:endParaRPr lang="uk-UA" dirty="0"/>
                    </a:p>
                  </a:txBody>
                  <a:tcPr anchor="ctr"/>
                </a:tc>
              </a:tr>
              <a:tr h="644406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Танки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990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1700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1:1,7</a:t>
                      </a:r>
                      <a:endParaRPr lang="uk-UA" dirty="0"/>
                    </a:p>
                  </a:txBody>
                  <a:tcPr anchor="ctr"/>
                </a:tc>
              </a:tr>
              <a:tr h="644406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Літаки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667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Близько 1390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1:2</a:t>
                      </a:r>
                      <a:endParaRPr lang="uk-U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 smtClean="0"/>
              <a:t>Битва під Москвою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Перший період – оборонний </a:t>
            </a:r>
            <a:r>
              <a:rPr lang="uk-UA" sz="2000" i="1" dirty="0" smtClean="0"/>
              <a:t>(30 вересня – 5 грудня 1941 р.)</a:t>
            </a:r>
            <a:r>
              <a:rPr lang="uk-UA" dirty="0" smtClean="0"/>
              <a:t>:</a:t>
            </a:r>
          </a:p>
          <a:p>
            <a:pPr lvl="1"/>
            <a:r>
              <a:rPr lang="uk-UA" dirty="0" smtClean="0"/>
              <a:t>Московська стратегічна оборонна операція</a:t>
            </a:r>
          </a:p>
          <a:p>
            <a:r>
              <a:rPr lang="uk-UA" dirty="0" smtClean="0"/>
              <a:t>Другий період - </a:t>
            </a:r>
            <a:r>
              <a:rPr lang="ru-RU" dirty="0" err="1"/>
              <a:t>наступальний</a:t>
            </a:r>
            <a:r>
              <a:rPr lang="ru-RU" dirty="0"/>
              <a:t> </a:t>
            </a:r>
            <a:r>
              <a:rPr lang="ru-RU" sz="2000" i="1" dirty="0"/>
              <a:t>(5 </a:t>
            </a:r>
            <a:r>
              <a:rPr lang="ru-RU" sz="2000" i="1" dirty="0" err="1"/>
              <a:t>грудня</a:t>
            </a:r>
            <a:r>
              <a:rPr lang="ru-RU" sz="2000" i="1" dirty="0"/>
              <a:t> 1941 р. - 20 </a:t>
            </a:r>
            <a:r>
              <a:rPr lang="ru-RU" sz="2000" i="1" dirty="0" err="1"/>
              <a:t>квітня</a:t>
            </a:r>
            <a:r>
              <a:rPr lang="ru-RU" sz="2000" i="1" dirty="0"/>
              <a:t> 1942 р</a:t>
            </a:r>
            <a:r>
              <a:rPr lang="ru-RU" sz="2000" i="1" dirty="0" smtClean="0"/>
              <a:t>.)</a:t>
            </a:r>
            <a:r>
              <a:rPr lang="ru-RU" dirty="0" smtClean="0"/>
              <a:t>:</a:t>
            </a:r>
          </a:p>
          <a:p>
            <a:pPr lvl="1"/>
            <a:r>
              <a:rPr lang="ru-RU" dirty="0" err="1" smtClean="0"/>
              <a:t>Московська</a:t>
            </a:r>
            <a:r>
              <a:rPr lang="ru-RU" dirty="0" smtClean="0"/>
              <a:t> </a:t>
            </a:r>
            <a:r>
              <a:rPr lang="ru-RU" dirty="0" err="1" smtClean="0"/>
              <a:t>стратегічна</a:t>
            </a:r>
            <a:r>
              <a:rPr lang="ru-RU" dirty="0" smtClean="0"/>
              <a:t> </a:t>
            </a:r>
            <a:r>
              <a:rPr lang="ru-RU" dirty="0" err="1" smtClean="0"/>
              <a:t>наступальна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sz="2000" i="1" dirty="0"/>
              <a:t>(5 </a:t>
            </a:r>
            <a:r>
              <a:rPr lang="ru-RU" sz="2000" i="1" dirty="0" err="1"/>
              <a:t>грудня</a:t>
            </a:r>
            <a:r>
              <a:rPr lang="ru-RU" sz="2000" i="1" dirty="0"/>
              <a:t> 1941 р. - 7 </a:t>
            </a:r>
            <a:r>
              <a:rPr lang="ru-RU" sz="2000" i="1" dirty="0" err="1"/>
              <a:t>січня</a:t>
            </a:r>
            <a:r>
              <a:rPr lang="ru-RU" sz="2000" i="1" dirty="0"/>
              <a:t> 1942 р.) </a:t>
            </a:r>
            <a:endParaRPr lang="ru-RU" dirty="0"/>
          </a:p>
          <a:p>
            <a:pPr lvl="1"/>
            <a:r>
              <a:rPr lang="ru-RU" dirty="0" err="1" smtClean="0"/>
              <a:t>Ржевсько-вяземська</a:t>
            </a:r>
            <a:r>
              <a:rPr lang="ru-RU" dirty="0" smtClean="0"/>
              <a:t> </a:t>
            </a:r>
            <a:r>
              <a:rPr lang="ru-RU" dirty="0" err="1" smtClean="0"/>
              <a:t>стратегічна</a:t>
            </a:r>
            <a:r>
              <a:rPr lang="ru-RU" dirty="0" smtClean="0"/>
              <a:t> </a:t>
            </a:r>
            <a:r>
              <a:rPr lang="ru-RU" dirty="0" err="1" smtClean="0"/>
              <a:t>наступальна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sz="2000" i="1" dirty="0" smtClean="0"/>
              <a:t>(8 </a:t>
            </a:r>
            <a:r>
              <a:rPr lang="ru-RU" sz="2000" i="1" dirty="0" err="1"/>
              <a:t>січня</a:t>
            </a:r>
            <a:r>
              <a:rPr lang="ru-RU" sz="2000" i="1" dirty="0"/>
              <a:t> - 20 </a:t>
            </a:r>
            <a:r>
              <a:rPr lang="ru-RU" sz="2000" i="1" dirty="0" err="1"/>
              <a:t>квітня</a:t>
            </a:r>
            <a:r>
              <a:rPr lang="ru-RU" sz="2000" i="1" dirty="0"/>
              <a:t> 1942 р</a:t>
            </a:r>
            <a:r>
              <a:rPr lang="ru-RU" sz="2000" i="1" dirty="0" smtClean="0"/>
              <a:t>.)</a:t>
            </a:r>
          </a:p>
          <a:p>
            <a:r>
              <a:rPr lang="ru-RU" sz="2400" dirty="0"/>
              <a:t>Поза </a:t>
            </a:r>
            <a:r>
              <a:rPr lang="ru-RU" sz="2400" dirty="0" smtClean="0"/>
              <a:t>рамками:</a:t>
            </a:r>
          </a:p>
          <a:p>
            <a:pPr lvl="1"/>
            <a:r>
              <a:rPr lang="ru-RU" sz="2200" dirty="0"/>
              <a:t>(</a:t>
            </a:r>
            <a:r>
              <a:rPr lang="ru-RU" sz="2200" dirty="0" err="1" smtClean="0"/>
              <a:t>остання</a:t>
            </a:r>
            <a:r>
              <a:rPr lang="ru-RU" sz="2200" dirty="0" smtClean="0"/>
              <a:t>) </a:t>
            </a:r>
            <a:r>
              <a:rPr lang="ru-RU" sz="2200" dirty="0" err="1" smtClean="0"/>
              <a:t>Болховська</a:t>
            </a:r>
            <a:r>
              <a:rPr lang="ru-RU" sz="2200" dirty="0" smtClean="0"/>
              <a:t> </a:t>
            </a:r>
            <a:r>
              <a:rPr lang="ru-RU" sz="2200" dirty="0" err="1"/>
              <a:t>фронтова</a:t>
            </a:r>
            <a:r>
              <a:rPr lang="ru-RU" sz="2200" dirty="0"/>
              <a:t> </a:t>
            </a:r>
            <a:r>
              <a:rPr lang="ru-RU" sz="2200" dirty="0" err="1"/>
              <a:t>наступальна</a:t>
            </a:r>
            <a:r>
              <a:rPr lang="ru-RU" sz="2200" dirty="0"/>
              <a:t> </a:t>
            </a:r>
            <a:r>
              <a:rPr lang="ru-RU" sz="2200" dirty="0" err="1"/>
              <a:t>операція</a:t>
            </a:r>
            <a:r>
              <a:rPr lang="ru-RU" sz="2200" dirty="0"/>
              <a:t> </a:t>
            </a:r>
            <a:r>
              <a:rPr lang="ru-RU" sz="2200" dirty="0" err="1"/>
              <a:t>Брянського</a:t>
            </a:r>
            <a:r>
              <a:rPr lang="ru-RU" sz="2200" dirty="0"/>
              <a:t> фронту (</a:t>
            </a:r>
            <a:r>
              <a:rPr lang="ru-RU" sz="2200" i="1" dirty="0"/>
              <a:t>8 </a:t>
            </a:r>
            <a:r>
              <a:rPr lang="ru-RU" sz="2200" i="1" dirty="0" err="1"/>
              <a:t>січня</a:t>
            </a:r>
            <a:r>
              <a:rPr lang="ru-RU" sz="2200" i="1" dirty="0"/>
              <a:t> - 20 </a:t>
            </a:r>
            <a:r>
              <a:rPr lang="ru-RU" sz="2200" i="1" dirty="0" err="1"/>
              <a:t>квітня</a:t>
            </a:r>
            <a:r>
              <a:rPr lang="ru-RU" sz="2200" i="1" dirty="0"/>
              <a:t> 1942 р.)</a:t>
            </a: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2508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/>
              <a:t>Битва під Москвою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Наступ </a:t>
            </a:r>
            <a:r>
              <a:rPr lang="uk-UA" dirty="0"/>
              <a:t>ворога застав радянські війська зненацька. </a:t>
            </a:r>
            <a:endParaRPr lang="uk-UA" dirty="0" smtClean="0"/>
          </a:p>
          <a:p>
            <a:r>
              <a:rPr lang="uk-UA" dirty="0" smtClean="0"/>
              <a:t>7 </a:t>
            </a:r>
            <a:r>
              <a:rPr lang="uk-UA" dirty="0"/>
              <a:t>жовтня </a:t>
            </a:r>
            <a:r>
              <a:rPr lang="uk-UA" dirty="0" smtClean="0"/>
              <a:t>- супротивник </a:t>
            </a:r>
            <a:r>
              <a:rPr lang="uk-UA" dirty="0"/>
              <a:t>прорвав оборону і </a:t>
            </a:r>
            <a:r>
              <a:rPr lang="uk-UA" dirty="0" smtClean="0"/>
              <a:t>замкнув </a:t>
            </a:r>
            <a:r>
              <a:rPr lang="uk-UA" dirty="0"/>
              <a:t>кільце навколо військ, що билися на захід від Вязьми, а ще через день - в районі Брянська.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оточення </a:t>
            </a:r>
            <a:r>
              <a:rPr lang="uk-UA" dirty="0" smtClean="0"/>
              <a:t>потрапило:</a:t>
            </a:r>
          </a:p>
          <a:p>
            <a:pPr lvl="1"/>
            <a:r>
              <a:rPr lang="uk-UA" dirty="0" smtClean="0"/>
              <a:t> 7/15 польових </a:t>
            </a:r>
            <a:r>
              <a:rPr lang="uk-UA" dirty="0"/>
              <a:t>управлінь </a:t>
            </a:r>
            <a:r>
              <a:rPr lang="uk-UA" dirty="0" smtClean="0"/>
              <a:t>армій</a:t>
            </a:r>
          </a:p>
          <a:p>
            <a:pPr lvl="1"/>
            <a:r>
              <a:rPr lang="uk-UA" dirty="0" smtClean="0"/>
              <a:t>64/95 дивізії</a:t>
            </a:r>
          </a:p>
          <a:p>
            <a:pPr lvl="1"/>
            <a:r>
              <a:rPr lang="uk-UA" dirty="0" smtClean="0"/>
              <a:t>11/13 </a:t>
            </a:r>
            <a:r>
              <a:rPr lang="uk-UA" dirty="0"/>
              <a:t>танкових </a:t>
            </a:r>
            <a:r>
              <a:rPr lang="uk-UA" dirty="0" smtClean="0"/>
              <a:t>бригад</a:t>
            </a:r>
          </a:p>
          <a:p>
            <a:pPr lvl="1"/>
            <a:r>
              <a:rPr lang="uk-UA" dirty="0" smtClean="0"/>
              <a:t>50/62 </a:t>
            </a:r>
            <a:r>
              <a:rPr lang="uk-UA" dirty="0"/>
              <a:t>артилерійських </a:t>
            </a:r>
            <a:r>
              <a:rPr lang="uk-UA" dirty="0" smtClean="0"/>
              <a:t>полків РВГК</a:t>
            </a:r>
          </a:p>
          <a:p>
            <a:r>
              <a:rPr lang="uk-UA" dirty="0" smtClean="0"/>
              <a:t>У </a:t>
            </a:r>
            <a:r>
              <a:rPr lang="uk-UA" dirty="0"/>
              <a:t>стратегічній обороні утворився пролом шириною близько 500 км. Закрити його було </a:t>
            </a:r>
            <a:r>
              <a:rPr lang="uk-UA" dirty="0" smtClean="0"/>
              <a:t>нічим, всі </a:t>
            </a:r>
            <a:r>
              <a:rPr lang="uk-UA" dirty="0"/>
              <a:t>шляхи до Москви виявилися </a:t>
            </a:r>
            <a:r>
              <a:rPr lang="uk-UA" dirty="0" smtClean="0"/>
              <a:t>відкритими. </a:t>
            </a:r>
            <a:r>
              <a:rPr lang="uk-UA" dirty="0"/>
              <a:t>Ведення оборонних битв на підступах до Москви було пов'язане з великими людськими </a:t>
            </a:r>
            <a:r>
              <a:rPr lang="uk-UA" dirty="0" smtClean="0"/>
              <a:t>втратами:</a:t>
            </a:r>
          </a:p>
          <a:p>
            <a:pPr lvl="2"/>
            <a:r>
              <a:rPr lang="uk-UA" sz="2400" dirty="0" smtClean="0"/>
              <a:t>Вермахт </a:t>
            </a:r>
            <a:r>
              <a:rPr lang="uk-UA" sz="2400" dirty="0"/>
              <a:t>втратив більше 145 тис. солдатів і </a:t>
            </a:r>
            <a:r>
              <a:rPr lang="uk-UA" sz="2400" dirty="0" smtClean="0"/>
              <a:t>офіцерів</a:t>
            </a:r>
          </a:p>
          <a:p>
            <a:pPr lvl="2"/>
            <a:r>
              <a:rPr lang="uk-UA" sz="2400" dirty="0" smtClean="0"/>
              <a:t>Червона </a:t>
            </a:r>
            <a:r>
              <a:rPr lang="uk-UA" sz="2400" dirty="0"/>
              <a:t>Армія - понад 658 тис. чоловік. 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884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/>
              <a:t>Битва під Москвою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5157192"/>
          </a:xfrm>
        </p:spPr>
        <p:txBody>
          <a:bodyPr>
            <a:noAutofit/>
          </a:bodyPr>
          <a:lstStyle/>
          <a:p>
            <a:r>
              <a:rPr lang="uk-UA" sz="2000" dirty="0" smtClean="0"/>
              <a:t>Радянські </a:t>
            </a:r>
            <a:r>
              <a:rPr lang="uk-UA" sz="2000" dirty="0"/>
              <a:t>війська не дозволили ворогові захопити або оточити Москву. </a:t>
            </a:r>
            <a:endParaRPr lang="uk-UA" sz="2000" dirty="0" smtClean="0"/>
          </a:p>
          <a:p>
            <a:r>
              <a:rPr lang="uk-UA" sz="2000" dirty="0" smtClean="0"/>
              <a:t>Боротьба </a:t>
            </a:r>
            <a:r>
              <a:rPr lang="uk-UA" sz="2000" dirty="0"/>
              <a:t>військ в </a:t>
            </a:r>
            <a:r>
              <a:rPr lang="uk-UA" sz="2000" dirty="0" smtClean="0"/>
              <a:t>оточенні сковувала </a:t>
            </a:r>
            <a:r>
              <a:rPr lang="uk-UA" sz="2000" dirty="0"/>
              <a:t>протягом майже трьох тижнів від 26 до 48 дивізій супротивника. За цей час Ставка </a:t>
            </a:r>
            <a:r>
              <a:rPr lang="uk-UA" sz="2000" dirty="0" smtClean="0"/>
              <a:t>ВГК підтягла </a:t>
            </a:r>
            <a:r>
              <a:rPr lang="uk-UA" sz="2000" dirty="0"/>
              <a:t>резерви і </a:t>
            </a:r>
            <a:r>
              <a:rPr lang="uk-UA" sz="2000" dirty="0" smtClean="0"/>
              <a:t>провела </a:t>
            </a:r>
            <a:r>
              <a:rPr lang="uk-UA" sz="2000" dirty="0"/>
              <a:t>перегруповування </a:t>
            </a:r>
            <a:r>
              <a:rPr lang="uk-UA" sz="2000" dirty="0" smtClean="0"/>
              <a:t>військ.</a:t>
            </a:r>
          </a:p>
          <a:p>
            <a:r>
              <a:rPr lang="uk-UA" sz="2000" dirty="0" smtClean="0"/>
              <a:t>Створено </a:t>
            </a:r>
            <a:r>
              <a:rPr lang="uk-UA" sz="2000" dirty="0"/>
              <a:t>новий - Калінінський </a:t>
            </a:r>
            <a:r>
              <a:rPr lang="uk-UA" sz="2000" dirty="0" smtClean="0"/>
              <a:t>- фронт </a:t>
            </a:r>
            <a:r>
              <a:rPr lang="uk-UA" sz="2000" dirty="0"/>
              <a:t>(</a:t>
            </a:r>
            <a:r>
              <a:rPr lang="uk-UA" sz="2000" i="1" dirty="0"/>
              <a:t>генерал-полковник </a:t>
            </a:r>
            <a:r>
              <a:rPr lang="uk-UA" sz="2000" i="1" dirty="0" smtClean="0"/>
              <a:t>И.С.Конєв</a:t>
            </a:r>
            <a:r>
              <a:rPr lang="uk-UA" sz="2000" dirty="0"/>
              <a:t>). Їх війська разом з польовими управліннями 50-ої, 3-ої і 13-ої армій, що вирвалися з ворожого оточення, залишками 34 </a:t>
            </a:r>
            <a:r>
              <a:rPr lang="uk-UA" sz="2000" dirty="0" smtClean="0"/>
              <a:t>дивізій </a:t>
            </a:r>
            <a:r>
              <a:rPr lang="uk-UA" sz="2000" dirty="0"/>
              <a:t>до кінця жовтня зупинили настання ворога на московському напрямі. </a:t>
            </a:r>
            <a:endParaRPr lang="uk-UA" sz="2000" dirty="0" smtClean="0"/>
          </a:p>
          <a:p>
            <a:pPr lvl="1"/>
            <a:r>
              <a:rPr lang="uk-UA" sz="1800" dirty="0" smtClean="0"/>
              <a:t>20 </a:t>
            </a:r>
            <a:r>
              <a:rPr lang="uk-UA" sz="1800" dirty="0"/>
              <a:t>жовтня </a:t>
            </a:r>
            <a:r>
              <a:rPr lang="uk-UA" sz="1800" dirty="0" smtClean="0"/>
              <a:t>- Державний </a:t>
            </a:r>
            <a:r>
              <a:rPr lang="uk-UA" sz="1800" dirty="0"/>
              <a:t>Комітет Оборони ввів в Москві і прилеглих районах облогове положення. </a:t>
            </a:r>
            <a:endParaRPr lang="uk-UA" sz="1800" dirty="0" smtClean="0"/>
          </a:p>
          <a:p>
            <a:pPr lvl="1"/>
            <a:r>
              <a:rPr lang="uk-UA" sz="1800" dirty="0" smtClean="0"/>
              <a:t>7 </a:t>
            </a:r>
            <a:r>
              <a:rPr lang="uk-UA" sz="1800" dirty="0"/>
              <a:t>листопада 1941 р. в Москві </a:t>
            </a:r>
            <a:r>
              <a:rPr lang="uk-UA" sz="1800" dirty="0" smtClean="0"/>
              <a:t>- історичний </a:t>
            </a:r>
            <a:r>
              <a:rPr lang="uk-UA" sz="1800" dirty="0"/>
              <a:t>військовий парад на Червоній площі. </a:t>
            </a:r>
            <a:endParaRPr lang="uk-UA" sz="1800" dirty="0" smtClean="0"/>
          </a:p>
          <a:p>
            <a:pPr lvl="1"/>
            <a:r>
              <a:rPr lang="uk-UA" sz="1800" dirty="0" smtClean="0"/>
              <a:t>З </a:t>
            </a:r>
            <a:r>
              <a:rPr lang="uk-UA" sz="1800" dirty="0"/>
              <a:t>15 листопада німецькі війська провели другий напад на </a:t>
            </a:r>
            <a:r>
              <a:rPr lang="uk-UA" sz="1800" dirty="0" smtClean="0"/>
              <a:t>Москву. </a:t>
            </a:r>
            <a:r>
              <a:rPr lang="uk-UA" sz="1800" dirty="0"/>
              <a:t>Радянські війська зуміли зупинити могутнє вороже угрупування буквально </a:t>
            </a:r>
            <a:r>
              <a:rPr lang="uk-UA" sz="1800" dirty="0" smtClean="0"/>
              <a:t>біля </a:t>
            </a:r>
            <a:r>
              <a:rPr lang="uk-UA" sz="1800" dirty="0"/>
              <a:t>стін </a:t>
            </a:r>
            <a:r>
              <a:rPr lang="uk-UA" sz="1800" dirty="0" smtClean="0"/>
              <a:t>столиці</a:t>
            </a:r>
          </a:p>
        </p:txBody>
      </p:sp>
    </p:spTree>
    <p:extLst>
      <p:ext uri="{BB962C8B-B14F-4D97-AF65-F5344CB8AC3E}">
        <p14:creationId xmlns:p14="http://schemas.microsoft.com/office/powerpoint/2010/main" val="22753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uk-UA" dirty="0" smtClean="0"/>
              <a:t>Співвідношення сил і засобів до 5 грудня 1941 р.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uk-UA" sz="1600" dirty="0"/>
              <a:t>Збільшена сила опору радянських військ, боротьба партизан, самовідданість, допомога всієї країни зіграли вирішальну роль у зриві планів ворога. </a:t>
            </a:r>
          </a:p>
          <a:p>
            <a:pPr lvl="1"/>
            <a:r>
              <a:rPr lang="uk-UA" sz="1400" dirty="0"/>
              <a:t>Льотчики зробили в ході оборонних битв 51 тис. вильотів </a:t>
            </a:r>
          </a:p>
          <a:p>
            <a:pPr lvl="1"/>
            <a:r>
              <a:rPr lang="uk-UA" sz="1400" dirty="0"/>
              <a:t>Воїни ППО не тільки захистили столицю від руйнування ворожою авіацією, зберігши понад 99% її будівель</a:t>
            </a:r>
          </a:p>
          <a:p>
            <a:pPr lvl="1"/>
            <a:r>
              <a:rPr lang="uk-UA" sz="1400" dirty="0"/>
              <a:t>Резерви: 75 нових розрахункових дивізій і понад 24 розрахункових дивізії зосереджені в районах Рязані, </a:t>
            </a:r>
            <a:r>
              <a:rPr lang="uk-UA" sz="1400" dirty="0" err="1"/>
              <a:t>Ногинська</a:t>
            </a:r>
            <a:r>
              <a:rPr lang="uk-UA" sz="1400" dirty="0"/>
              <a:t> і </a:t>
            </a:r>
            <a:r>
              <a:rPr lang="uk-UA" sz="1400" dirty="0" err="1"/>
              <a:t>Ряжська</a:t>
            </a:r>
            <a:r>
              <a:rPr lang="uk-UA" sz="1400" dirty="0"/>
              <a:t>. </a:t>
            </a:r>
          </a:p>
          <a:p>
            <a:endParaRPr lang="uk-UA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40847"/>
              </p:ext>
            </p:extLst>
          </p:nvPr>
        </p:nvGraphicFramePr>
        <p:xfrm>
          <a:off x="1331640" y="4149080"/>
          <a:ext cx="6624736" cy="237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512168"/>
                <a:gridCol w="1512168"/>
                <a:gridCol w="1512168"/>
              </a:tblGrid>
              <a:tr h="414993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Сили і засоби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СРСР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Німеччина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Відношення</a:t>
                      </a:r>
                      <a:endParaRPr lang="uk-UA" dirty="0"/>
                    </a:p>
                  </a:txBody>
                  <a:tcPr anchor="ctr"/>
                </a:tc>
              </a:tr>
              <a:tr h="414993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Особовий склад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1708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1:1,5</a:t>
                      </a:r>
                      <a:endParaRPr lang="uk-UA" dirty="0"/>
                    </a:p>
                  </a:txBody>
                  <a:tcPr anchor="ctr"/>
                </a:tc>
              </a:tr>
              <a:tr h="716290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Знаряддя і міномети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7652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13500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1:1,8</a:t>
                      </a:r>
                      <a:endParaRPr lang="uk-UA" dirty="0"/>
                    </a:p>
                  </a:txBody>
                  <a:tcPr anchor="ctr"/>
                </a:tc>
              </a:tr>
              <a:tr h="414993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Танки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774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1170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1:1,5</a:t>
                      </a:r>
                      <a:endParaRPr lang="uk-UA" dirty="0"/>
                    </a:p>
                  </a:txBody>
                  <a:tcPr anchor="ctr"/>
                </a:tc>
              </a:tr>
              <a:tr h="414993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Літаки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1000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615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1,6:1</a:t>
                      </a:r>
                      <a:endParaRPr lang="uk-U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8788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Рішення наступати на супротивника, не чекаючи підходу резервів ухвалено Ставкою ВГК за пропозицією Жукова, який уловив настання кризи у наступі ворожих військ.</a:t>
            </a:r>
          </a:p>
          <a:p>
            <a:r>
              <a:rPr lang="uk-UA" dirty="0"/>
              <a:t>5-6 грудня </a:t>
            </a:r>
            <a:r>
              <a:rPr lang="uk-UA" dirty="0" smtClean="0"/>
              <a:t>- радянські </a:t>
            </a:r>
            <a:r>
              <a:rPr lang="uk-UA" dirty="0"/>
              <a:t>війська перейшли </a:t>
            </a:r>
            <a:r>
              <a:rPr lang="uk-UA" dirty="0" smtClean="0"/>
              <a:t>у контрнаступ. Контрнаступ </a:t>
            </a:r>
            <a:r>
              <a:rPr lang="uk-UA" dirty="0"/>
              <a:t>розвивався  </a:t>
            </a:r>
            <a:r>
              <a:rPr lang="uk-UA" dirty="0" smtClean="0"/>
              <a:t>успішно:</a:t>
            </a:r>
          </a:p>
          <a:p>
            <a:pPr lvl="1"/>
            <a:r>
              <a:rPr lang="uk-UA" dirty="0" smtClean="0"/>
              <a:t>Значні </a:t>
            </a:r>
            <a:r>
              <a:rPr lang="uk-UA" dirty="0"/>
              <a:t>утрати 3-ої і 4-ої танкових груп і 9-ій армії </a:t>
            </a:r>
            <a:r>
              <a:rPr lang="uk-UA" dirty="0" smtClean="0"/>
              <a:t>супротивника </a:t>
            </a:r>
          </a:p>
          <a:p>
            <a:pPr lvl="1"/>
            <a:r>
              <a:rPr lang="uk-UA" dirty="0" smtClean="0"/>
              <a:t>Звільнені </a:t>
            </a:r>
            <a:r>
              <a:rPr lang="uk-UA" dirty="0"/>
              <a:t>Калінін, Клин, </a:t>
            </a:r>
            <a:r>
              <a:rPr lang="uk-UA" dirty="0" err="1"/>
              <a:t>Солнечногорськ</a:t>
            </a:r>
            <a:r>
              <a:rPr lang="uk-UA" dirty="0"/>
              <a:t>, </a:t>
            </a:r>
            <a:r>
              <a:rPr lang="uk-UA" dirty="0" err="1"/>
              <a:t>Волоколамськ</a:t>
            </a:r>
            <a:r>
              <a:rPr lang="uk-UA" dirty="0"/>
              <a:t> і інші міста. </a:t>
            </a:r>
            <a:endParaRPr lang="uk-UA" dirty="0" smtClean="0"/>
          </a:p>
          <a:p>
            <a:pPr lvl="1"/>
            <a:r>
              <a:rPr lang="uk-UA" dirty="0" smtClean="0"/>
              <a:t>Вихід </a:t>
            </a:r>
            <a:r>
              <a:rPr lang="uk-UA" dirty="0"/>
              <a:t>радянських військ до Ржеву створив загрозу групі армій «Центр» з </a:t>
            </a:r>
            <a:r>
              <a:rPr lang="uk-UA" dirty="0" smtClean="0"/>
              <a:t>півночі</a:t>
            </a:r>
          </a:p>
          <a:p>
            <a:pPr lvl="1"/>
            <a:r>
              <a:rPr lang="uk-UA" dirty="0" smtClean="0"/>
              <a:t>Зняли </a:t>
            </a:r>
            <a:r>
              <a:rPr lang="uk-UA" dirty="0"/>
              <a:t>загрозу Тулі, звільнили Калугу і вийшли на захід від </a:t>
            </a:r>
            <a:r>
              <a:rPr lang="uk-UA" dirty="0" err="1"/>
              <a:t>Сухинічей</a:t>
            </a:r>
            <a:r>
              <a:rPr lang="uk-UA" dirty="0"/>
              <a:t>. </a:t>
            </a:r>
            <a:endParaRPr lang="uk-UA" dirty="0" smtClean="0"/>
          </a:p>
          <a:p>
            <a:pPr lvl="1"/>
            <a:r>
              <a:rPr lang="uk-UA" dirty="0" smtClean="0"/>
              <a:t>Південно-західний </a:t>
            </a:r>
            <a:r>
              <a:rPr lang="uk-UA" dirty="0"/>
              <a:t>фронт здійснив операцію по оточенню і ліквідації угрупування військ 2-ої німецької армії в районі Єльця. </a:t>
            </a:r>
            <a:endParaRPr lang="uk-UA" dirty="0" smtClean="0"/>
          </a:p>
          <a:p>
            <a:pPr lvl="1"/>
            <a:r>
              <a:rPr lang="uk-UA" dirty="0" smtClean="0"/>
              <a:t>В </a:t>
            </a:r>
            <a:r>
              <a:rPr lang="uk-UA" dirty="0"/>
              <a:t>середині грудня в настання перейшли армії центру Західного фронту і звільнили </a:t>
            </a:r>
            <a:r>
              <a:rPr lang="uk-UA" dirty="0" err="1"/>
              <a:t>Наро-фомінськ</a:t>
            </a:r>
            <a:r>
              <a:rPr lang="uk-UA" dirty="0"/>
              <a:t>, </a:t>
            </a:r>
            <a:r>
              <a:rPr lang="uk-UA" dirty="0" err="1"/>
              <a:t>Малоярославец</a:t>
            </a:r>
            <a:r>
              <a:rPr lang="uk-UA" dirty="0"/>
              <a:t>, </a:t>
            </a:r>
            <a:r>
              <a:rPr lang="uk-UA" dirty="0" err="1"/>
              <a:t>Боровськ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uk-UA" dirty="0"/>
              <a:t>початку січня контрнаступ завершився. Ворог був відкинутий на 100-250 км. 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30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1120</Words>
  <Application>Microsoft Office PowerPoint</Application>
  <PresentationFormat>Екран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18" baseType="lpstr">
      <vt:lpstr>Потік</vt:lpstr>
      <vt:lpstr>Друга світова війна</vt:lpstr>
      <vt:lpstr>«Тайфун»</vt:lpstr>
      <vt:lpstr>Презентація PowerPoint</vt:lpstr>
      <vt:lpstr>Співвідношення сил і засобів до 30 вересня 1941 р.</vt:lpstr>
      <vt:lpstr>Битва під Москвою</vt:lpstr>
      <vt:lpstr>Битва під Москвою</vt:lpstr>
      <vt:lpstr>Битва під Москвою</vt:lpstr>
      <vt:lpstr>Співвідношення сил і засобів до 5 грудня 1941 р.</vt:lpstr>
      <vt:lpstr>Презентація PowerPoint</vt:lpstr>
      <vt:lpstr>Німецький напад під Москвою</vt:lpstr>
      <vt:lpstr>Завершальний етап</vt:lpstr>
      <vt:lpstr>Висновки</vt:lpstr>
      <vt:lpstr>Презентація PowerPoint</vt:lpstr>
      <vt:lpstr>Загальні втрати</vt:lpstr>
      <vt:lpstr>Напередодні битви:</vt:lpstr>
      <vt:lpstr>Наслідки</vt:lpstr>
      <vt:lpstr>Дякуємо за увагу!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Друга світова війна</dc:title>
  <dc:creator>Your User Name</dc:creator>
  <cp:lastModifiedBy>Your User Name</cp:lastModifiedBy>
  <cp:revision>11</cp:revision>
  <dcterms:created xsi:type="dcterms:W3CDTF">2013-09-17T18:00:38Z</dcterms:created>
  <dcterms:modified xsi:type="dcterms:W3CDTF">2013-09-17T19:38:06Z</dcterms:modified>
</cp:coreProperties>
</file>