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2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 autoAdjust="0"/>
    <p:restoredTop sz="94676" autoAdjust="0"/>
  </p:normalViewPr>
  <p:slideViewPr>
    <p:cSldViewPr>
      <p:cViewPr varScale="1">
        <p:scale>
          <a:sx n="87" d="100"/>
          <a:sy n="87" d="100"/>
        </p:scale>
        <p:origin x="-1062" y="-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222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BE0DE-1364-407E-9A79-ACE0CFA44388}" type="datetimeFigureOut">
              <a:rPr lang="ru-RU" smtClean="0"/>
              <a:t>06.11.2013</a:t>
            </a:fld>
            <a:endParaRPr lang="ru-RU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11D87-330C-4CFE-B1BB-497450F10397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BE0DE-1364-407E-9A79-ACE0CFA44388}" type="datetimeFigureOut">
              <a:rPr lang="ru-RU" smtClean="0"/>
              <a:t>06.11.2013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11D87-330C-4CFE-B1BB-497450F1039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BE0DE-1364-407E-9A79-ACE0CFA44388}" type="datetimeFigureOut">
              <a:rPr lang="ru-RU" smtClean="0"/>
              <a:t>06.11.2013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11D87-330C-4CFE-B1BB-497450F1039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BE0DE-1364-407E-9A79-ACE0CFA44388}" type="datetimeFigureOut">
              <a:rPr lang="ru-RU" smtClean="0"/>
              <a:t>06.11.2013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11D87-330C-4CFE-B1BB-497450F1039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BE0DE-1364-407E-9A79-ACE0CFA44388}" type="datetimeFigureOut">
              <a:rPr lang="ru-RU" smtClean="0"/>
              <a:t>06.11.2013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11D87-330C-4CFE-B1BB-497450F10397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BE0DE-1364-407E-9A79-ACE0CFA44388}" type="datetimeFigureOut">
              <a:rPr lang="ru-RU" smtClean="0"/>
              <a:t>06.11.2013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11D87-330C-4CFE-B1BB-497450F1039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BE0DE-1364-407E-9A79-ACE0CFA44388}" type="datetimeFigureOut">
              <a:rPr lang="ru-RU" smtClean="0"/>
              <a:t>06.11.2013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11D87-330C-4CFE-B1BB-497450F1039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BE0DE-1364-407E-9A79-ACE0CFA44388}" type="datetimeFigureOut">
              <a:rPr lang="ru-RU" smtClean="0"/>
              <a:t>06.11.2013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11D87-330C-4CFE-B1BB-497450F1039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BE0DE-1364-407E-9A79-ACE0CFA44388}" type="datetimeFigureOut">
              <a:rPr lang="ru-RU" smtClean="0"/>
              <a:t>06.11.2013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11D87-330C-4CFE-B1BB-497450F1039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BE0DE-1364-407E-9A79-ACE0CFA44388}" type="datetimeFigureOut">
              <a:rPr lang="ru-RU" smtClean="0"/>
              <a:t>06.11.2013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11D87-330C-4CFE-B1BB-497450F1039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BE0DE-1364-407E-9A79-ACE0CFA44388}" type="datetimeFigureOut">
              <a:rPr lang="ru-RU" smtClean="0"/>
              <a:t>06.11.2013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27611D87-330C-4CFE-B1BB-497450F10397}" type="slidenum">
              <a:rPr lang="ru-RU" smtClean="0"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447BE0DE-1364-407E-9A79-ACE0CFA44388}" type="datetimeFigureOut">
              <a:rPr lang="ru-RU" smtClean="0"/>
              <a:t>06.11.2013</a:t>
            </a:fld>
            <a:endParaRPr lang="ru-RU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27611D87-330C-4CFE-B1BB-497450F10397}" type="slidenum">
              <a:rPr lang="ru-RU" smtClean="0"/>
              <a:t>‹#›</a:t>
            </a:fld>
            <a:endParaRPr lang="ru-RU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3400" y="620688"/>
            <a:ext cx="7851648" cy="3960440"/>
          </a:xfrm>
        </p:spPr>
        <p:txBody>
          <a:bodyPr/>
          <a:lstStyle/>
          <a:p>
            <a:pPr marL="182880" algn="ctr"/>
            <a:r>
              <a:rPr lang="ru-RU" sz="8800" dirty="0" err="1">
                <a:solidFill>
                  <a:srgbClr val="FF0000"/>
                </a:solidFill>
              </a:rPr>
              <a:t>Дієго</a:t>
            </a:r>
            <a:r>
              <a:rPr lang="ru-RU" sz="8800" dirty="0">
                <a:solidFill>
                  <a:srgbClr val="FF0000"/>
                </a:solidFill>
              </a:rPr>
              <a:t> Веласкес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39552" y="5733256"/>
            <a:ext cx="7854696" cy="504056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63522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flipV="1">
            <a:off x="179512" y="-314299"/>
            <a:ext cx="8229600" cy="299424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476672"/>
            <a:ext cx="8352928" cy="625130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800" dirty="0" err="1"/>
              <a:t>Портрети</a:t>
            </a:r>
            <a:r>
              <a:rPr lang="ru-RU" sz="2800" dirty="0"/>
              <a:t>, </a:t>
            </a:r>
            <a:r>
              <a:rPr lang="ru-RU" sz="2800" dirty="0" err="1"/>
              <a:t>створені</a:t>
            </a:r>
            <a:r>
              <a:rPr lang="ru-RU" sz="2800" dirty="0"/>
              <a:t> Веласкесом в 1630-1640 роках, принесли </a:t>
            </a:r>
            <a:r>
              <a:rPr lang="ru-RU" sz="2800" dirty="0" err="1"/>
              <a:t>йому</a:t>
            </a:r>
            <a:r>
              <a:rPr lang="ru-RU" sz="2800" dirty="0"/>
              <a:t> </a:t>
            </a:r>
            <a:r>
              <a:rPr lang="ru-RU" sz="2800" dirty="0" err="1"/>
              <a:t>заслужену</a:t>
            </a:r>
            <a:r>
              <a:rPr lang="ru-RU" sz="2800" dirty="0"/>
              <a:t> славу </a:t>
            </a:r>
            <a:r>
              <a:rPr lang="ru-RU" sz="2800" dirty="0" err="1"/>
              <a:t>майстра</a:t>
            </a:r>
            <a:r>
              <a:rPr lang="ru-RU" sz="2800" dirty="0"/>
              <a:t> </a:t>
            </a:r>
            <a:r>
              <a:rPr lang="ru-RU" sz="2800" dirty="0" err="1"/>
              <a:t>цього</a:t>
            </a:r>
            <a:r>
              <a:rPr lang="ru-RU" sz="2800" dirty="0"/>
              <a:t> жанру. </a:t>
            </a:r>
            <a:r>
              <a:rPr lang="ru-RU" sz="2800" dirty="0" err="1"/>
              <a:t>Хоча</a:t>
            </a:r>
            <a:r>
              <a:rPr lang="ru-RU" sz="2800" dirty="0"/>
              <a:t> в портретах Веласкеса </a:t>
            </a:r>
            <a:r>
              <a:rPr lang="ru-RU" sz="2800" dirty="0" err="1"/>
              <a:t>звичайно</a:t>
            </a:r>
            <a:r>
              <a:rPr lang="ru-RU" sz="2800" dirty="0"/>
              <a:t> </a:t>
            </a:r>
            <a:r>
              <a:rPr lang="ru-RU" sz="2800" dirty="0" err="1"/>
              <a:t>відсутні</a:t>
            </a:r>
            <a:r>
              <a:rPr lang="ru-RU" sz="2800" dirty="0"/>
              <a:t> жести й </a:t>
            </a:r>
            <a:r>
              <a:rPr lang="ru-RU" sz="2800" dirty="0" err="1"/>
              <a:t>рух</a:t>
            </a:r>
            <a:r>
              <a:rPr lang="ru-RU" sz="2800" dirty="0"/>
              <a:t>, вони </a:t>
            </a:r>
            <a:r>
              <a:rPr lang="ru-RU" sz="2800" dirty="0" err="1"/>
              <a:t>надзвичайно</a:t>
            </a:r>
            <a:r>
              <a:rPr lang="ru-RU" sz="2800" dirty="0"/>
              <a:t> </a:t>
            </a:r>
            <a:r>
              <a:rPr lang="ru-RU" sz="2800" dirty="0" err="1"/>
              <a:t>реалістичні</a:t>
            </a:r>
            <a:r>
              <a:rPr lang="ru-RU" sz="2800" dirty="0"/>
              <a:t> й </a:t>
            </a:r>
            <a:r>
              <a:rPr lang="ru-RU" sz="2800" dirty="0" err="1"/>
              <a:t>природні</a:t>
            </a:r>
            <a:r>
              <a:rPr lang="ru-RU" sz="2800" dirty="0"/>
              <a:t>. </a:t>
            </a:r>
            <a:r>
              <a:rPr lang="ru-RU" sz="2800" dirty="0" err="1"/>
              <a:t>Тло</a:t>
            </a:r>
            <a:r>
              <a:rPr lang="ru-RU" sz="2800" dirty="0"/>
              <a:t> </a:t>
            </a:r>
            <a:r>
              <a:rPr lang="ru-RU" sz="2800" dirty="0" err="1"/>
              <a:t>підібране</a:t>
            </a:r>
            <a:r>
              <a:rPr lang="ru-RU" sz="2800" dirty="0"/>
              <a:t> так, </a:t>
            </a:r>
            <a:r>
              <a:rPr lang="ru-RU" sz="2800" dirty="0" err="1"/>
              <a:t>щоб</a:t>
            </a:r>
            <a:r>
              <a:rPr lang="ru-RU" sz="2800" dirty="0"/>
              <a:t> максимально </a:t>
            </a:r>
            <a:r>
              <a:rPr lang="ru-RU" sz="2800" dirty="0" err="1"/>
              <a:t>відтінювати</a:t>
            </a:r>
            <a:r>
              <a:rPr lang="ru-RU" sz="2800" dirty="0"/>
              <a:t> </a:t>
            </a:r>
            <a:r>
              <a:rPr lang="ru-RU" sz="2800" dirty="0" err="1"/>
              <a:t>фігуру</a:t>
            </a:r>
            <a:r>
              <a:rPr lang="ru-RU" sz="2800" dirty="0"/>
              <a:t>, </a:t>
            </a:r>
            <a:r>
              <a:rPr lang="ru-RU" sz="2800" dirty="0" err="1"/>
              <a:t>колірна</a:t>
            </a:r>
            <a:r>
              <a:rPr lang="ru-RU" sz="2800" dirty="0"/>
              <a:t> гама </a:t>
            </a:r>
            <a:r>
              <a:rPr lang="ru-RU" sz="2800" dirty="0" err="1"/>
              <a:t>сувора</a:t>
            </a:r>
            <a:r>
              <a:rPr lang="ru-RU" sz="2800" dirty="0"/>
              <a:t>, але </a:t>
            </a:r>
            <a:r>
              <a:rPr lang="ru-RU" sz="2800" dirty="0" err="1"/>
              <a:t>пожвавлюється</a:t>
            </a:r>
            <a:r>
              <a:rPr lang="ru-RU" sz="2800" dirty="0"/>
              <a:t> </a:t>
            </a:r>
            <a:r>
              <a:rPr lang="ru-RU" sz="2800" dirty="0" err="1"/>
              <a:t>ретельно</a:t>
            </a:r>
            <a:r>
              <a:rPr lang="ru-RU" sz="2800" dirty="0"/>
              <a:t> </a:t>
            </a:r>
            <a:r>
              <a:rPr lang="ru-RU" sz="2800" dirty="0" err="1"/>
              <a:t>підібраними</a:t>
            </a:r>
            <a:r>
              <a:rPr lang="ru-RU" sz="2800" dirty="0"/>
              <a:t> </a:t>
            </a:r>
            <a:r>
              <a:rPr lang="ru-RU" sz="2800" dirty="0" err="1"/>
              <a:t>сполученнями</a:t>
            </a:r>
            <a:r>
              <a:rPr lang="ru-RU" sz="2800" dirty="0"/>
              <a:t> </a:t>
            </a:r>
            <a:r>
              <a:rPr lang="ru-RU" sz="2800" dirty="0" err="1"/>
              <a:t>кольорів</a:t>
            </a:r>
            <a:r>
              <a:rPr lang="ru-RU" sz="2800" dirty="0"/>
              <a:t>. Веласкесу </a:t>
            </a:r>
            <a:r>
              <a:rPr lang="ru-RU" sz="2800" dirty="0" err="1"/>
              <a:t>вдавалося</a:t>
            </a:r>
            <a:r>
              <a:rPr lang="ru-RU" sz="2800" dirty="0"/>
              <a:t> в </a:t>
            </a:r>
            <a:r>
              <a:rPr lang="ru-RU" sz="2800" dirty="0" err="1"/>
              <a:t>портреті</a:t>
            </a:r>
            <a:r>
              <a:rPr lang="ru-RU" sz="2800" dirty="0"/>
              <a:t> </a:t>
            </a:r>
            <a:r>
              <a:rPr lang="ru-RU" sz="2800" dirty="0" err="1"/>
              <a:t>передати</a:t>
            </a:r>
            <a:r>
              <a:rPr lang="ru-RU" sz="2800" dirty="0"/>
              <a:t> характер </a:t>
            </a:r>
            <a:r>
              <a:rPr lang="ru-RU" sz="2800" dirty="0" err="1"/>
              <a:t>людини</a:t>
            </a:r>
            <a:r>
              <a:rPr lang="ru-RU" sz="2800" dirty="0"/>
              <a:t>, </a:t>
            </a:r>
            <a:r>
              <a:rPr lang="ru-RU" sz="2800" dirty="0" err="1"/>
              <a:t>показати</a:t>
            </a:r>
            <a:r>
              <a:rPr lang="ru-RU" sz="2800" dirty="0"/>
              <a:t> </a:t>
            </a:r>
            <a:r>
              <a:rPr lang="ru-RU" sz="2800" dirty="0" err="1"/>
              <a:t>суперечливість</a:t>
            </a:r>
            <a:r>
              <a:rPr lang="ru-RU" sz="2800" dirty="0"/>
              <a:t> рис </a:t>
            </a:r>
            <a:r>
              <a:rPr lang="ru-RU" sz="2800" dirty="0" err="1"/>
              <a:t>його</a:t>
            </a:r>
            <a:r>
              <a:rPr lang="ru-RU" sz="2800" dirty="0"/>
              <a:t> характеру.</a:t>
            </a:r>
          </a:p>
          <a:p>
            <a:pPr marL="0" indent="0">
              <a:buNone/>
            </a:pPr>
            <a:r>
              <a:rPr lang="ru-RU" sz="2800" dirty="0" err="1"/>
              <a:t>Найвідоміші</a:t>
            </a:r>
            <a:r>
              <a:rPr lang="ru-RU" sz="2800" dirty="0"/>
              <a:t> </a:t>
            </a:r>
            <a:r>
              <a:rPr lang="ru-RU" sz="2800" dirty="0" err="1"/>
              <a:t>портрети</a:t>
            </a:r>
            <a:r>
              <a:rPr lang="ru-RU" sz="2800" dirty="0"/>
              <a:t> дона Хуана </a:t>
            </a:r>
            <a:r>
              <a:rPr lang="ru-RU" sz="2800" dirty="0" err="1"/>
              <a:t>Матеоса</a:t>
            </a:r>
            <a:r>
              <a:rPr lang="ru-RU" sz="2800" dirty="0"/>
              <a:t> (1632), генерала </a:t>
            </a:r>
            <a:r>
              <a:rPr lang="ru-RU" sz="2800" dirty="0" err="1"/>
              <a:t>Олівареса</a:t>
            </a:r>
            <a:r>
              <a:rPr lang="ru-RU" sz="2800" dirty="0"/>
              <a:t> (1633), </a:t>
            </a:r>
            <a:r>
              <a:rPr lang="ru-RU" sz="2800" dirty="0" err="1"/>
              <a:t>кінний</a:t>
            </a:r>
            <a:r>
              <a:rPr lang="ru-RU" sz="2800" dirty="0"/>
              <a:t> портрет короля </a:t>
            </a:r>
            <a:r>
              <a:rPr lang="ru-RU" sz="2800" dirty="0" err="1"/>
              <a:t>Філіпа</a:t>
            </a:r>
            <a:r>
              <a:rPr lang="ru-RU" sz="2800" dirty="0"/>
              <a:t> </a:t>
            </a:r>
            <a:r>
              <a:rPr lang="ru-RU" sz="2800" dirty="0" smtClean="0"/>
              <a:t>I</a:t>
            </a:r>
            <a:r>
              <a:rPr lang="en-US" sz="2800" dirty="0" smtClean="0"/>
              <a:t>V</a:t>
            </a:r>
            <a:r>
              <a:rPr lang="ru-RU" sz="2800" dirty="0" smtClean="0"/>
              <a:t> </a:t>
            </a:r>
            <a:r>
              <a:rPr lang="ru-RU" sz="2800" dirty="0"/>
              <a:t>(1635), </a:t>
            </a:r>
            <a:r>
              <a:rPr lang="ru-RU" sz="2800" dirty="0" err="1"/>
              <a:t>папи</a:t>
            </a:r>
            <a:r>
              <a:rPr lang="ru-RU" sz="2800" dirty="0"/>
              <a:t> </a:t>
            </a:r>
            <a:r>
              <a:rPr lang="ru-RU" sz="2800" dirty="0" err="1"/>
              <a:t>Інокентія</a:t>
            </a:r>
            <a:r>
              <a:rPr lang="ru-RU" sz="2800" dirty="0"/>
              <a:t> X (1648).</a:t>
            </a:r>
          </a:p>
        </p:txBody>
      </p:sp>
    </p:spTree>
    <p:extLst>
      <p:ext uri="{BB962C8B-B14F-4D97-AF65-F5344CB8AC3E}">
        <p14:creationId xmlns:p14="http://schemas.microsoft.com/office/powerpoint/2010/main" val="2111278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flipV="1">
            <a:off x="457200" y="548680"/>
            <a:ext cx="8229600" cy="155408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 flipV="1">
            <a:off x="457200" y="6324600"/>
            <a:ext cx="8229600" cy="1352872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404664"/>
            <a:ext cx="2799142" cy="3447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3933056"/>
            <a:ext cx="4955252" cy="27450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00474"/>
            <a:ext cx="3499038" cy="3447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46328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flipV="1">
            <a:off x="251520" y="-292528"/>
            <a:ext cx="8229600" cy="299424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404664"/>
            <a:ext cx="8229600" cy="5919936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ru-RU" dirty="0" err="1"/>
              <a:t>Протягом</a:t>
            </a:r>
            <a:r>
              <a:rPr lang="ru-RU" dirty="0"/>
              <a:t> 1630-1640 - х </a:t>
            </a:r>
            <a:r>
              <a:rPr lang="ru-RU" dirty="0" err="1"/>
              <a:t>років</a:t>
            </a:r>
            <a:r>
              <a:rPr lang="ru-RU" dirty="0"/>
              <a:t> Веласкес створив </a:t>
            </a:r>
            <a:r>
              <a:rPr lang="ru-RU" dirty="0" err="1"/>
              <a:t>серію</a:t>
            </a:r>
            <a:r>
              <a:rPr lang="ru-RU" dirty="0"/>
              <a:t> </a:t>
            </a:r>
            <a:r>
              <a:rPr lang="ru-RU" dirty="0" err="1"/>
              <a:t>портретів</a:t>
            </a:r>
            <a:r>
              <a:rPr lang="ru-RU" dirty="0"/>
              <a:t> </a:t>
            </a:r>
            <a:r>
              <a:rPr lang="ru-RU" dirty="0" err="1"/>
              <a:t>карликів</a:t>
            </a:r>
            <a:r>
              <a:rPr lang="ru-RU" dirty="0"/>
              <a:t> і </a:t>
            </a:r>
            <a:r>
              <a:rPr lang="ru-RU" dirty="0" err="1"/>
              <a:t>блазнів</a:t>
            </a:r>
            <a:r>
              <a:rPr lang="ru-RU" dirty="0"/>
              <a:t> . </a:t>
            </a:r>
            <a:r>
              <a:rPr lang="ru-RU" dirty="0" err="1"/>
              <a:t>Крізь</a:t>
            </a:r>
            <a:r>
              <a:rPr lang="ru-RU" dirty="0"/>
              <a:t> </a:t>
            </a:r>
            <a:r>
              <a:rPr lang="ru-RU" dirty="0" err="1"/>
              <a:t>блазнівську</a:t>
            </a:r>
            <a:r>
              <a:rPr lang="ru-RU" dirty="0"/>
              <a:t> личину великий </a:t>
            </a:r>
            <a:r>
              <a:rPr lang="ru-RU" dirty="0" err="1"/>
              <a:t>майстер</a:t>
            </a:r>
            <a:r>
              <a:rPr lang="ru-RU" dirty="0"/>
              <a:t> </a:t>
            </a:r>
            <a:r>
              <a:rPr lang="ru-RU" dirty="0" err="1"/>
              <a:t>побачив</a:t>
            </a:r>
            <a:r>
              <a:rPr lang="ru-RU" dirty="0"/>
              <a:t> </a:t>
            </a:r>
            <a:r>
              <a:rPr lang="ru-RU" dirty="0" err="1"/>
              <a:t>духовний</a:t>
            </a:r>
            <a:r>
              <a:rPr lang="ru-RU" dirty="0"/>
              <a:t> </a:t>
            </a:r>
            <a:r>
              <a:rPr lang="ru-RU" dirty="0" err="1"/>
              <a:t>світ</a:t>
            </a:r>
            <a:r>
              <a:rPr lang="ru-RU" dirty="0"/>
              <a:t> </a:t>
            </a:r>
            <a:r>
              <a:rPr lang="ru-RU" dirty="0" err="1"/>
              <a:t>цих</a:t>
            </a:r>
            <a:r>
              <a:rPr lang="ru-RU" dirty="0"/>
              <a:t> людей , </a:t>
            </a:r>
            <a:r>
              <a:rPr lang="ru-RU" dirty="0" err="1"/>
              <a:t>скривджених</a:t>
            </a:r>
            <a:r>
              <a:rPr lang="ru-RU" dirty="0"/>
              <a:t> природою , </a:t>
            </a:r>
            <a:r>
              <a:rPr lang="ru-RU" dirty="0" err="1"/>
              <a:t>зобразив</a:t>
            </a:r>
            <a:r>
              <a:rPr lang="ru-RU" dirty="0"/>
              <a:t> без </a:t>
            </a:r>
            <a:r>
              <a:rPr lang="ru-RU" dirty="0" err="1"/>
              <a:t>тіні</a:t>
            </a:r>
            <a:r>
              <a:rPr lang="ru-RU" dirty="0"/>
              <a:t> </a:t>
            </a:r>
            <a:r>
              <a:rPr lang="ru-RU" dirty="0" err="1"/>
              <a:t>глузування</a:t>
            </a:r>
            <a:r>
              <a:rPr lang="ru-RU" dirty="0"/>
              <a:t> , з </a:t>
            </a:r>
            <a:r>
              <a:rPr lang="ru-RU" dirty="0" err="1"/>
              <a:t>простотою</a:t>
            </a:r>
            <a:r>
              <a:rPr lang="ru-RU" dirty="0"/>
              <a:t> і тактом , </a:t>
            </a:r>
            <a:r>
              <a:rPr lang="ru-RU" dirty="0" err="1"/>
              <a:t>розкриває</a:t>
            </a:r>
            <a:r>
              <a:rPr lang="ru-RU" dirty="0"/>
              <a:t> </a:t>
            </a:r>
            <a:r>
              <a:rPr lang="ru-RU" dirty="0" err="1"/>
              <a:t>їх</a:t>
            </a:r>
            <a:r>
              <a:rPr lang="ru-RU" dirty="0"/>
              <a:t> </a:t>
            </a:r>
            <a:r>
              <a:rPr lang="ru-RU" dirty="0" err="1"/>
              <a:t>характери</a:t>
            </a:r>
            <a:r>
              <a:rPr lang="ru-RU" dirty="0"/>
              <a:t> , </a:t>
            </a:r>
            <a:r>
              <a:rPr lang="ru-RU" dirty="0" err="1"/>
              <a:t>душевний</a:t>
            </a:r>
            <a:r>
              <a:rPr lang="ru-RU" dirty="0"/>
              <a:t> стан , </a:t>
            </a:r>
            <a:r>
              <a:rPr lang="ru-RU" dirty="0" err="1"/>
              <a:t>світ</a:t>
            </a:r>
            <a:r>
              <a:rPr lang="ru-RU" dirty="0"/>
              <a:t> </a:t>
            </a:r>
            <a:r>
              <a:rPr lang="ru-RU" dirty="0" err="1"/>
              <a:t>переживань</a:t>
            </a:r>
            <a:r>
              <a:rPr lang="ru-RU" dirty="0"/>
              <a:t> 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піднімається</a:t>
            </a:r>
            <a:r>
              <a:rPr lang="ru-RU" dirty="0"/>
              <a:t> часом до </a:t>
            </a:r>
            <a:r>
              <a:rPr lang="ru-RU" dirty="0" err="1"/>
              <a:t>скорботного</a:t>
            </a:r>
            <a:r>
              <a:rPr lang="ru-RU" dirty="0"/>
              <a:t> </a:t>
            </a:r>
            <a:r>
              <a:rPr lang="ru-RU" dirty="0" err="1"/>
              <a:t>трагізму</a:t>
            </a:r>
            <a:r>
              <a:rPr lang="ru-RU" dirty="0"/>
              <a:t> « Барбаросса » , « Ель . Бобо </a:t>
            </a:r>
            <a:r>
              <a:rPr lang="ru-RU" dirty="0" err="1"/>
              <a:t>дель</a:t>
            </a:r>
            <a:r>
              <a:rPr lang="ru-RU" dirty="0"/>
              <a:t> </a:t>
            </a:r>
            <a:r>
              <a:rPr lang="ru-RU" dirty="0" err="1"/>
              <a:t>Коріа</a:t>
            </a:r>
            <a:r>
              <a:rPr lang="ru-RU" dirty="0"/>
              <a:t> » , « Ель </a:t>
            </a:r>
            <a:r>
              <a:rPr lang="ru-RU" dirty="0" err="1"/>
              <a:t>Прімо</a:t>
            </a:r>
            <a:r>
              <a:rPr lang="ru-RU" dirty="0"/>
              <a:t> » , « </a:t>
            </a:r>
            <a:r>
              <a:rPr lang="ru-RU" dirty="0" err="1"/>
              <a:t>Себастьяно</a:t>
            </a:r>
            <a:r>
              <a:rPr lang="ru-RU" dirty="0"/>
              <a:t> </a:t>
            </a:r>
            <a:r>
              <a:rPr lang="ru-RU" dirty="0" err="1"/>
              <a:t>дель</a:t>
            </a:r>
            <a:r>
              <a:rPr lang="ru-RU" dirty="0"/>
              <a:t> </a:t>
            </a:r>
            <a:r>
              <a:rPr lang="ru-RU" dirty="0" err="1"/>
              <a:t>Морра</a:t>
            </a:r>
            <a:r>
              <a:rPr lang="ru-RU" dirty="0"/>
              <a:t> » , « Хлопчик з </a:t>
            </a:r>
            <a:r>
              <a:rPr lang="ru-RU" dirty="0" err="1"/>
              <a:t>Вальескаса</a:t>
            </a:r>
            <a:r>
              <a:rPr lang="ru-RU" dirty="0"/>
              <a:t> » , « Хуан </a:t>
            </a:r>
            <a:r>
              <a:rPr lang="ru-RU" dirty="0" err="1"/>
              <a:t>Австрійський</a:t>
            </a:r>
            <a:r>
              <a:rPr lang="ru-RU" dirty="0"/>
              <a:t> ». У </a:t>
            </a:r>
            <a:r>
              <a:rPr lang="ru-RU" dirty="0" err="1"/>
              <a:t>парних</a:t>
            </a:r>
            <a:r>
              <a:rPr lang="ru-RU" dirty="0"/>
              <a:t> картинах « </a:t>
            </a:r>
            <a:r>
              <a:rPr lang="ru-RU" dirty="0" err="1"/>
              <a:t>Меніпп</a:t>
            </a:r>
            <a:r>
              <a:rPr lang="ru-RU" dirty="0"/>
              <a:t> » і « </a:t>
            </a:r>
            <a:r>
              <a:rPr lang="ru-RU" dirty="0" err="1"/>
              <a:t>Езоп</a:t>
            </a:r>
            <a:r>
              <a:rPr lang="ru-RU" dirty="0"/>
              <a:t>» ( 1639-40 , Прадо) , </a:t>
            </a:r>
            <a:r>
              <a:rPr lang="ru-RU" dirty="0" err="1"/>
              <a:t>постають</a:t>
            </a:r>
            <a:r>
              <a:rPr lang="ru-RU" dirty="0"/>
              <a:t> </a:t>
            </a:r>
            <a:r>
              <a:rPr lang="ru-RU" dirty="0" err="1"/>
              <a:t>образи</a:t>
            </a:r>
            <a:r>
              <a:rPr lang="ru-RU" dirty="0"/>
              <a:t> людей , </a:t>
            </a:r>
            <a:r>
              <a:rPr lang="ru-RU" dirty="0" err="1"/>
              <a:t>опустилися</a:t>
            </a:r>
            <a:r>
              <a:rPr lang="ru-RU" dirty="0"/>
              <a:t> </a:t>
            </a:r>
            <a:r>
              <a:rPr lang="ru-RU" dirty="0" err="1"/>
              <a:t>жебраків</a:t>
            </a:r>
            <a:r>
              <a:rPr lang="ru-RU" dirty="0"/>
              <a:t> бродяг і </a:t>
            </a:r>
            <a:r>
              <a:rPr lang="ru-RU" dirty="0" err="1"/>
              <a:t>відкинутих</a:t>
            </a:r>
            <a:r>
              <a:rPr lang="ru-RU" dirty="0"/>
              <a:t> </a:t>
            </a:r>
            <a:r>
              <a:rPr lang="ru-RU" dirty="0" err="1"/>
              <a:t>суспільством</a:t>
            </a:r>
            <a:r>
              <a:rPr lang="ru-RU" dirty="0"/>
              <a:t> , але </a:t>
            </a:r>
            <a:r>
              <a:rPr lang="ru-RU" dirty="0" err="1"/>
              <a:t>здобули</a:t>
            </a:r>
            <a:r>
              <a:rPr lang="ru-RU" dirty="0"/>
              <a:t> </a:t>
            </a:r>
            <a:r>
              <a:rPr lang="ru-RU" dirty="0" err="1"/>
              <a:t>внутрішню</a:t>
            </a:r>
            <a:r>
              <a:rPr lang="ru-RU" dirty="0"/>
              <a:t> свободу </a:t>
            </a:r>
            <a:r>
              <a:rPr lang="ru-RU" dirty="0" err="1"/>
              <a:t>від</a:t>
            </a:r>
            <a:r>
              <a:rPr lang="ru-RU" dirty="0"/>
              <a:t> </a:t>
            </a:r>
            <a:r>
              <a:rPr lang="ru-RU" dirty="0" err="1"/>
              <a:t>сковували</a:t>
            </a:r>
            <a:r>
              <a:rPr lang="ru-RU" dirty="0"/>
              <a:t> </a:t>
            </a:r>
            <a:r>
              <a:rPr lang="ru-RU" dirty="0" err="1"/>
              <a:t>особистість</a:t>
            </a:r>
            <a:r>
              <a:rPr lang="ru-RU" dirty="0"/>
              <a:t> </a:t>
            </a:r>
            <a:r>
              <a:rPr lang="ru-RU" dirty="0" err="1"/>
              <a:t>умовностей</a:t>
            </a:r>
            <a:r>
              <a:rPr lang="ru-RU" dirty="0"/>
              <a:t>. </a:t>
            </a:r>
            <a:r>
              <a:rPr lang="ru-RU" dirty="0" err="1"/>
              <a:t>Інтелектуальна</a:t>
            </a:r>
            <a:r>
              <a:rPr lang="ru-RU" dirty="0"/>
              <a:t> </a:t>
            </a:r>
            <a:r>
              <a:rPr lang="ru-RU" dirty="0" err="1"/>
              <a:t>змістовність</a:t>
            </a:r>
            <a:r>
              <a:rPr lang="ru-RU" dirty="0"/>
              <a:t> сатирика </a:t>
            </a:r>
            <a:r>
              <a:rPr lang="ru-RU" dirty="0" err="1"/>
              <a:t>Меніппа</a:t>
            </a:r>
            <a:r>
              <a:rPr lang="ru-RU" dirty="0"/>
              <a:t> </a:t>
            </a:r>
            <a:r>
              <a:rPr lang="ru-RU" dirty="0" err="1"/>
              <a:t>виражена</a:t>
            </a:r>
            <a:r>
              <a:rPr lang="ru-RU" dirty="0"/>
              <a:t> в </a:t>
            </a:r>
            <a:r>
              <a:rPr lang="ru-RU" dirty="0" err="1"/>
              <a:t>його</a:t>
            </a:r>
            <a:r>
              <a:rPr lang="ru-RU" dirty="0"/>
              <a:t> </a:t>
            </a:r>
            <a:r>
              <a:rPr lang="ru-RU" dirty="0" err="1"/>
              <a:t>іронічному</a:t>
            </a:r>
            <a:r>
              <a:rPr lang="ru-RU" dirty="0"/>
              <a:t> , недоброму </a:t>
            </a:r>
            <a:r>
              <a:rPr lang="ru-RU" dirty="0" err="1"/>
              <a:t>ставленні</a:t>
            </a:r>
            <a:r>
              <a:rPr lang="ru-RU" dirty="0"/>
              <a:t> до </a:t>
            </a:r>
            <a:r>
              <a:rPr lang="ru-RU" dirty="0" err="1"/>
              <a:t>світу</a:t>
            </a:r>
            <a:r>
              <a:rPr lang="ru-RU" dirty="0"/>
              <a:t> , в </a:t>
            </a:r>
            <a:r>
              <a:rPr lang="ru-RU" dirty="0" err="1"/>
              <a:t>образі</a:t>
            </a:r>
            <a:r>
              <a:rPr lang="ru-RU" dirty="0"/>
              <a:t> </a:t>
            </a:r>
            <a:r>
              <a:rPr lang="ru-RU" dirty="0" err="1"/>
              <a:t>байкаря</a:t>
            </a:r>
            <a:r>
              <a:rPr lang="ru-RU" dirty="0"/>
              <a:t> </a:t>
            </a:r>
            <a:r>
              <a:rPr lang="ru-RU" dirty="0" err="1"/>
              <a:t>Езопа</a:t>
            </a:r>
            <a:r>
              <a:rPr lang="ru-RU" dirty="0"/>
              <a:t> - </a:t>
            </a:r>
            <a:r>
              <a:rPr lang="ru-RU" dirty="0" err="1"/>
              <a:t>сумне</a:t>
            </a:r>
            <a:r>
              <a:rPr lang="ru-RU" dirty="0"/>
              <a:t> </a:t>
            </a:r>
            <a:r>
              <a:rPr lang="ru-RU" dirty="0" err="1"/>
              <a:t>байдужість</a:t>
            </a:r>
            <a:r>
              <a:rPr lang="ru-RU" dirty="0"/>
              <a:t> і </a:t>
            </a:r>
            <a:r>
              <a:rPr lang="ru-RU" dirty="0" err="1"/>
              <a:t>мудрість</a:t>
            </a:r>
            <a:r>
              <a:rPr lang="ru-RU" dirty="0"/>
              <a:t> </a:t>
            </a:r>
            <a:r>
              <a:rPr lang="ru-RU" dirty="0" err="1"/>
              <a:t>людини</a:t>
            </a:r>
            <a:r>
              <a:rPr lang="ru-RU" dirty="0"/>
              <a:t> , </a:t>
            </a:r>
            <a:r>
              <a:rPr lang="ru-RU" dirty="0" err="1"/>
              <a:t>зазнати</a:t>
            </a:r>
            <a:r>
              <a:rPr lang="ru-RU" dirty="0"/>
              <a:t> </a:t>
            </a:r>
            <a:r>
              <a:rPr lang="ru-RU" dirty="0" err="1"/>
              <a:t>справжню</a:t>
            </a:r>
            <a:r>
              <a:rPr lang="ru-RU" dirty="0"/>
              <a:t> </a:t>
            </a:r>
            <a:r>
              <a:rPr lang="ru-RU" dirty="0" err="1"/>
              <a:t>ціну</a:t>
            </a:r>
            <a:r>
              <a:rPr lang="ru-RU" dirty="0"/>
              <a:t> </a:t>
            </a:r>
            <a:r>
              <a:rPr lang="ru-RU" dirty="0" err="1"/>
              <a:t>життя</a:t>
            </a:r>
            <a:r>
              <a:rPr lang="ru-RU" dirty="0"/>
              <a:t>. До того ж </a:t>
            </a:r>
            <a:r>
              <a:rPr lang="ru-RU" dirty="0" err="1"/>
              <a:t>періоду</a:t>
            </a:r>
            <a:r>
              <a:rPr lang="ru-RU" dirty="0"/>
              <a:t> , </a:t>
            </a:r>
            <a:r>
              <a:rPr lang="ru-RU" dirty="0" err="1"/>
              <a:t>мабуть</a:t>
            </a:r>
            <a:r>
              <a:rPr lang="ru-RU" dirty="0"/>
              <a:t> , </a:t>
            </a:r>
            <a:r>
              <a:rPr lang="ru-RU" dirty="0" err="1"/>
              <a:t>відноситься</a:t>
            </a:r>
            <a:r>
              <a:rPr lang="ru-RU" dirty="0"/>
              <a:t> </a:t>
            </a:r>
            <a:r>
              <a:rPr lang="ru-RU" dirty="0" err="1"/>
              <a:t>його</a:t>
            </a:r>
            <a:r>
              <a:rPr lang="ru-RU" dirty="0"/>
              <a:t> шедевр « Венера з </a:t>
            </a:r>
            <a:r>
              <a:rPr lang="ru-RU" dirty="0" err="1"/>
              <a:t>дзеркалом</a:t>
            </a:r>
            <a:r>
              <a:rPr lang="ru-RU" dirty="0"/>
              <a:t> » , </a:t>
            </a:r>
            <a:r>
              <a:rPr lang="ru-RU" dirty="0" err="1"/>
              <a:t>рідкісне</a:t>
            </a:r>
            <a:r>
              <a:rPr lang="ru-RU" dirty="0"/>
              <a:t> в </a:t>
            </a:r>
            <a:r>
              <a:rPr lang="ru-RU" dirty="0" err="1"/>
              <a:t>історії</a:t>
            </a:r>
            <a:r>
              <a:rPr lang="ru-RU" dirty="0"/>
              <a:t> </a:t>
            </a:r>
            <a:r>
              <a:rPr lang="ru-RU" dirty="0" err="1"/>
              <a:t>іспанського</a:t>
            </a:r>
            <a:r>
              <a:rPr lang="ru-RU" dirty="0"/>
              <a:t> </a:t>
            </a:r>
            <a:r>
              <a:rPr lang="ru-RU" dirty="0" err="1"/>
              <a:t>живопису</a:t>
            </a:r>
            <a:r>
              <a:rPr lang="ru-RU" dirty="0"/>
              <a:t> </a:t>
            </a:r>
            <a:r>
              <a:rPr lang="ru-RU" dirty="0" err="1"/>
              <a:t>зображення</a:t>
            </a:r>
            <a:r>
              <a:rPr lang="ru-RU" dirty="0"/>
              <a:t> </a:t>
            </a:r>
            <a:r>
              <a:rPr lang="ru-RU" dirty="0" err="1"/>
              <a:t>оголеного</a:t>
            </a:r>
            <a:r>
              <a:rPr lang="ru-RU" dirty="0"/>
              <a:t> </a:t>
            </a:r>
            <a:r>
              <a:rPr lang="ru-RU" dirty="0" err="1"/>
              <a:t>жіночого</a:t>
            </a:r>
            <a:r>
              <a:rPr lang="ru-RU" dirty="0"/>
              <a:t> </a:t>
            </a:r>
            <a:r>
              <a:rPr lang="ru-RU" dirty="0" err="1"/>
              <a:t>тіла</a:t>
            </a:r>
            <a:r>
              <a:rPr lang="ru-RU" dirty="0"/>
              <a:t> , сюжет , </a:t>
            </a:r>
            <a:r>
              <a:rPr lang="ru-RU" dirty="0" err="1"/>
              <a:t>забороняється</a:t>
            </a:r>
            <a:r>
              <a:rPr lang="ru-RU" dirty="0"/>
              <a:t> </a:t>
            </a:r>
            <a:r>
              <a:rPr lang="ru-RU" dirty="0" err="1"/>
              <a:t>інквізицією</a:t>
            </a:r>
            <a:r>
              <a:rPr lang="ru-RU" dirty="0"/>
              <a:t> .</a:t>
            </a:r>
          </a:p>
        </p:txBody>
      </p:sp>
    </p:spTree>
    <p:extLst>
      <p:ext uri="{BB962C8B-B14F-4D97-AF65-F5344CB8AC3E}">
        <p14:creationId xmlns:p14="http://schemas.microsoft.com/office/powerpoint/2010/main" val="3428814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-1136104"/>
            <a:ext cx="8229600" cy="114300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5085184"/>
            <a:ext cx="8229600" cy="1239416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04665"/>
            <a:ext cx="5112568" cy="2964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642459"/>
            <a:ext cx="2950638" cy="54532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3501008"/>
            <a:ext cx="2448272" cy="3096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1369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-1683568"/>
            <a:ext cx="8229600" cy="114300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476672"/>
            <a:ext cx="8229600" cy="5847928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ru-RU" dirty="0"/>
              <a:t>Главные создания Веласкеса позднего периода - крупномасштабные композиции "</a:t>
            </a:r>
            <a:r>
              <a:rPr lang="ru-RU" dirty="0" err="1"/>
              <a:t>Менины</a:t>
            </a:r>
            <a:r>
              <a:rPr lang="ru-RU" dirty="0"/>
              <a:t>", "Пряхи" (1657) - обе в Прадо. В картине "</a:t>
            </a:r>
            <a:r>
              <a:rPr lang="ru-RU" dirty="0" err="1"/>
              <a:t>Менинах</a:t>
            </a:r>
            <a:r>
              <a:rPr lang="ru-RU" dirty="0"/>
              <a:t>", наполненной движением пространственных планов, воздуха и света, частный эпизод придворного быта предстает как одно из мгновений общего течения жизни в богатстве ее взаимосвязей и изменчивых проявлений. Картина построена на сложном переплетении официального и бытового, на многоплановой игре смысловых оттенков и образных сопоставлений. В столь же многоплановой по замыслу картине "Пряхи" сцена в королевской ковровой мастерской с фигурами прях на первом плане запечатлевает как бы целый мир, выступающий в единстве и реальности мечты, повседневной жизни и мифа о греческой мастерице </a:t>
            </a:r>
            <a:r>
              <a:rPr lang="ru-RU" dirty="0" err="1"/>
              <a:t>Арахне</a:t>
            </a:r>
            <a:r>
              <a:rPr lang="ru-RU" dirty="0"/>
              <a:t>. Веласкес писал без предварительного наброска, прямо на холсте, органично соединяя непосредственные впечатления от натуры и как бы вольную импровизацию со строгой продуманностью композиции.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21287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6632"/>
          </a:xfrm>
        </p:spPr>
        <p:txBody>
          <a:bodyPr>
            <a:normAutofit fontScale="90000"/>
          </a:bodyPr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6165304"/>
            <a:ext cx="8229600" cy="159296"/>
          </a:xfrm>
        </p:spPr>
        <p:txBody>
          <a:bodyPr>
            <a:normAutofit fontScale="25000" lnSpcReduction="20000"/>
          </a:bodyPr>
          <a:lstStyle/>
          <a:p>
            <a:endParaRPr lang="ru-RU"/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988840"/>
            <a:ext cx="4320480" cy="47851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32656"/>
            <a:ext cx="4176464" cy="27968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13284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flipV="1">
            <a:off x="457200" y="620688"/>
            <a:ext cx="8229600" cy="83400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332656"/>
            <a:ext cx="8229600" cy="1595941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ru-RU" dirty="0"/>
              <a:t>Портретам </a:t>
            </a:r>
            <a:r>
              <a:rPr lang="ru-RU" dirty="0" err="1"/>
              <a:t>пізнього</a:t>
            </a:r>
            <a:r>
              <a:rPr lang="ru-RU" dirty="0"/>
              <a:t> </a:t>
            </a:r>
            <a:r>
              <a:rPr lang="ru-RU" dirty="0" err="1"/>
              <a:t>періоду</a:t>
            </a:r>
            <a:r>
              <a:rPr lang="ru-RU" dirty="0"/>
              <a:t> </a:t>
            </a:r>
            <a:r>
              <a:rPr lang="ru-RU" dirty="0" err="1"/>
              <a:t>творчості</a:t>
            </a:r>
            <a:r>
              <a:rPr lang="ru-RU" dirty="0"/>
              <a:t> Веласкеса у </a:t>
            </a:r>
            <a:r>
              <a:rPr lang="ru-RU" dirty="0" err="1"/>
              <a:t>великій</a:t>
            </a:r>
            <a:r>
              <a:rPr lang="ru-RU" dirty="0"/>
              <a:t> </a:t>
            </a:r>
            <a:r>
              <a:rPr lang="ru-RU" dirty="0" err="1"/>
              <a:t>мірі</a:t>
            </a:r>
            <a:r>
              <a:rPr lang="ru-RU" dirty="0"/>
              <a:t> </a:t>
            </a:r>
            <a:r>
              <a:rPr lang="ru-RU" dirty="0" err="1"/>
              <a:t>властиві</a:t>
            </a:r>
            <a:r>
              <a:rPr lang="ru-RU" dirty="0"/>
              <a:t> артистизм і </a:t>
            </a:r>
            <a:r>
              <a:rPr lang="ru-RU" dirty="0" err="1"/>
              <a:t>психологічна</a:t>
            </a:r>
            <a:r>
              <a:rPr lang="ru-RU" dirty="0"/>
              <a:t> </a:t>
            </a:r>
            <a:r>
              <a:rPr lang="ru-RU" dirty="0" err="1"/>
              <a:t>завершеність</a:t>
            </a:r>
            <a:r>
              <a:rPr lang="ru-RU" dirty="0"/>
              <a:t> (</a:t>
            </a:r>
            <a:r>
              <a:rPr lang="ru-RU" dirty="0" err="1"/>
              <a:t>інфанта</a:t>
            </a:r>
            <a:r>
              <a:rPr lang="ru-RU" dirty="0"/>
              <a:t> </a:t>
            </a:r>
            <a:r>
              <a:rPr lang="ru-RU" dirty="0" err="1"/>
              <a:t>Марія</a:t>
            </a:r>
            <a:r>
              <a:rPr lang="ru-RU" dirty="0"/>
              <a:t> Тереза, 1651; </a:t>
            </a:r>
            <a:r>
              <a:rPr lang="ru-RU" dirty="0" err="1"/>
              <a:t>Пилип</a:t>
            </a:r>
            <a:r>
              <a:rPr lang="ru-RU" dirty="0"/>
              <a:t> </a:t>
            </a:r>
            <a:r>
              <a:rPr lang="en-US" dirty="0"/>
              <a:t>IV, 1655-1656; </a:t>
            </a:r>
            <a:r>
              <a:rPr lang="ru-RU" dirty="0" err="1"/>
              <a:t>інфанта</a:t>
            </a:r>
            <a:r>
              <a:rPr lang="ru-RU" dirty="0"/>
              <a:t> Маргарита </a:t>
            </a:r>
            <a:r>
              <a:rPr lang="ru-RU" dirty="0" err="1"/>
              <a:t>Австрійська</a:t>
            </a:r>
            <a:r>
              <a:rPr lang="ru-RU" dirty="0"/>
              <a:t>, </a:t>
            </a:r>
            <a:r>
              <a:rPr lang="ru-RU" dirty="0" err="1"/>
              <a:t>близько</a:t>
            </a:r>
            <a:r>
              <a:rPr lang="ru-RU" dirty="0"/>
              <a:t> 1660).</a:t>
            </a:r>
            <a:endParaRPr lang="ru-RU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975453"/>
            <a:ext cx="2808312" cy="46980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1975453"/>
            <a:ext cx="2928342" cy="46980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1975452"/>
            <a:ext cx="2592288" cy="46980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23604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flipV="1">
            <a:off x="457200" y="620688"/>
            <a:ext cx="8229600" cy="83400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692696"/>
            <a:ext cx="8229600" cy="534387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3200" dirty="0"/>
              <a:t>1652 художник </a:t>
            </a:r>
            <a:r>
              <a:rPr lang="ru-RU" sz="3200" dirty="0" err="1"/>
              <a:t>був</a:t>
            </a:r>
            <a:r>
              <a:rPr lang="ru-RU" sz="3200" dirty="0"/>
              <a:t> </a:t>
            </a:r>
            <a:r>
              <a:rPr lang="ru-RU" sz="3200" dirty="0" err="1"/>
              <a:t>призначений</a:t>
            </a:r>
            <a:r>
              <a:rPr lang="ru-RU" sz="3200" dirty="0"/>
              <a:t> </a:t>
            </a:r>
            <a:r>
              <a:rPr lang="ru-RU" sz="3200" dirty="0" err="1"/>
              <a:t>королівським</a:t>
            </a:r>
            <a:r>
              <a:rPr lang="ru-RU" sz="3200" dirty="0"/>
              <a:t> </a:t>
            </a:r>
            <a:r>
              <a:rPr lang="ru-RU" sz="3200" dirty="0" err="1"/>
              <a:t>обер</a:t>
            </a:r>
            <a:r>
              <a:rPr lang="ru-RU" sz="3200" dirty="0"/>
              <a:t>-гофмаршалом. Нова посада Веласкеса (у </a:t>
            </a:r>
            <a:r>
              <a:rPr lang="ru-RU" sz="3200" dirty="0" err="1"/>
              <a:t>його</a:t>
            </a:r>
            <a:r>
              <a:rPr lang="ru-RU" sz="3200" dirty="0"/>
              <a:t> </a:t>
            </a:r>
            <a:r>
              <a:rPr lang="ru-RU" sz="3200" dirty="0" err="1"/>
              <a:t>обов'язки</a:t>
            </a:r>
            <a:r>
              <a:rPr lang="ru-RU" sz="3200" dirty="0"/>
              <a:t> входила </a:t>
            </a:r>
            <a:r>
              <a:rPr lang="ru-RU" sz="3200" dirty="0" err="1"/>
              <a:t>підготовка</a:t>
            </a:r>
            <a:r>
              <a:rPr lang="ru-RU" sz="3200" dirty="0"/>
              <a:t> і </a:t>
            </a:r>
            <a:r>
              <a:rPr lang="ru-RU" sz="3200" dirty="0" err="1"/>
              <a:t>організація</a:t>
            </a:r>
            <a:r>
              <a:rPr lang="ru-RU" sz="3200" dirty="0"/>
              <a:t> свят при </a:t>
            </a:r>
            <a:r>
              <a:rPr lang="ru-RU" sz="3200" dirty="0" err="1"/>
              <a:t>дворі</a:t>
            </a:r>
            <a:r>
              <a:rPr lang="ru-RU" sz="3200" dirty="0"/>
              <a:t>) </a:t>
            </a:r>
            <a:r>
              <a:rPr lang="ru-RU" sz="3200" dirty="0" err="1"/>
              <a:t>віднімала</a:t>
            </a:r>
            <a:r>
              <a:rPr lang="ru-RU" sz="3200" dirty="0"/>
              <a:t> </a:t>
            </a:r>
            <a:r>
              <a:rPr lang="ru-RU" sz="3200" dirty="0" err="1"/>
              <a:t>багато</a:t>
            </a:r>
            <a:r>
              <a:rPr lang="ru-RU" sz="3200" dirty="0"/>
              <a:t> сил і часу. </a:t>
            </a:r>
            <a:r>
              <a:rPr lang="ru-RU" sz="3200" dirty="0" err="1"/>
              <a:t>Після</a:t>
            </a:r>
            <a:r>
              <a:rPr lang="ru-RU" sz="3200" dirty="0"/>
              <a:t> великого свята на </a:t>
            </a:r>
            <a:r>
              <a:rPr lang="ru-RU" sz="3200" dirty="0" err="1"/>
              <a:t>кордоні</a:t>
            </a:r>
            <a:r>
              <a:rPr lang="ru-RU" sz="3200" dirty="0"/>
              <a:t> з </a:t>
            </a:r>
            <a:r>
              <a:rPr lang="ru-RU" sz="3200" dirty="0" err="1"/>
              <a:t>Францією</a:t>
            </a:r>
            <a:r>
              <a:rPr lang="ru-RU" sz="3200" dirty="0"/>
              <a:t>, </a:t>
            </a:r>
            <a:r>
              <a:rPr lang="ru-RU" sz="3200" dirty="0" err="1"/>
              <a:t>присвяченого</a:t>
            </a:r>
            <a:r>
              <a:rPr lang="ru-RU" sz="3200" dirty="0"/>
              <a:t> </a:t>
            </a:r>
            <a:r>
              <a:rPr lang="ru-RU" sz="3200" dirty="0" err="1"/>
              <a:t>одруженню</a:t>
            </a:r>
            <a:r>
              <a:rPr lang="ru-RU" sz="3200" dirty="0"/>
              <a:t> </a:t>
            </a:r>
            <a:r>
              <a:rPr lang="ru-RU" sz="3200" dirty="0" err="1"/>
              <a:t>інфанти</a:t>
            </a:r>
            <a:r>
              <a:rPr lang="ru-RU" sz="3200" dirty="0"/>
              <a:t> </a:t>
            </a:r>
            <a:r>
              <a:rPr lang="ru-RU" sz="3200" dirty="0" err="1"/>
              <a:t>Марії-Терезії</a:t>
            </a:r>
            <a:r>
              <a:rPr lang="ru-RU" sz="3200" dirty="0"/>
              <a:t> з </a:t>
            </a:r>
            <a:r>
              <a:rPr lang="ru-RU" sz="3200" dirty="0" err="1"/>
              <a:t>французьким</a:t>
            </a:r>
            <a:r>
              <a:rPr lang="ru-RU" sz="3200" dirty="0"/>
              <a:t> королем </a:t>
            </a:r>
            <a:r>
              <a:rPr lang="ru-RU" sz="3200" dirty="0" err="1"/>
              <a:t>Людовіком</a:t>
            </a:r>
            <a:r>
              <a:rPr lang="ru-RU" sz="3200" dirty="0"/>
              <a:t> XIV, художник </a:t>
            </a:r>
            <a:r>
              <a:rPr lang="ru-RU" sz="3200" dirty="0" err="1"/>
              <a:t>важко</a:t>
            </a:r>
            <a:r>
              <a:rPr lang="ru-RU" sz="3200" dirty="0"/>
              <a:t> </a:t>
            </a:r>
            <a:r>
              <a:rPr lang="ru-RU" sz="3200" dirty="0" err="1"/>
              <a:t>занедужав</a:t>
            </a:r>
            <a:r>
              <a:rPr lang="ru-RU" sz="3200" dirty="0"/>
              <a:t>, і </a:t>
            </a:r>
            <a:r>
              <a:rPr lang="ru-RU" sz="3200" dirty="0" err="1"/>
              <a:t>незабаром</a:t>
            </a:r>
            <a:r>
              <a:rPr lang="ru-RU" sz="3200" dirty="0"/>
              <a:t> </a:t>
            </a:r>
            <a:r>
              <a:rPr lang="ru-RU" sz="3200" dirty="0" err="1"/>
              <a:t>після</a:t>
            </a:r>
            <a:r>
              <a:rPr lang="ru-RU" sz="3200" dirty="0"/>
              <a:t> </a:t>
            </a:r>
            <a:r>
              <a:rPr lang="ru-RU" sz="3200" dirty="0" err="1"/>
              <a:t>повернення</a:t>
            </a:r>
            <a:r>
              <a:rPr lang="ru-RU" sz="3200" dirty="0"/>
              <a:t> в Мадрид, 6 </a:t>
            </a:r>
            <a:r>
              <a:rPr lang="ru-RU" sz="3200" dirty="0" err="1"/>
              <a:t>серпня</a:t>
            </a:r>
            <a:r>
              <a:rPr lang="ru-RU" sz="3200" dirty="0"/>
              <a:t> 1660 помер.</a:t>
            </a:r>
          </a:p>
        </p:txBody>
      </p:sp>
    </p:spTree>
    <p:extLst>
      <p:ext uri="{BB962C8B-B14F-4D97-AF65-F5344CB8AC3E}">
        <p14:creationId xmlns:p14="http://schemas.microsoft.com/office/powerpoint/2010/main" val="1496826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692696"/>
            <a:ext cx="8229600" cy="1728192"/>
          </a:xfrm>
        </p:spPr>
        <p:txBody>
          <a:bodyPr>
            <a:normAutofit/>
          </a:bodyPr>
          <a:lstStyle/>
          <a:p>
            <a:pPr algn="ctr"/>
            <a:r>
              <a:rPr lang="uk-UA" sz="8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Дякую за увагу</a:t>
            </a:r>
            <a:endParaRPr lang="ru-RU" sz="8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987824" y="5517232"/>
            <a:ext cx="5760640" cy="807368"/>
          </a:xfrm>
        </p:spPr>
        <p:txBody>
          <a:bodyPr>
            <a:normAutofit lnSpcReduction="10000"/>
          </a:bodyPr>
          <a:lstStyle/>
          <a:p>
            <a:pPr marL="0" indent="0" algn="r">
              <a:buNone/>
            </a:pPr>
            <a:r>
              <a:rPr lang="uk-UA" dirty="0" smtClean="0"/>
              <a:t>Підготувала учениця 11-А класу </a:t>
            </a:r>
            <a:r>
              <a:rPr lang="uk-UA" dirty="0" err="1" smtClean="0"/>
              <a:t>Подкур</a:t>
            </a:r>
            <a:r>
              <a:rPr lang="uk-UA" dirty="0" smtClean="0"/>
              <a:t> </a:t>
            </a:r>
            <a:r>
              <a:rPr lang="uk-UA" dirty="0" err="1" smtClean="0"/>
              <a:t>Крістіна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4299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flipV="1">
            <a:off x="457200" y="332656"/>
            <a:ext cx="8229600" cy="371432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908720"/>
            <a:ext cx="8229600" cy="541588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dirty="0" err="1"/>
              <a:t>Сміливий</a:t>
            </a:r>
            <a:r>
              <a:rPr lang="ru-RU" dirty="0"/>
              <a:t> , </a:t>
            </a:r>
            <a:r>
              <a:rPr lang="ru-RU" dirty="0" err="1"/>
              <a:t>іспанський</a:t>
            </a:r>
            <a:r>
              <a:rPr lang="ru-RU" dirty="0"/>
              <a:t> </a:t>
            </a:r>
            <a:r>
              <a:rPr lang="ru-RU" dirty="0" err="1"/>
              <a:t>живописець</a:t>
            </a:r>
            <a:r>
              <a:rPr lang="ru-RU" dirty="0"/>
              <a:t> , </a:t>
            </a:r>
            <a:r>
              <a:rPr lang="ru-RU" dirty="0" err="1"/>
              <a:t>якого</a:t>
            </a:r>
            <a:r>
              <a:rPr lang="ru-RU" dirty="0"/>
              <a:t> </a:t>
            </a:r>
            <a:r>
              <a:rPr lang="ru-RU" dirty="0" err="1"/>
              <a:t>від</a:t>
            </a:r>
            <a:r>
              <a:rPr lang="ru-RU" dirty="0"/>
              <a:t> </a:t>
            </a:r>
            <a:r>
              <a:rPr lang="ru-RU" dirty="0" err="1"/>
              <a:t>всіх</a:t>
            </a:r>
            <a:r>
              <a:rPr lang="ru-RU" dirty="0"/>
              <a:t> </a:t>
            </a:r>
            <a:r>
              <a:rPr lang="ru-RU" dirty="0" err="1"/>
              <a:t>відрізняло</a:t>
            </a:r>
            <a:r>
              <a:rPr lang="ru-RU" dirty="0"/>
              <a:t> те , </a:t>
            </a:r>
            <a:r>
              <a:rPr lang="ru-RU" dirty="0" err="1"/>
              <a:t>що</a:t>
            </a:r>
            <a:r>
              <a:rPr lang="ru-RU" dirty="0"/>
              <a:t> як </a:t>
            </a:r>
            <a:r>
              <a:rPr lang="ru-RU" dirty="0" err="1"/>
              <a:t>ніхто</a:t>
            </a:r>
            <a:r>
              <a:rPr lang="ru-RU" dirty="0"/>
              <a:t> </a:t>
            </a:r>
            <a:r>
              <a:rPr lang="ru-RU" dirty="0" err="1"/>
              <a:t>інший</a:t>
            </a:r>
            <a:r>
              <a:rPr lang="ru-RU" dirty="0"/>
              <a:t> </a:t>
            </a:r>
            <a:r>
              <a:rPr lang="ru-RU" dirty="0" err="1"/>
              <a:t>він</a:t>
            </a:r>
            <a:r>
              <a:rPr lang="ru-RU" dirty="0"/>
              <a:t> </a:t>
            </a:r>
            <a:r>
              <a:rPr lang="ru-RU" dirty="0" err="1"/>
              <a:t>міг</a:t>
            </a:r>
            <a:r>
              <a:rPr lang="ru-RU" dirty="0"/>
              <a:t> </a:t>
            </a:r>
            <a:r>
              <a:rPr lang="ru-RU" dirty="0" err="1"/>
              <a:t>проникнути</a:t>
            </a:r>
            <a:r>
              <a:rPr lang="ru-RU" dirty="0"/>
              <a:t> в характер </a:t>
            </a:r>
            <a:r>
              <a:rPr lang="ru-RU" dirty="0" err="1"/>
              <a:t>моделі</a:t>
            </a:r>
            <a:r>
              <a:rPr lang="ru-RU" dirty="0"/>
              <a:t> , </a:t>
            </a:r>
            <a:r>
              <a:rPr lang="ru-RU" dirty="0" err="1"/>
              <a:t>володіючи</a:t>
            </a:r>
            <a:r>
              <a:rPr lang="ru-RU" dirty="0"/>
              <a:t> при </a:t>
            </a:r>
            <a:r>
              <a:rPr lang="ru-RU" dirty="0" err="1"/>
              <a:t>цьому</a:t>
            </a:r>
            <a:r>
              <a:rPr lang="ru-RU" dirty="0"/>
              <a:t> </a:t>
            </a:r>
            <a:r>
              <a:rPr lang="ru-RU" dirty="0" err="1"/>
              <a:t>загостреним</a:t>
            </a:r>
            <a:r>
              <a:rPr lang="ru-RU" dirty="0"/>
              <a:t> </a:t>
            </a:r>
            <a:r>
              <a:rPr lang="ru-RU" dirty="0" err="1"/>
              <a:t>почуттям</a:t>
            </a:r>
            <a:r>
              <a:rPr lang="ru-RU" dirty="0"/>
              <a:t> </a:t>
            </a:r>
            <a:r>
              <a:rPr lang="ru-RU" dirty="0" err="1"/>
              <a:t>гармонії</a:t>
            </a:r>
            <a:r>
              <a:rPr lang="ru-RU" dirty="0"/>
              <a:t> , </a:t>
            </a:r>
            <a:r>
              <a:rPr lang="ru-RU" dirty="0" err="1"/>
              <a:t>тонкістю</a:t>
            </a:r>
            <a:r>
              <a:rPr lang="ru-RU" dirty="0"/>
              <a:t> і </a:t>
            </a:r>
            <a:r>
              <a:rPr lang="ru-RU" dirty="0" err="1"/>
              <a:t>насиченістю</a:t>
            </a:r>
            <a:r>
              <a:rPr lang="ru-RU" dirty="0"/>
              <a:t> колориту. За </a:t>
            </a:r>
            <a:r>
              <a:rPr lang="ru-RU" dirty="0" err="1"/>
              <a:t>твердженням</a:t>
            </a:r>
            <a:r>
              <a:rPr lang="ru-RU" dirty="0"/>
              <a:t> </a:t>
            </a:r>
            <a:r>
              <a:rPr lang="ru-RU" dirty="0" err="1"/>
              <a:t>ранніх</a:t>
            </a:r>
            <a:r>
              <a:rPr lang="ru-RU" dirty="0"/>
              <a:t> </a:t>
            </a:r>
            <a:r>
              <a:rPr lang="ru-RU" dirty="0" err="1"/>
              <a:t>біографів</a:t>
            </a:r>
            <a:r>
              <a:rPr lang="ru-RU" dirty="0"/>
              <a:t> , </a:t>
            </a:r>
            <a:r>
              <a:rPr lang="ru-RU" dirty="0" err="1"/>
              <a:t>він</a:t>
            </a:r>
            <a:r>
              <a:rPr lang="ru-RU" dirty="0"/>
              <a:t> </a:t>
            </a:r>
            <a:r>
              <a:rPr lang="ru-RU" dirty="0" err="1"/>
              <a:t>схоплював</a:t>
            </a:r>
            <a:r>
              <a:rPr lang="ru-RU" dirty="0"/>
              <a:t> усе буквально на </a:t>
            </a:r>
            <a:r>
              <a:rPr lang="ru-RU" dirty="0" err="1"/>
              <a:t>льоту</a:t>
            </a:r>
            <a:r>
              <a:rPr lang="ru-RU" dirty="0"/>
              <a:t> , </a:t>
            </a:r>
            <a:r>
              <a:rPr lang="ru-RU" dirty="0" err="1"/>
              <a:t>дуже</a:t>
            </a:r>
            <a:r>
              <a:rPr lang="ru-RU" dirty="0"/>
              <a:t> рано </a:t>
            </a:r>
            <a:r>
              <a:rPr lang="ru-RU" dirty="0" err="1"/>
              <a:t>навчився</a:t>
            </a:r>
            <a:r>
              <a:rPr lang="ru-RU" dirty="0"/>
              <a:t> </a:t>
            </a:r>
            <a:r>
              <a:rPr lang="ru-RU" dirty="0" err="1"/>
              <a:t>читати</a:t>
            </a:r>
            <a:r>
              <a:rPr lang="ru-RU" dirty="0"/>
              <a:t> і </a:t>
            </a:r>
            <a:r>
              <a:rPr lang="ru-RU" dirty="0" err="1"/>
              <a:t>вже</a:t>
            </a:r>
            <a:r>
              <a:rPr lang="ru-RU" dirty="0"/>
              <a:t> в </a:t>
            </a:r>
            <a:r>
              <a:rPr lang="ru-RU" dirty="0" err="1"/>
              <a:t>дитинстві</a:t>
            </a:r>
            <a:r>
              <a:rPr lang="ru-RU" dirty="0"/>
              <a:t> почав </a:t>
            </a:r>
            <a:r>
              <a:rPr lang="ru-RU" dirty="0" err="1"/>
              <a:t>збирати</a:t>
            </a:r>
            <a:r>
              <a:rPr lang="ru-RU" dirty="0"/>
              <a:t> </a:t>
            </a:r>
            <a:r>
              <a:rPr lang="ru-RU" dirty="0" err="1"/>
              <a:t>бібліотеку</a:t>
            </a:r>
            <a:r>
              <a:rPr lang="ru-RU" dirty="0"/>
              <a:t> , яка до </a:t>
            </a:r>
            <a:r>
              <a:rPr lang="ru-RU" dirty="0" err="1"/>
              <a:t>кінця</a:t>
            </a:r>
            <a:r>
              <a:rPr lang="ru-RU" dirty="0"/>
              <a:t> </a:t>
            </a:r>
            <a:r>
              <a:rPr lang="ru-RU" dirty="0" err="1"/>
              <a:t>життя</a:t>
            </a:r>
            <a:r>
              <a:rPr lang="ru-RU" dirty="0"/>
              <a:t> художника </a:t>
            </a:r>
            <a:r>
              <a:rPr lang="ru-RU" dirty="0" err="1"/>
              <a:t>виросла</a:t>
            </a:r>
            <a:r>
              <a:rPr lang="ru-RU" dirty="0"/>
              <a:t> в </a:t>
            </a:r>
            <a:r>
              <a:rPr lang="ru-RU" dirty="0" err="1"/>
              <a:t>збори</a:t>
            </a:r>
            <a:r>
              <a:rPr lang="ru-RU" dirty="0"/>
              <a:t> , </a:t>
            </a:r>
            <a:r>
              <a:rPr lang="ru-RU" dirty="0" err="1"/>
              <a:t>вражав</a:t>
            </a:r>
            <a:r>
              <a:rPr lang="ru-RU" dirty="0"/>
              <a:t> </a:t>
            </a:r>
            <a:r>
              <a:rPr lang="ru-RU" dirty="0" err="1"/>
              <a:t>сучасників</a:t>
            </a:r>
            <a:r>
              <a:rPr lang="ru-RU" dirty="0"/>
              <a:t> </a:t>
            </a:r>
            <a:r>
              <a:rPr lang="ru-RU" dirty="0" err="1"/>
              <a:t>своєю</a:t>
            </a:r>
            <a:r>
              <a:rPr lang="ru-RU" dirty="0"/>
              <a:t> величиною і </a:t>
            </a:r>
            <a:r>
              <a:rPr lang="ru-RU" dirty="0" err="1"/>
              <a:t>універсальністю</a:t>
            </a:r>
            <a:r>
              <a:rPr lang="ru-RU" dirty="0"/>
              <a:t>. </a:t>
            </a:r>
            <a:r>
              <a:rPr lang="ru-RU" dirty="0" err="1"/>
              <a:t>Судячи</a:t>
            </a:r>
            <a:r>
              <a:rPr lang="ru-RU" dirty="0"/>
              <a:t> </a:t>
            </a:r>
            <a:r>
              <a:rPr lang="ru-RU" dirty="0" err="1"/>
              <a:t>зі</a:t>
            </a:r>
            <a:r>
              <a:rPr lang="ru-RU" dirty="0"/>
              <a:t> складу </a:t>
            </a:r>
            <a:r>
              <a:rPr lang="ru-RU" dirty="0" err="1"/>
              <a:t>цієї</a:t>
            </a:r>
            <a:r>
              <a:rPr lang="ru-RU" dirty="0"/>
              <a:t> </a:t>
            </a:r>
            <a:r>
              <a:rPr lang="ru-RU" dirty="0" err="1"/>
              <a:t>бібліотеки</a:t>
            </a:r>
            <a:r>
              <a:rPr lang="ru-RU" dirty="0"/>
              <a:t> , Веласкес </a:t>
            </a:r>
            <a:r>
              <a:rPr lang="ru-RU" dirty="0" err="1"/>
              <a:t>серйозно</a:t>
            </a:r>
            <a:r>
              <a:rPr lang="ru-RU" dirty="0"/>
              <a:t> </a:t>
            </a:r>
            <a:r>
              <a:rPr lang="ru-RU" dirty="0" err="1"/>
              <a:t>цікавився</a:t>
            </a:r>
            <a:r>
              <a:rPr lang="ru-RU" dirty="0"/>
              <a:t> </a:t>
            </a:r>
            <a:r>
              <a:rPr lang="ru-RU" dirty="0" err="1"/>
              <a:t>літературою</a:t>
            </a:r>
            <a:r>
              <a:rPr lang="ru-RU" dirty="0"/>
              <a:t> , </a:t>
            </a:r>
            <a:r>
              <a:rPr lang="ru-RU" dirty="0" err="1"/>
              <a:t>архітектурою</a:t>
            </a:r>
            <a:r>
              <a:rPr lang="ru-RU" dirty="0"/>
              <a:t> , </a:t>
            </a:r>
            <a:r>
              <a:rPr lang="ru-RU" dirty="0" err="1"/>
              <a:t>астрономією</a:t>
            </a:r>
            <a:r>
              <a:rPr lang="ru-RU" dirty="0"/>
              <a:t> , </a:t>
            </a:r>
            <a:r>
              <a:rPr lang="ru-RU" dirty="0" err="1"/>
              <a:t>історією</a:t>
            </a:r>
            <a:r>
              <a:rPr lang="ru-RU" dirty="0"/>
              <a:t> , математикою і </a:t>
            </a:r>
            <a:r>
              <a:rPr lang="ru-RU" dirty="0" err="1"/>
              <a:t>філософією</a:t>
            </a:r>
            <a:r>
              <a:rPr lang="ru-RU" dirty="0"/>
              <a:t>. Але </a:t>
            </a:r>
            <a:r>
              <a:rPr lang="ru-RU" dirty="0" err="1"/>
              <a:t>найсильніше</a:t>
            </a:r>
            <a:r>
              <a:rPr lang="ru-RU" dirty="0"/>
              <a:t> </a:t>
            </a:r>
            <a:r>
              <a:rPr lang="ru-RU" dirty="0" err="1"/>
              <a:t>його</a:t>
            </a:r>
            <a:r>
              <a:rPr lang="ru-RU" dirty="0"/>
              <a:t> манила </a:t>
            </a:r>
            <a:r>
              <a:rPr lang="ru-RU" dirty="0" err="1"/>
              <a:t>живопис</a:t>
            </a:r>
            <a:r>
              <a:rPr lang="ru-RU" dirty="0"/>
              <a:t> ...</a:t>
            </a:r>
          </a:p>
        </p:txBody>
      </p:sp>
    </p:spTree>
    <p:extLst>
      <p:ext uri="{BB962C8B-B14F-4D97-AF65-F5344CB8AC3E}">
        <p14:creationId xmlns:p14="http://schemas.microsoft.com/office/powerpoint/2010/main" val="613937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204632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4077072"/>
            <a:ext cx="8075240" cy="224752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/>
              <a:t>Веласкес </a:t>
            </a:r>
            <a:r>
              <a:rPr lang="ru-RU" dirty="0" err="1"/>
              <a:t>народився</a:t>
            </a:r>
            <a:r>
              <a:rPr lang="ru-RU" dirty="0"/>
              <a:t> в </a:t>
            </a:r>
            <a:r>
              <a:rPr lang="ru-RU" dirty="0" err="1"/>
              <a:t>Севільї</a:t>
            </a:r>
            <a:r>
              <a:rPr lang="ru-RU" dirty="0"/>
              <a:t> в 1599 г, в </a:t>
            </a:r>
            <a:r>
              <a:rPr lang="ru-RU" dirty="0" err="1"/>
              <a:t>небагатій</a:t>
            </a:r>
            <a:r>
              <a:rPr lang="ru-RU" dirty="0"/>
              <a:t> </a:t>
            </a:r>
            <a:r>
              <a:rPr lang="ru-RU" dirty="0" err="1"/>
              <a:t>дворянській</a:t>
            </a:r>
            <a:r>
              <a:rPr lang="ru-RU" dirty="0"/>
              <a:t> </a:t>
            </a:r>
            <a:r>
              <a:rPr lang="ru-RU" dirty="0" err="1"/>
              <a:t>сім'ї</a:t>
            </a:r>
            <a:r>
              <a:rPr lang="ru-RU" dirty="0"/>
              <a:t> </a:t>
            </a:r>
            <a:r>
              <a:rPr lang="ru-RU" dirty="0" err="1"/>
              <a:t>вихідців</a:t>
            </a:r>
            <a:r>
              <a:rPr lang="ru-RU" dirty="0"/>
              <a:t> з </a:t>
            </a:r>
            <a:r>
              <a:rPr lang="ru-RU" dirty="0" err="1"/>
              <a:t>Португалії</a:t>
            </a:r>
            <a:r>
              <a:rPr lang="ru-RU" dirty="0"/>
              <a:t>. Точна дата </a:t>
            </a:r>
            <a:r>
              <a:rPr lang="ru-RU" dirty="0" err="1"/>
              <a:t>його</a:t>
            </a:r>
            <a:r>
              <a:rPr lang="ru-RU" dirty="0"/>
              <a:t> </a:t>
            </a:r>
            <a:r>
              <a:rPr lang="ru-RU" dirty="0" err="1"/>
              <a:t>народження</a:t>
            </a:r>
            <a:r>
              <a:rPr lang="ru-RU" dirty="0"/>
              <a:t> </a:t>
            </a:r>
            <a:r>
              <a:rPr lang="ru-RU" dirty="0" err="1"/>
              <a:t>невідома</a:t>
            </a:r>
            <a:r>
              <a:rPr lang="ru-RU" dirty="0"/>
              <a:t>, але </a:t>
            </a:r>
            <a:r>
              <a:rPr lang="ru-RU" dirty="0" err="1"/>
              <a:t>зафіксований</a:t>
            </a:r>
            <a:r>
              <a:rPr lang="ru-RU" dirty="0"/>
              <a:t> день </a:t>
            </a:r>
            <a:r>
              <a:rPr lang="ru-RU" dirty="0" err="1"/>
              <a:t>хрестин</a:t>
            </a:r>
            <a:r>
              <a:rPr lang="ru-RU" dirty="0"/>
              <a:t> - 6 </a:t>
            </a:r>
            <a:r>
              <a:rPr lang="ru-RU" dirty="0" err="1"/>
              <a:t>червня</a:t>
            </a:r>
            <a:r>
              <a:rPr lang="ru-RU" dirty="0"/>
              <a:t> (а в </a:t>
            </a:r>
            <a:r>
              <a:rPr lang="ru-RU" dirty="0" err="1"/>
              <a:t>ті</a:t>
            </a:r>
            <a:r>
              <a:rPr lang="ru-RU" dirty="0"/>
              <a:t> </a:t>
            </a:r>
            <a:r>
              <a:rPr lang="ru-RU" dirty="0" err="1"/>
              <a:t>часи</a:t>
            </a:r>
            <a:r>
              <a:rPr lang="ru-RU" dirty="0"/>
              <a:t> </a:t>
            </a:r>
            <a:r>
              <a:rPr lang="ru-RU" dirty="0" err="1"/>
              <a:t>немовлят</a:t>
            </a:r>
            <a:r>
              <a:rPr lang="ru-RU" dirty="0"/>
              <a:t> </a:t>
            </a:r>
            <a:r>
              <a:rPr lang="ru-RU" dirty="0" err="1"/>
              <a:t>намагалися</a:t>
            </a:r>
            <a:r>
              <a:rPr lang="ru-RU" dirty="0"/>
              <a:t> </a:t>
            </a:r>
            <a:r>
              <a:rPr lang="ru-RU" dirty="0" err="1"/>
              <a:t>хрестити</a:t>
            </a:r>
            <a:r>
              <a:rPr lang="ru-RU" dirty="0"/>
              <a:t> </a:t>
            </a:r>
            <a:r>
              <a:rPr lang="ru-RU" dirty="0" err="1"/>
              <a:t>відразу</a:t>
            </a:r>
            <a:r>
              <a:rPr lang="ru-RU" dirty="0"/>
              <a:t> </a:t>
            </a:r>
            <a:r>
              <a:rPr lang="ru-RU" dirty="0" err="1"/>
              <a:t>після</a:t>
            </a:r>
            <a:r>
              <a:rPr lang="ru-RU" dirty="0"/>
              <a:t> </a:t>
            </a:r>
            <a:r>
              <a:rPr lang="ru-RU" dirty="0" err="1"/>
              <a:t>народження</a:t>
            </a:r>
            <a:r>
              <a:rPr lang="ru-RU" dirty="0"/>
              <a:t>).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3698" y="332656"/>
            <a:ext cx="3619475" cy="37116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9984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flipV="1">
            <a:off x="457200" y="476672"/>
            <a:ext cx="8229600" cy="227416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836712"/>
            <a:ext cx="8229600" cy="5487888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ru-RU" dirty="0" err="1"/>
              <a:t>Незабаром</a:t>
            </a:r>
            <a:r>
              <a:rPr lang="ru-RU" dirty="0"/>
              <a:t> </a:t>
            </a:r>
            <a:r>
              <a:rPr lang="ru-RU" dirty="0" err="1"/>
              <a:t>батькові</a:t>
            </a:r>
            <a:r>
              <a:rPr lang="ru-RU" dirty="0"/>
              <a:t> Веласкеса стали </a:t>
            </a:r>
            <a:r>
              <a:rPr lang="ru-RU" dirty="0" err="1"/>
              <a:t>очевидні</a:t>
            </a:r>
            <a:r>
              <a:rPr lang="ru-RU" dirty="0"/>
              <a:t> </a:t>
            </a:r>
            <a:r>
              <a:rPr lang="ru-RU" dirty="0" err="1"/>
              <a:t>здібності</a:t>
            </a:r>
            <a:r>
              <a:rPr lang="ru-RU" dirty="0"/>
              <a:t> </a:t>
            </a:r>
            <a:r>
              <a:rPr lang="ru-RU" dirty="0" err="1"/>
              <a:t>сина</a:t>
            </a:r>
            <a:r>
              <a:rPr lang="ru-RU" dirty="0"/>
              <a:t> до </a:t>
            </a:r>
            <a:r>
              <a:rPr lang="ru-RU" dirty="0" err="1"/>
              <a:t>мистецтва</a:t>
            </a:r>
            <a:r>
              <a:rPr lang="ru-RU" dirty="0"/>
              <a:t> , і </a:t>
            </a:r>
            <a:r>
              <a:rPr lang="ru-RU" dirty="0" err="1"/>
              <a:t>він</a:t>
            </a:r>
            <a:r>
              <a:rPr lang="ru-RU" dirty="0"/>
              <a:t> </a:t>
            </a:r>
            <a:r>
              <a:rPr lang="ru-RU" dirty="0" err="1"/>
              <a:t>відвів</a:t>
            </a:r>
            <a:r>
              <a:rPr lang="ru-RU" dirty="0"/>
              <a:t> </a:t>
            </a:r>
            <a:r>
              <a:rPr lang="ru-RU" dirty="0" err="1"/>
              <a:t>десятирічного</a:t>
            </a:r>
            <a:r>
              <a:rPr lang="ru-RU" dirty="0"/>
              <a:t> </a:t>
            </a:r>
            <a:r>
              <a:rPr lang="ru-RU" dirty="0" err="1"/>
              <a:t>Дієго</a:t>
            </a:r>
            <a:r>
              <a:rPr lang="ru-RU" dirty="0"/>
              <a:t> в </a:t>
            </a:r>
            <a:r>
              <a:rPr lang="ru-RU" dirty="0" err="1"/>
              <a:t>майстерню</a:t>
            </a:r>
            <a:r>
              <a:rPr lang="ru-RU" dirty="0"/>
              <a:t> </a:t>
            </a:r>
            <a:r>
              <a:rPr lang="ru-RU" dirty="0" err="1"/>
              <a:t>відомого</a:t>
            </a:r>
            <a:r>
              <a:rPr lang="ru-RU" dirty="0"/>
              <a:t> </a:t>
            </a:r>
            <a:r>
              <a:rPr lang="ru-RU" dirty="0" err="1"/>
              <a:t>іспанського</a:t>
            </a:r>
            <a:r>
              <a:rPr lang="ru-RU" dirty="0"/>
              <a:t> художника Ф. </a:t>
            </a:r>
            <a:r>
              <a:rPr lang="ru-RU" dirty="0" err="1"/>
              <a:t>Еррери</a:t>
            </a:r>
            <a:r>
              <a:rPr lang="ru-RU" dirty="0"/>
              <a:t> . Сам факт </a:t>
            </a:r>
            <a:r>
              <a:rPr lang="ru-RU" dirty="0" err="1"/>
              <a:t>вибору</a:t>
            </a:r>
            <a:r>
              <a:rPr lang="ru-RU" dirty="0"/>
              <a:t> </a:t>
            </a:r>
            <a:r>
              <a:rPr lang="ru-RU" dirty="0" err="1"/>
              <a:t>подібної</a:t>
            </a:r>
            <a:r>
              <a:rPr lang="ru-RU" dirty="0"/>
              <a:t> </a:t>
            </a:r>
            <a:r>
              <a:rPr lang="ru-RU" dirty="0" err="1"/>
              <a:t>професії</a:t>
            </a:r>
            <a:r>
              <a:rPr lang="ru-RU" dirty="0"/>
              <a:t> </a:t>
            </a:r>
            <a:r>
              <a:rPr lang="ru-RU" dirty="0" err="1"/>
              <a:t>був</a:t>
            </a:r>
            <a:r>
              <a:rPr lang="ru-RU" dirty="0"/>
              <a:t> </a:t>
            </a:r>
            <a:r>
              <a:rPr lang="ru-RU" dirty="0" err="1"/>
              <a:t>викликом</a:t>
            </a:r>
            <a:r>
              <a:rPr lang="ru-RU" dirty="0"/>
              <a:t> для </a:t>
            </a:r>
            <a:r>
              <a:rPr lang="ru-RU" dirty="0" err="1"/>
              <a:t>іспанської</a:t>
            </a:r>
            <a:r>
              <a:rPr lang="ru-RU" dirty="0"/>
              <a:t> </a:t>
            </a:r>
            <a:r>
              <a:rPr lang="ru-RU" dirty="0" err="1"/>
              <a:t>аристократії</a:t>
            </a:r>
            <a:r>
              <a:rPr lang="ru-RU" dirty="0"/>
              <a:t> , </a:t>
            </a:r>
            <a:r>
              <a:rPr lang="ru-RU" dirty="0" err="1"/>
              <a:t>бо</a:t>
            </a:r>
            <a:r>
              <a:rPr lang="ru-RU" dirty="0"/>
              <a:t> </a:t>
            </a:r>
            <a:r>
              <a:rPr lang="ru-RU" dirty="0" err="1"/>
              <a:t>професія</a:t>
            </a:r>
            <a:r>
              <a:rPr lang="ru-RU" dirty="0"/>
              <a:t> художника </a:t>
            </a:r>
            <a:r>
              <a:rPr lang="ru-RU" dirty="0" err="1"/>
              <a:t>вважалася</a:t>
            </a:r>
            <a:r>
              <a:rPr lang="ru-RU" dirty="0"/>
              <a:t> </a:t>
            </a:r>
            <a:r>
              <a:rPr lang="ru-RU" dirty="0" err="1"/>
              <a:t>неприпустимим</a:t>
            </a:r>
            <a:r>
              <a:rPr lang="ru-RU" dirty="0"/>
              <a:t> </a:t>
            </a:r>
            <a:r>
              <a:rPr lang="ru-RU" dirty="0" err="1"/>
              <a:t>заняттям</a:t>
            </a:r>
            <a:r>
              <a:rPr lang="ru-RU" dirty="0"/>
              <a:t> для </a:t>
            </a:r>
            <a:r>
              <a:rPr lang="ru-RU" dirty="0" err="1"/>
              <a:t>дворяніна.У</a:t>
            </a:r>
            <a:r>
              <a:rPr lang="ru-RU" dirty="0"/>
              <a:t> </a:t>
            </a:r>
            <a:r>
              <a:rPr lang="ru-RU" dirty="0" err="1"/>
              <a:t>Еррери</a:t>
            </a:r>
            <a:r>
              <a:rPr lang="ru-RU" dirty="0"/>
              <a:t> </a:t>
            </a:r>
            <a:r>
              <a:rPr lang="ru-RU" dirty="0" err="1"/>
              <a:t>Дієго</a:t>
            </a:r>
            <a:r>
              <a:rPr lang="ru-RU" dirty="0"/>
              <a:t> </a:t>
            </a:r>
            <a:r>
              <a:rPr lang="ru-RU" dirty="0" err="1"/>
              <a:t>провчився</a:t>
            </a:r>
            <a:r>
              <a:rPr lang="ru-RU" dirty="0"/>
              <a:t> </a:t>
            </a:r>
            <a:r>
              <a:rPr lang="ru-RU" dirty="0" err="1"/>
              <a:t>недовго</a:t>
            </a:r>
            <a:r>
              <a:rPr lang="ru-RU" dirty="0"/>
              <a:t> , вони не </a:t>
            </a:r>
            <a:r>
              <a:rPr lang="ru-RU" dirty="0" err="1"/>
              <a:t>зійшлися</a:t>
            </a:r>
            <a:r>
              <a:rPr lang="ru-RU" dirty="0"/>
              <a:t> характерами. Через </a:t>
            </a:r>
            <a:r>
              <a:rPr lang="ru-RU" dirty="0" err="1"/>
              <a:t>рік</a:t>
            </a:r>
            <a:r>
              <a:rPr lang="ru-RU" dirty="0"/>
              <a:t> </a:t>
            </a:r>
            <a:r>
              <a:rPr lang="ru-RU" dirty="0" err="1"/>
              <a:t>він</a:t>
            </a:r>
            <a:r>
              <a:rPr lang="ru-RU" dirty="0"/>
              <a:t> </a:t>
            </a:r>
            <a:r>
              <a:rPr lang="ru-RU" dirty="0" err="1"/>
              <a:t>працював</a:t>
            </a:r>
            <a:r>
              <a:rPr lang="ru-RU" dirty="0"/>
              <a:t> </a:t>
            </a:r>
            <a:r>
              <a:rPr lang="ru-RU" dirty="0" err="1"/>
              <a:t>вже</a:t>
            </a:r>
            <a:r>
              <a:rPr lang="ru-RU" dirty="0"/>
              <a:t> в </a:t>
            </a:r>
            <a:r>
              <a:rPr lang="ru-RU" dirty="0" err="1"/>
              <a:t>майстерні</a:t>
            </a:r>
            <a:r>
              <a:rPr lang="ru-RU" dirty="0"/>
              <a:t> </a:t>
            </a:r>
            <a:r>
              <a:rPr lang="ru-RU" dirty="0" err="1"/>
              <a:t>іншого</a:t>
            </a:r>
            <a:r>
              <a:rPr lang="ru-RU" dirty="0"/>
              <a:t> художника , </a:t>
            </a:r>
            <a:r>
              <a:rPr lang="ru-RU" dirty="0" err="1"/>
              <a:t>Франсіско</a:t>
            </a:r>
            <a:r>
              <a:rPr lang="ru-RU" dirty="0"/>
              <a:t> </a:t>
            </a:r>
            <a:r>
              <a:rPr lang="ru-RU" dirty="0" err="1"/>
              <a:t>Пачеко</a:t>
            </a:r>
            <a:r>
              <a:rPr lang="ru-RU" dirty="0"/>
              <a:t> , у </a:t>
            </a:r>
            <a:r>
              <a:rPr lang="ru-RU" dirty="0" err="1"/>
              <a:t>якого</a:t>
            </a:r>
            <a:r>
              <a:rPr lang="ru-RU" dirty="0"/>
              <a:t> </a:t>
            </a:r>
            <a:r>
              <a:rPr lang="ru-RU" dirty="0" err="1"/>
              <a:t>залишався</a:t>
            </a:r>
            <a:r>
              <a:rPr lang="ru-RU" dirty="0"/>
              <a:t> до 1617 року, коли </a:t>
            </a:r>
            <a:r>
              <a:rPr lang="ru-RU" dirty="0" err="1"/>
              <a:t>отримав</a:t>
            </a:r>
            <a:r>
              <a:rPr lang="ru-RU" dirty="0"/>
              <a:t> </a:t>
            </a:r>
            <a:r>
              <a:rPr lang="ru-RU" dirty="0" err="1"/>
              <a:t>звання</a:t>
            </a:r>
            <a:r>
              <a:rPr lang="ru-RU" dirty="0"/>
              <a:t> </a:t>
            </a:r>
            <a:r>
              <a:rPr lang="ru-RU" dirty="0" err="1"/>
              <a:t>майстра</a:t>
            </a:r>
            <a:r>
              <a:rPr lang="ru-RU" dirty="0"/>
              <a:t> . </a:t>
            </a:r>
            <a:r>
              <a:rPr lang="ru-RU" dirty="0" err="1"/>
              <a:t>Пачеко</a:t>
            </a:r>
            <a:r>
              <a:rPr lang="ru-RU" dirty="0"/>
              <a:t> </a:t>
            </a:r>
            <a:r>
              <a:rPr lang="ru-RU" dirty="0" err="1"/>
              <a:t>опинився</a:t>
            </a:r>
            <a:r>
              <a:rPr lang="ru-RU" dirty="0"/>
              <a:t> </a:t>
            </a:r>
            <a:r>
              <a:rPr lang="ru-RU" dirty="0" err="1"/>
              <a:t>гарячим</a:t>
            </a:r>
            <a:r>
              <a:rPr lang="ru-RU" dirty="0"/>
              <a:t> </a:t>
            </a:r>
            <a:r>
              <a:rPr lang="ru-RU" dirty="0" err="1"/>
              <a:t>шанувальником</a:t>
            </a:r>
            <a:r>
              <a:rPr lang="ru-RU" dirty="0"/>
              <a:t> </a:t>
            </a:r>
            <a:r>
              <a:rPr lang="ru-RU" dirty="0" err="1"/>
              <a:t>античності</a:t>
            </a:r>
            <a:r>
              <a:rPr lang="ru-RU" dirty="0"/>
              <a:t> і </a:t>
            </a:r>
            <a:r>
              <a:rPr lang="ru-RU" dirty="0" err="1"/>
              <a:t>прекрасним</a:t>
            </a:r>
            <a:r>
              <a:rPr lang="ru-RU" dirty="0"/>
              <a:t> педагогом. </a:t>
            </a:r>
            <a:r>
              <a:rPr lang="ru-RU" dirty="0" err="1"/>
              <a:t>Згідно</a:t>
            </a:r>
            <a:r>
              <a:rPr lang="ru-RU" dirty="0"/>
              <a:t> </a:t>
            </a:r>
            <a:r>
              <a:rPr lang="ru-RU" dirty="0" err="1"/>
              <a:t>установчого</a:t>
            </a:r>
            <a:r>
              <a:rPr lang="ru-RU" dirty="0"/>
              <a:t> принципом </a:t>
            </a:r>
            <a:r>
              <a:rPr lang="ru-RU" dirty="0" err="1"/>
              <a:t>вчителя</a:t>
            </a:r>
            <a:r>
              <a:rPr lang="ru-RU" dirty="0"/>
              <a:t> « все </a:t>
            </a:r>
            <a:r>
              <a:rPr lang="ru-RU" dirty="0" err="1"/>
              <a:t>мистецтво</a:t>
            </a:r>
            <a:r>
              <a:rPr lang="ru-RU" dirty="0"/>
              <a:t> </a:t>
            </a:r>
            <a:r>
              <a:rPr lang="ru-RU" dirty="0" err="1"/>
              <a:t>живописця</a:t>
            </a:r>
            <a:r>
              <a:rPr lang="ru-RU" dirty="0"/>
              <a:t> в </a:t>
            </a:r>
            <a:r>
              <a:rPr lang="ru-RU" dirty="0" err="1"/>
              <a:t>малюнку</a:t>
            </a:r>
            <a:r>
              <a:rPr lang="ru-RU" dirty="0"/>
              <a:t> » , </a:t>
            </a:r>
            <a:r>
              <a:rPr lang="ru-RU" dirty="0" err="1"/>
              <a:t>Дієго</a:t>
            </a:r>
            <a:r>
              <a:rPr lang="ru-RU" dirty="0"/>
              <a:t> </a:t>
            </a:r>
            <a:r>
              <a:rPr lang="ru-RU" dirty="0" err="1"/>
              <a:t>багато</a:t>
            </a:r>
            <a:r>
              <a:rPr lang="ru-RU" dirty="0"/>
              <a:t> </a:t>
            </a:r>
            <a:r>
              <a:rPr lang="ru-RU" dirty="0" err="1"/>
              <a:t>малює</a:t>
            </a:r>
            <a:r>
              <a:rPr lang="ru-RU" dirty="0"/>
              <a:t> . За </a:t>
            </a:r>
            <a:r>
              <a:rPr lang="ru-RU" dirty="0" err="1"/>
              <a:t>свідченням</a:t>
            </a:r>
            <a:r>
              <a:rPr lang="ru-RU" dirty="0"/>
              <a:t> самого </a:t>
            </a:r>
            <a:r>
              <a:rPr lang="ru-RU" dirty="0" err="1"/>
              <a:t>Пачеко</a:t>
            </a:r>
            <a:r>
              <a:rPr lang="ru-RU" dirty="0"/>
              <a:t> , </a:t>
            </a:r>
            <a:r>
              <a:rPr lang="ru-RU" dirty="0" err="1"/>
              <a:t>ще</a:t>
            </a:r>
            <a:r>
              <a:rPr lang="ru-RU" dirty="0"/>
              <a:t> юнаком Веласкес « </a:t>
            </a:r>
            <a:r>
              <a:rPr lang="ru-RU" dirty="0" err="1"/>
              <a:t>оплачував</a:t>
            </a:r>
            <a:r>
              <a:rPr lang="ru-RU" dirty="0"/>
              <a:t> </a:t>
            </a:r>
            <a:r>
              <a:rPr lang="ru-RU" dirty="0" err="1"/>
              <a:t>селянського</a:t>
            </a:r>
            <a:r>
              <a:rPr lang="ru-RU" dirty="0"/>
              <a:t> хлопчика , </a:t>
            </a:r>
            <a:r>
              <a:rPr lang="ru-RU" dirty="0" err="1"/>
              <a:t>який</a:t>
            </a:r>
            <a:r>
              <a:rPr lang="ru-RU" dirty="0"/>
              <a:t> служив </a:t>
            </a:r>
            <a:r>
              <a:rPr lang="ru-RU" dirty="0" err="1"/>
              <a:t>йому</a:t>
            </a:r>
            <a:r>
              <a:rPr lang="ru-RU" dirty="0"/>
              <a:t> </a:t>
            </a:r>
            <a:r>
              <a:rPr lang="ru-RU" dirty="0" err="1"/>
              <a:t>моделлю</a:t>
            </a:r>
            <a:r>
              <a:rPr lang="ru-RU" dirty="0"/>
              <a:t> . </a:t>
            </a:r>
            <a:r>
              <a:rPr lang="ru-RU" dirty="0" err="1"/>
              <a:t>Він</a:t>
            </a:r>
            <a:r>
              <a:rPr lang="ru-RU" dirty="0"/>
              <a:t> </a:t>
            </a:r>
            <a:r>
              <a:rPr lang="ru-RU" dirty="0" err="1"/>
              <a:t>зображував</a:t>
            </a:r>
            <a:r>
              <a:rPr lang="ru-RU" dirty="0"/>
              <a:t> </a:t>
            </a:r>
            <a:r>
              <a:rPr lang="ru-RU" dirty="0" err="1"/>
              <a:t>його</a:t>
            </a:r>
            <a:r>
              <a:rPr lang="ru-RU" dirty="0"/>
              <a:t> в </a:t>
            </a:r>
            <a:r>
              <a:rPr lang="ru-RU" dirty="0" err="1"/>
              <a:t>різних</a:t>
            </a:r>
            <a:r>
              <a:rPr lang="ru-RU" dirty="0"/>
              <a:t> видах і позах то </a:t>
            </a:r>
            <a:r>
              <a:rPr lang="ru-RU" dirty="0" err="1"/>
              <a:t>сумували</a:t>
            </a:r>
            <a:r>
              <a:rPr lang="ru-RU" dirty="0"/>
              <a:t> , то </a:t>
            </a:r>
            <a:r>
              <a:rPr lang="ru-RU" dirty="0" err="1"/>
              <a:t>сміється</a:t>
            </a:r>
            <a:r>
              <a:rPr lang="ru-RU" dirty="0"/>
              <a:t>, не </a:t>
            </a:r>
            <a:r>
              <a:rPr lang="ru-RU" dirty="0" err="1"/>
              <a:t>зупиняючись</a:t>
            </a:r>
            <a:r>
              <a:rPr lang="ru-RU" dirty="0"/>
              <a:t> </a:t>
            </a:r>
            <a:r>
              <a:rPr lang="ru-RU" dirty="0" err="1"/>
              <a:t>ні</a:t>
            </a:r>
            <a:r>
              <a:rPr lang="ru-RU" dirty="0"/>
              <a:t> перед </a:t>
            </a:r>
            <a:r>
              <a:rPr lang="ru-RU" dirty="0" err="1"/>
              <a:t>якими</a:t>
            </a:r>
            <a:r>
              <a:rPr lang="ru-RU" dirty="0"/>
              <a:t> </a:t>
            </a:r>
            <a:r>
              <a:rPr lang="ru-RU" dirty="0" err="1"/>
              <a:t>труднощами</a:t>
            </a:r>
            <a:r>
              <a:rPr lang="ru-RU" dirty="0"/>
              <a:t> ».</a:t>
            </a:r>
          </a:p>
        </p:txBody>
      </p:sp>
    </p:spTree>
    <p:extLst>
      <p:ext uri="{BB962C8B-B14F-4D97-AF65-F5344CB8AC3E}">
        <p14:creationId xmlns:p14="http://schemas.microsoft.com/office/powerpoint/2010/main" val="988485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flipV="1">
            <a:off x="457200" y="332656"/>
            <a:ext cx="8229600" cy="371432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908720"/>
            <a:ext cx="8229600" cy="5415880"/>
          </a:xfrm>
        </p:spPr>
        <p:txBody>
          <a:bodyPr/>
          <a:lstStyle/>
          <a:p>
            <a:pPr marL="0" indent="0">
              <a:buNone/>
            </a:pPr>
            <a:r>
              <a:rPr lang="ru-RU" dirty="0"/>
              <a:t>За </a:t>
            </a:r>
            <a:r>
              <a:rPr lang="ru-RU" dirty="0" err="1"/>
              <a:t>порадою</a:t>
            </a:r>
            <a:r>
              <a:rPr lang="ru-RU" dirty="0"/>
              <a:t> </a:t>
            </a:r>
            <a:r>
              <a:rPr lang="ru-RU" dirty="0" err="1"/>
              <a:t>вчителя</a:t>
            </a:r>
            <a:r>
              <a:rPr lang="ru-RU" dirty="0"/>
              <a:t> </a:t>
            </a:r>
            <a:r>
              <a:rPr lang="ru-RU" dirty="0" err="1"/>
              <a:t>Дієго</a:t>
            </a:r>
            <a:r>
              <a:rPr lang="ru-RU" dirty="0"/>
              <a:t> </a:t>
            </a:r>
            <a:r>
              <a:rPr lang="ru-RU" dirty="0" err="1"/>
              <a:t>відточує</a:t>
            </a:r>
            <a:r>
              <a:rPr lang="ru-RU" dirty="0"/>
              <a:t> </a:t>
            </a:r>
            <a:r>
              <a:rPr lang="ru-RU" dirty="0" err="1"/>
              <a:t>володіння</a:t>
            </a:r>
            <a:r>
              <a:rPr lang="ru-RU" dirty="0"/>
              <a:t> </a:t>
            </a:r>
            <a:r>
              <a:rPr lang="ru-RU" dirty="0" err="1"/>
              <a:t>малюнком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дозволяє</a:t>
            </a:r>
            <a:r>
              <a:rPr lang="ru-RU" dirty="0"/>
              <a:t> точно </a:t>
            </a:r>
            <a:r>
              <a:rPr lang="ru-RU" dirty="0" err="1"/>
              <a:t>відтворювати</a:t>
            </a:r>
            <a:r>
              <a:rPr lang="ru-RU" dirty="0"/>
              <a:t> натуру, в </a:t>
            </a:r>
            <a:r>
              <a:rPr lang="ru-RU" dirty="0" err="1"/>
              <a:t>живописі</a:t>
            </a:r>
            <a:r>
              <a:rPr lang="ru-RU" dirty="0"/>
              <a:t> на </a:t>
            </a:r>
            <a:r>
              <a:rPr lang="ru-RU" dirty="0" err="1"/>
              <a:t>побутові</a:t>
            </a:r>
            <a:r>
              <a:rPr lang="ru-RU" dirty="0"/>
              <a:t> теми, </a:t>
            </a:r>
            <a:r>
              <a:rPr lang="ru-RU" dirty="0" err="1"/>
              <a:t>по-іспанськи</a:t>
            </a:r>
            <a:r>
              <a:rPr lang="ru-RU" dirty="0"/>
              <a:t> - </a:t>
            </a:r>
            <a:r>
              <a:rPr lang="ru-RU" dirty="0" err="1"/>
              <a:t>бодегонес</a:t>
            </a:r>
            <a:r>
              <a:rPr lang="ru-RU" dirty="0"/>
              <a:t>. </a:t>
            </a:r>
            <a:r>
              <a:rPr lang="ru-RU" dirty="0" err="1"/>
              <a:t>З'являються</a:t>
            </a:r>
            <a:r>
              <a:rPr lang="ru-RU" dirty="0"/>
              <a:t> </a:t>
            </a:r>
            <a:r>
              <a:rPr lang="ru-RU" dirty="0" err="1"/>
              <a:t>картини</a:t>
            </a:r>
            <a:r>
              <a:rPr lang="ru-RU" dirty="0"/>
              <a:t> «</a:t>
            </a:r>
            <a:r>
              <a:rPr lang="ru-RU" dirty="0" err="1"/>
              <a:t>Сніданок</a:t>
            </a:r>
            <a:r>
              <a:rPr lang="ru-RU" dirty="0"/>
              <a:t>», «Стара </a:t>
            </a:r>
            <a:r>
              <a:rPr lang="ru-RU" dirty="0" err="1"/>
              <a:t>куховарка</a:t>
            </a:r>
            <a:r>
              <a:rPr lang="ru-RU" dirty="0" smtClean="0"/>
              <a:t>», «Наймичка-мулатка», «</a:t>
            </a:r>
            <a:r>
              <a:rPr lang="ru-RU" dirty="0" err="1"/>
              <a:t>Музиканти</a:t>
            </a:r>
            <a:r>
              <a:rPr lang="ru-RU" dirty="0"/>
              <a:t>», </a:t>
            </a:r>
            <a:r>
              <a:rPr lang="ru-RU" dirty="0" smtClean="0"/>
              <a:t>«</a:t>
            </a:r>
            <a:r>
              <a:rPr lang="ru-RU" dirty="0"/>
              <a:t>Водонос».</a:t>
            </a:r>
          </a:p>
        </p:txBody>
      </p:sp>
      <p:pic>
        <p:nvPicPr>
          <p:cNvPr id="2050" name="Picture 2" descr="http://smallbay.ru/images7/velasquez_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501008"/>
            <a:ext cx="2808312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789040"/>
            <a:ext cx="3721596" cy="27454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17881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144016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 flipV="1">
            <a:off x="411426" y="7101408"/>
            <a:ext cx="8229600" cy="704800"/>
          </a:xfrm>
        </p:spPr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5231" y="3644371"/>
            <a:ext cx="4392488" cy="29004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861355" y="6488668"/>
            <a:ext cx="21602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мулатка</a:t>
            </a:r>
            <a:endParaRPr lang="ru-RU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476672"/>
            <a:ext cx="4104456" cy="29004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6137719" y="3429000"/>
            <a:ext cx="14050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Три </a:t>
            </a:r>
            <a:r>
              <a:rPr lang="ru-RU" dirty="0" err="1" smtClean="0"/>
              <a:t>музики</a:t>
            </a:r>
            <a:endParaRPr lang="ru-RU" dirty="0"/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921" y="188640"/>
            <a:ext cx="2944983" cy="30038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717961" y="3192476"/>
            <a:ext cx="10348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водонос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77909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-3990"/>
            <a:ext cx="8229600" cy="264638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620688"/>
            <a:ext cx="6264696" cy="6048672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ru-RU" dirty="0"/>
              <a:t>У 1622 </a:t>
            </a:r>
            <a:r>
              <a:rPr lang="ru-RU" dirty="0" err="1"/>
              <a:t>році</a:t>
            </a:r>
            <a:r>
              <a:rPr lang="ru-RU" dirty="0"/>
              <a:t> </a:t>
            </a:r>
            <a:r>
              <a:rPr lang="ru-RU" dirty="0" err="1"/>
              <a:t>він</a:t>
            </a:r>
            <a:r>
              <a:rPr lang="ru-RU" dirty="0"/>
              <a:t> </a:t>
            </a:r>
            <a:r>
              <a:rPr lang="ru-RU" dirty="0" err="1"/>
              <a:t>вперше</a:t>
            </a:r>
            <a:r>
              <a:rPr lang="ru-RU" dirty="0"/>
              <a:t> </a:t>
            </a:r>
            <a:r>
              <a:rPr lang="ru-RU" dirty="0" err="1"/>
              <a:t>відвідав</a:t>
            </a:r>
            <a:r>
              <a:rPr lang="ru-RU" dirty="0"/>
              <a:t> </a:t>
            </a:r>
            <a:r>
              <a:rPr lang="ru-RU" dirty="0" err="1"/>
              <a:t>іспанську</a:t>
            </a:r>
            <a:r>
              <a:rPr lang="ru-RU" dirty="0"/>
              <a:t> </a:t>
            </a:r>
            <a:r>
              <a:rPr lang="ru-RU" dirty="0" err="1"/>
              <a:t>столицю</a:t>
            </a:r>
            <a:r>
              <a:rPr lang="ru-RU" dirty="0"/>
              <a:t> . У практичному </a:t>
            </a:r>
            <a:r>
              <a:rPr lang="ru-RU" dirty="0" err="1"/>
              <a:t>сенсі</a:t>
            </a:r>
            <a:r>
              <a:rPr lang="ru-RU" dirty="0"/>
              <a:t> </a:t>
            </a:r>
            <a:r>
              <a:rPr lang="ru-RU" dirty="0" err="1"/>
              <a:t>ця</a:t>
            </a:r>
            <a:r>
              <a:rPr lang="ru-RU" dirty="0"/>
              <a:t> </a:t>
            </a:r>
            <a:r>
              <a:rPr lang="ru-RU" dirty="0" err="1"/>
              <a:t>поїздка</a:t>
            </a:r>
            <a:r>
              <a:rPr lang="ru-RU" dirty="0"/>
              <a:t> </a:t>
            </a:r>
            <a:r>
              <a:rPr lang="ru-RU" dirty="0" err="1"/>
              <a:t>виявилася</a:t>
            </a:r>
            <a:r>
              <a:rPr lang="ru-RU" dirty="0"/>
              <a:t> не </a:t>
            </a:r>
            <a:r>
              <a:rPr lang="ru-RU" dirty="0" err="1"/>
              <a:t>надто</a:t>
            </a:r>
            <a:r>
              <a:rPr lang="ru-RU" dirty="0"/>
              <a:t> </a:t>
            </a:r>
            <a:r>
              <a:rPr lang="ru-RU" dirty="0" err="1"/>
              <a:t>вдалою</a:t>
            </a:r>
            <a:r>
              <a:rPr lang="ru-RU" dirty="0"/>
              <a:t> - </a:t>
            </a:r>
            <a:r>
              <a:rPr lang="ru-RU" dirty="0" err="1"/>
              <a:t>гідного</a:t>
            </a:r>
            <a:r>
              <a:rPr lang="ru-RU" dirty="0"/>
              <a:t> </a:t>
            </a:r>
            <a:r>
              <a:rPr lang="ru-RU" dirty="0" err="1"/>
              <a:t>місця</a:t>
            </a:r>
            <a:r>
              <a:rPr lang="ru-RU" dirty="0"/>
              <a:t> Веласкес </a:t>
            </a:r>
            <a:r>
              <a:rPr lang="ru-RU" dirty="0" err="1"/>
              <a:t>собі</a:t>
            </a:r>
            <a:r>
              <a:rPr lang="ru-RU" dirty="0"/>
              <a:t> не </a:t>
            </a:r>
            <a:r>
              <a:rPr lang="ru-RU" dirty="0" err="1"/>
              <a:t>знайшов</a:t>
            </a:r>
            <a:r>
              <a:rPr lang="ru-RU" dirty="0"/>
              <a:t>. </a:t>
            </a:r>
            <a:r>
              <a:rPr lang="ru-RU" dirty="0" err="1"/>
              <a:t>Він</a:t>
            </a:r>
            <a:r>
              <a:rPr lang="ru-RU" dirty="0"/>
              <a:t> </a:t>
            </a:r>
            <a:r>
              <a:rPr lang="ru-RU" dirty="0" err="1"/>
              <a:t>сподівався</a:t>
            </a:r>
            <a:r>
              <a:rPr lang="ru-RU" dirty="0"/>
              <a:t> </a:t>
            </a:r>
            <a:r>
              <a:rPr lang="ru-RU" dirty="0" err="1"/>
              <a:t>зустрітися</a:t>
            </a:r>
            <a:r>
              <a:rPr lang="ru-RU" dirty="0"/>
              <a:t> з молодим королем </a:t>
            </a:r>
            <a:r>
              <a:rPr lang="ru-RU" dirty="0" err="1"/>
              <a:t>Філіпом</a:t>
            </a:r>
            <a:r>
              <a:rPr lang="ru-RU" dirty="0"/>
              <a:t> IV , але </a:t>
            </a:r>
            <a:r>
              <a:rPr lang="ru-RU" dirty="0" err="1"/>
              <a:t>ця</a:t>
            </a:r>
            <a:r>
              <a:rPr lang="ru-RU" dirty="0"/>
              <a:t> </a:t>
            </a:r>
            <a:r>
              <a:rPr lang="ru-RU" dirty="0" err="1"/>
              <a:t>зустріч</a:t>
            </a:r>
            <a:r>
              <a:rPr lang="ru-RU" dirty="0"/>
              <a:t> не </a:t>
            </a:r>
            <a:r>
              <a:rPr lang="ru-RU" dirty="0" err="1"/>
              <a:t>відбулася</a:t>
            </a:r>
            <a:r>
              <a:rPr lang="ru-RU" dirty="0"/>
              <a:t> . </a:t>
            </a:r>
            <a:r>
              <a:rPr lang="ru-RU" dirty="0" err="1"/>
              <a:t>Втім</a:t>
            </a:r>
            <a:r>
              <a:rPr lang="ru-RU" dirty="0"/>
              <a:t>, </a:t>
            </a:r>
            <a:r>
              <a:rPr lang="ru-RU" dirty="0" err="1"/>
              <a:t>деякі</a:t>
            </a:r>
            <a:r>
              <a:rPr lang="ru-RU" dirty="0"/>
              <a:t> </a:t>
            </a:r>
            <a:r>
              <a:rPr lang="ru-RU" dirty="0" err="1"/>
              <a:t>важливі</a:t>
            </a:r>
            <a:r>
              <a:rPr lang="ru-RU" dirty="0"/>
              <a:t> кроки </a:t>
            </a:r>
            <a:r>
              <a:rPr lang="ru-RU" dirty="0" err="1"/>
              <a:t>він</a:t>
            </a:r>
            <a:r>
              <a:rPr lang="ru-RU" dirty="0"/>
              <a:t> </a:t>
            </a:r>
            <a:r>
              <a:rPr lang="ru-RU" dirty="0" err="1"/>
              <a:t>зробив</a:t>
            </a:r>
            <a:r>
              <a:rPr lang="ru-RU" dirty="0"/>
              <a:t>. </a:t>
            </a:r>
            <a:r>
              <a:rPr lang="ru-RU" dirty="0" err="1"/>
              <a:t>Зокрема</a:t>
            </a:r>
            <a:r>
              <a:rPr lang="ru-RU" dirty="0"/>
              <a:t> , в </a:t>
            </a:r>
            <a:r>
              <a:rPr lang="ru-RU" dirty="0" err="1"/>
              <a:t>Мадриді</a:t>
            </a:r>
            <a:r>
              <a:rPr lang="ru-RU" dirty="0"/>
              <a:t> Веласкес написав портрет </a:t>
            </a:r>
            <a:r>
              <a:rPr lang="ru-RU" dirty="0" err="1"/>
              <a:t>найвідомішого</a:t>
            </a:r>
            <a:r>
              <a:rPr lang="ru-RU" dirty="0"/>
              <a:t> </a:t>
            </a:r>
            <a:r>
              <a:rPr lang="ru-RU" dirty="0" err="1"/>
              <a:t>поета</a:t>
            </a:r>
            <a:r>
              <a:rPr lang="ru-RU" dirty="0"/>
              <a:t> </a:t>
            </a:r>
            <a:r>
              <a:rPr lang="ru-RU" dirty="0" err="1"/>
              <a:t>Луїса</a:t>
            </a:r>
            <a:r>
              <a:rPr lang="ru-RU" dirty="0"/>
              <a:t> де </a:t>
            </a:r>
            <a:r>
              <a:rPr lang="ru-RU" dirty="0" err="1"/>
              <a:t>Гонгори</a:t>
            </a:r>
            <a:r>
              <a:rPr lang="ru-RU" dirty="0"/>
              <a:t> і </a:t>
            </a:r>
            <a:r>
              <a:rPr lang="ru-RU" dirty="0" err="1"/>
              <a:t>зумів</a:t>
            </a:r>
            <a:r>
              <a:rPr lang="ru-RU" dirty="0"/>
              <a:t> </a:t>
            </a:r>
            <a:r>
              <a:rPr lang="ru-RU" dirty="0" err="1"/>
              <a:t>привернути</a:t>
            </a:r>
            <a:r>
              <a:rPr lang="ru-RU" dirty="0"/>
              <a:t> до </a:t>
            </a:r>
            <a:r>
              <a:rPr lang="ru-RU" dirty="0" err="1"/>
              <a:t>своєї</a:t>
            </a:r>
            <a:r>
              <a:rPr lang="ru-RU" dirty="0"/>
              <a:t> </a:t>
            </a:r>
            <a:r>
              <a:rPr lang="ru-RU" dirty="0" err="1"/>
              <a:t>персони</a:t>
            </a:r>
            <a:r>
              <a:rPr lang="ru-RU" dirty="0"/>
              <a:t> </a:t>
            </a:r>
            <a:r>
              <a:rPr lang="ru-RU" dirty="0" err="1"/>
              <a:t>увагу</a:t>
            </a:r>
            <a:r>
              <a:rPr lang="ru-RU" dirty="0"/>
              <a:t> ряду вельмож , </a:t>
            </a:r>
            <a:r>
              <a:rPr lang="ru-RU" dirty="0" err="1"/>
              <a:t>які</a:t>
            </a:r>
            <a:r>
              <a:rPr lang="ru-RU" dirty="0"/>
              <a:t> </a:t>
            </a:r>
            <a:r>
              <a:rPr lang="ru-RU" dirty="0" err="1"/>
              <a:t>висловили</a:t>
            </a:r>
            <a:r>
              <a:rPr lang="ru-RU" dirty="0"/>
              <a:t> </a:t>
            </a:r>
            <a:r>
              <a:rPr lang="ru-RU" dirty="0" err="1"/>
              <a:t>захоплення</a:t>
            </a:r>
            <a:r>
              <a:rPr lang="ru-RU" dirty="0"/>
              <a:t> </a:t>
            </a:r>
            <a:r>
              <a:rPr lang="ru-RU" dirty="0" err="1"/>
              <a:t>його</a:t>
            </a:r>
            <a:r>
              <a:rPr lang="ru-RU" dirty="0"/>
              <a:t> талантом. Чутки про молодого художника </a:t>
            </a:r>
            <a:r>
              <a:rPr lang="ru-RU" dirty="0" err="1"/>
              <a:t>досягли</a:t>
            </a:r>
            <a:r>
              <a:rPr lang="ru-RU" dirty="0"/>
              <a:t> двору , і </a:t>
            </a:r>
            <a:r>
              <a:rPr lang="ru-RU" dirty="0" err="1"/>
              <a:t>вже</a:t>
            </a:r>
            <a:r>
              <a:rPr lang="ru-RU" dirty="0"/>
              <a:t> в </a:t>
            </a:r>
            <a:r>
              <a:rPr lang="ru-RU" dirty="0" err="1"/>
              <a:t>наступному</a:t>
            </a:r>
            <a:r>
              <a:rPr lang="ru-RU" dirty="0"/>
              <a:t> , 1623 -му , </a:t>
            </a:r>
            <a:r>
              <a:rPr lang="ru-RU" dirty="0" err="1"/>
              <a:t>році</a:t>
            </a:r>
            <a:r>
              <a:rPr lang="ru-RU" dirty="0"/>
              <a:t> перший </a:t>
            </a:r>
            <a:r>
              <a:rPr lang="ru-RU" dirty="0" err="1"/>
              <a:t>міністр</a:t>
            </a:r>
            <a:r>
              <a:rPr lang="ru-RU" dirty="0"/>
              <a:t> герцог де </a:t>
            </a:r>
            <a:r>
              <a:rPr lang="ru-RU" dirty="0" err="1"/>
              <a:t>Оліварес</a:t>
            </a:r>
            <a:r>
              <a:rPr lang="ru-RU" dirty="0"/>
              <a:t> (</a:t>
            </a:r>
            <a:r>
              <a:rPr lang="ru-RU" dirty="0" err="1"/>
              <a:t>теж</a:t>
            </a:r>
            <a:r>
              <a:rPr lang="ru-RU" dirty="0"/>
              <a:t> </a:t>
            </a:r>
            <a:r>
              <a:rPr lang="ru-RU" dirty="0" err="1"/>
              <a:t>виходець</a:t>
            </a:r>
            <a:r>
              <a:rPr lang="ru-RU" dirty="0"/>
              <a:t> </a:t>
            </a:r>
            <a:r>
              <a:rPr lang="ru-RU" dirty="0" err="1"/>
              <a:t>із</a:t>
            </a:r>
            <a:r>
              <a:rPr lang="ru-RU" dirty="0"/>
              <a:t> </a:t>
            </a:r>
            <a:r>
              <a:rPr lang="ru-RU" dirty="0" err="1"/>
              <a:t>Севільї</a:t>
            </a:r>
            <a:r>
              <a:rPr lang="ru-RU" dirty="0"/>
              <a:t> ) запросив Веласкеса в Мадрид </a:t>
            </a:r>
            <a:r>
              <a:rPr lang="ru-RU" dirty="0" err="1"/>
              <a:t>писати</a:t>
            </a:r>
            <a:r>
              <a:rPr lang="ru-RU" dirty="0"/>
              <a:t> портрет короля. </a:t>
            </a:r>
            <a:r>
              <a:rPr lang="ru-RU" dirty="0" err="1"/>
              <a:t>Ця</a:t>
            </a:r>
            <a:r>
              <a:rPr lang="ru-RU" dirty="0"/>
              <a:t> </a:t>
            </a:r>
            <a:r>
              <a:rPr lang="ru-RU" dirty="0" err="1"/>
              <a:t>що</a:t>
            </a:r>
            <a:r>
              <a:rPr lang="ru-RU" dirty="0"/>
              <a:t> не </a:t>
            </a:r>
            <a:r>
              <a:rPr lang="ru-RU" dirty="0" err="1"/>
              <a:t>дійшла</a:t>
            </a:r>
            <a:r>
              <a:rPr lang="ru-RU" dirty="0"/>
              <a:t> до нас робота справила </a:t>
            </a:r>
            <a:r>
              <a:rPr lang="ru-RU" dirty="0" err="1"/>
              <a:t>настільки</a:t>
            </a:r>
            <a:r>
              <a:rPr lang="ru-RU" dirty="0"/>
              <a:t> </a:t>
            </a:r>
            <a:r>
              <a:rPr lang="ru-RU" dirty="0" err="1"/>
              <a:t>приємне</a:t>
            </a:r>
            <a:r>
              <a:rPr lang="ru-RU" dirty="0"/>
              <a:t> </a:t>
            </a:r>
            <a:r>
              <a:rPr lang="ru-RU" dirty="0" err="1"/>
              <a:t>враження</a:t>
            </a:r>
            <a:r>
              <a:rPr lang="ru-RU" dirty="0"/>
              <a:t> на короля , </a:t>
            </a:r>
            <a:r>
              <a:rPr lang="ru-RU" dirty="0" err="1"/>
              <a:t>що</a:t>
            </a:r>
            <a:r>
              <a:rPr lang="ru-RU" dirty="0"/>
              <a:t> той </a:t>
            </a:r>
            <a:r>
              <a:rPr lang="ru-RU" dirty="0" err="1"/>
              <a:t>негайно</a:t>
            </a:r>
            <a:r>
              <a:rPr lang="ru-RU" dirty="0"/>
              <a:t> </a:t>
            </a:r>
            <a:r>
              <a:rPr lang="ru-RU" dirty="0" err="1"/>
              <a:t>запропонував</a:t>
            </a:r>
            <a:r>
              <a:rPr lang="ru-RU" dirty="0"/>
              <a:t> Веласкесу посаду придворного художника . Той без </a:t>
            </a:r>
            <a:r>
              <a:rPr lang="ru-RU" dirty="0" err="1"/>
              <a:t>роздумів</a:t>
            </a:r>
            <a:r>
              <a:rPr lang="ru-RU" dirty="0"/>
              <a:t> </a:t>
            </a:r>
            <a:r>
              <a:rPr lang="ru-RU" dirty="0" err="1"/>
              <a:t>прийняв</a:t>
            </a:r>
            <a:r>
              <a:rPr lang="ru-RU" dirty="0"/>
              <a:t> </a:t>
            </a:r>
            <a:r>
              <a:rPr lang="ru-RU" dirty="0" err="1"/>
              <a:t>цю</a:t>
            </a:r>
            <a:r>
              <a:rPr lang="ru-RU" dirty="0"/>
              <a:t> </a:t>
            </a:r>
            <a:r>
              <a:rPr lang="ru-RU" dirty="0" err="1"/>
              <a:t>пропозицію</a:t>
            </a:r>
            <a:r>
              <a:rPr lang="ru-RU" dirty="0"/>
              <a:t>.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8103" y="1412776"/>
            <a:ext cx="2232248" cy="3240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88288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-459432"/>
            <a:ext cx="8229600" cy="459432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548680"/>
            <a:ext cx="4464496" cy="6120680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ru-RU" dirty="0" err="1"/>
              <a:t>Невдовзі</a:t>
            </a:r>
            <a:r>
              <a:rPr lang="ru-RU" dirty="0"/>
              <a:t> </a:t>
            </a:r>
            <a:r>
              <a:rPr lang="ru-RU" dirty="0" err="1"/>
              <a:t>між</a:t>
            </a:r>
            <a:r>
              <a:rPr lang="ru-RU" dirty="0"/>
              <a:t> королем і Веласкесом </a:t>
            </a:r>
            <a:r>
              <a:rPr lang="ru-RU" dirty="0" err="1"/>
              <a:t>склалися</a:t>
            </a:r>
            <a:r>
              <a:rPr lang="ru-RU" dirty="0"/>
              <a:t> </a:t>
            </a:r>
            <a:r>
              <a:rPr lang="ru-RU" dirty="0" err="1"/>
              <a:t>цілком</a:t>
            </a:r>
            <a:r>
              <a:rPr lang="ru-RU" dirty="0"/>
              <a:t> </a:t>
            </a:r>
            <a:r>
              <a:rPr lang="ru-RU" dirty="0" err="1"/>
              <a:t>дружні</a:t>
            </a:r>
            <a:r>
              <a:rPr lang="ru-RU" dirty="0"/>
              <a:t> </a:t>
            </a:r>
            <a:r>
              <a:rPr lang="ru-RU" dirty="0" err="1"/>
              <a:t>відносини</a:t>
            </a:r>
            <a:r>
              <a:rPr lang="ru-RU" dirty="0"/>
              <a:t> 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було</a:t>
            </a:r>
            <a:r>
              <a:rPr lang="ru-RU" dirty="0"/>
              <a:t> не </a:t>
            </a:r>
            <a:r>
              <a:rPr lang="ru-RU" dirty="0" err="1"/>
              <a:t>надто</a:t>
            </a:r>
            <a:r>
              <a:rPr lang="ru-RU" dirty="0"/>
              <a:t> характерно для </a:t>
            </a:r>
            <a:r>
              <a:rPr lang="ru-RU" dirty="0" err="1"/>
              <a:t>порядків</a:t>
            </a:r>
            <a:r>
              <a:rPr lang="ru-RU" dirty="0"/>
              <a:t> 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панували</a:t>
            </a:r>
            <a:r>
              <a:rPr lang="ru-RU" dirty="0"/>
              <a:t> при </a:t>
            </a:r>
            <a:r>
              <a:rPr lang="ru-RU" dirty="0" err="1"/>
              <a:t>іспанському</a:t>
            </a:r>
            <a:r>
              <a:rPr lang="ru-RU" dirty="0"/>
              <a:t> </a:t>
            </a:r>
            <a:r>
              <a:rPr lang="ru-RU" dirty="0" err="1"/>
              <a:t>дворі</a:t>
            </a:r>
            <a:r>
              <a:rPr lang="ru-RU" dirty="0"/>
              <a:t>. Король , </a:t>
            </a:r>
            <a:r>
              <a:rPr lang="ru-RU" dirty="0" err="1"/>
              <a:t>що</a:t>
            </a:r>
            <a:r>
              <a:rPr lang="ru-RU" dirty="0"/>
              <a:t> правив </a:t>
            </a:r>
            <a:r>
              <a:rPr lang="ru-RU" dirty="0" err="1"/>
              <a:t>найбільшою</a:t>
            </a:r>
            <a:r>
              <a:rPr lang="ru-RU" dirty="0"/>
              <a:t> в </a:t>
            </a:r>
            <a:r>
              <a:rPr lang="ru-RU" dirty="0" err="1"/>
              <a:t>світі</a:t>
            </a:r>
            <a:r>
              <a:rPr lang="ru-RU" dirty="0"/>
              <a:t> </a:t>
            </a:r>
            <a:r>
              <a:rPr lang="ru-RU" dirty="0" err="1"/>
              <a:t>імперією</a:t>
            </a:r>
            <a:r>
              <a:rPr lang="ru-RU" dirty="0"/>
              <a:t> , </a:t>
            </a:r>
            <a:r>
              <a:rPr lang="ru-RU" dirty="0" err="1"/>
              <a:t>вважалася</a:t>
            </a:r>
            <a:r>
              <a:rPr lang="ru-RU" dirty="0"/>
              <a:t> не </a:t>
            </a:r>
            <a:r>
              <a:rPr lang="ru-RU" dirty="0" err="1"/>
              <a:t>людиною</a:t>
            </a:r>
            <a:r>
              <a:rPr lang="ru-RU" dirty="0"/>
              <a:t> , але божеством , а художник не </a:t>
            </a:r>
            <a:r>
              <a:rPr lang="ru-RU" dirty="0" err="1"/>
              <a:t>міг</a:t>
            </a:r>
            <a:r>
              <a:rPr lang="ru-RU" dirty="0"/>
              <a:t> </a:t>
            </a:r>
            <a:r>
              <a:rPr lang="ru-RU" dirty="0" err="1"/>
              <a:t>розраховувати</a:t>
            </a:r>
            <a:r>
              <a:rPr lang="ru-RU" dirty="0"/>
              <a:t> </a:t>
            </a:r>
            <a:r>
              <a:rPr lang="ru-RU" dirty="0" err="1"/>
              <a:t>навіть</a:t>
            </a:r>
            <a:r>
              <a:rPr lang="ru-RU" dirty="0"/>
              <a:t> на </a:t>
            </a:r>
            <a:r>
              <a:rPr lang="ru-RU" dirty="0" err="1"/>
              <a:t>дворянські</a:t>
            </a:r>
            <a:r>
              <a:rPr lang="ru-RU" dirty="0"/>
              <a:t> </a:t>
            </a:r>
            <a:r>
              <a:rPr lang="ru-RU" dirty="0" err="1"/>
              <a:t>привілеї</a:t>
            </a:r>
            <a:r>
              <a:rPr lang="ru-RU" dirty="0"/>
              <a:t> , </a:t>
            </a:r>
            <a:r>
              <a:rPr lang="ru-RU" dirty="0" err="1"/>
              <a:t>оскільки</a:t>
            </a:r>
            <a:r>
              <a:rPr lang="ru-RU" dirty="0"/>
              <a:t> </a:t>
            </a:r>
            <a:r>
              <a:rPr lang="ru-RU" dirty="0" err="1"/>
              <a:t>заробляв</a:t>
            </a:r>
            <a:r>
              <a:rPr lang="ru-RU" dirty="0"/>
              <a:t> на </a:t>
            </a:r>
            <a:r>
              <a:rPr lang="ru-RU" dirty="0" err="1"/>
              <a:t>життя</a:t>
            </a:r>
            <a:r>
              <a:rPr lang="ru-RU" dirty="0"/>
              <a:t> </a:t>
            </a:r>
            <a:r>
              <a:rPr lang="ru-RU" dirty="0" err="1"/>
              <a:t>працею</a:t>
            </a:r>
            <a:r>
              <a:rPr lang="ru-RU" dirty="0"/>
              <a:t>. Тим часом , </a:t>
            </a:r>
            <a:r>
              <a:rPr lang="ru-RU" dirty="0" err="1"/>
              <a:t>Філіп</a:t>
            </a:r>
            <a:r>
              <a:rPr lang="ru-RU" dirty="0"/>
              <a:t> </a:t>
            </a:r>
            <a:r>
              <a:rPr lang="ru-RU" dirty="0" err="1"/>
              <a:t>розпорядився</a:t>
            </a:r>
            <a:r>
              <a:rPr lang="ru-RU" dirty="0"/>
              <a:t> , </a:t>
            </a:r>
            <a:r>
              <a:rPr lang="ru-RU" dirty="0" err="1"/>
              <a:t>щоб</a:t>
            </a:r>
            <a:r>
              <a:rPr lang="ru-RU" dirty="0"/>
              <a:t> </a:t>
            </a:r>
            <a:r>
              <a:rPr lang="ru-RU" dirty="0" err="1"/>
              <a:t>надалі</a:t>
            </a:r>
            <a:r>
              <a:rPr lang="ru-RU" dirty="0"/>
              <a:t> </a:t>
            </a:r>
            <a:r>
              <a:rPr lang="ru-RU" dirty="0" err="1"/>
              <a:t>його</a:t>
            </a:r>
            <a:r>
              <a:rPr lang="ru-RU" dirty="0"/>
              <a:t> </a:t>
            </a:r>
            <a:r>
              <a:rPr lang="ru-RU" dirty="0" err="1"/>
              <a:t>портрети</a:t>
            </a:r>
            <a:r>
              <a:rPr lang="ru-RU" dirty="0"/>
              <a:t> писав </a:t>
            </a:r>
            <a:r>
              <a:rPr lang="ru-RU" dirty="0" err="1"/>
              <a:t>тільки</a:t>
            </a:r>
            <a:r>
              <a:rPr lang="ru-RU" dirty="0"/>
              <a:t> Веласкес . </a:t>
            </a:r>
            <a:r>
              <a:rPr lang="ru-RU" dirty="0" err="1"/>
              <a:t>Пачеко</a:t>
            </a:r>
            <a:r>
              <a:rPr lang="ru-RU" dirty="0"/>
              <a:t> </a:t>
            </a:r>
            <a:r>
              <a:rPr lang="ru-RU" dirty="0" err="1"/>
              <a:t>відзначав</a:t>
            </a:r>
            <a:r>
              <a:rPr lang="ru-RU" dirty="0"/>
              <a:t> , </a:t>
            </a:r>
            <a:r>
              <a:rPr lang="ru-RU" dirty="0" err="1"/>
              <a:t>що</a:t>
            </a:r>
            <a:r>
              <a:rPr lang="ru-RU" dirty="0"/>
              <a:t> « великий монарх </a:t>
            </a:r>
            <a:r>
              <a:rPr lang="ru-RU" dirty="0" err="1"/>
              <a:t>був</a:t>
            </a:r>
            <a:r>
              <a:rPr lang="ru-RU" dirty="0"/>
              <a:t> </a:t>
            </a:r>
            <a:r>
              <a:rPr lang="ru-RU" dirty="0" err="1"/>
              <a:t>напрочуд</a:t>
            </a:r>
            <a:r>
              <a:rPr lang="ru-RU" dirty="0"/>
              <a:t> </a:t>
            </a:r>
            <a:r>
              <a:rPr lang="ru-RU" dirty="0" err="1"/>
              <a:t>щедрий</a:t>
            </a:r>
            <a:r>
              <a:rPr lang="ru-RU" dirty="0"/>
              <a:t> і </a:t>
            </a:r>
            <a:r>
              <a:rPr lang="ru-RU" dirty="0" err="1"/>
              <a:t>прихильний</a:t>
            </a:r>
            <a:r>
              <a:rPr lang="ru-RU" dirty="0"/>
              <a:t> до Веласкесу . </a:t>
            </a:r>
            <a:r>
              <a:rPr lang="ru-RU" dirty="0" err="1"/>
              <a:t>Майстерня</a:t>
            </a:r>
            <a:r>
              <a:rPr lang="ru-RU" dirty="0"/>
              <a:t> художника </a:t>
            </a:r>
            <a:r>
              <a:rPr lang="ru-RU" dirty="0" err="1"/>
              <a:t>перебувала</a:t>
            </a:r>
            <a:r>
              <a:rPr lang="ru-RU" dirty="0"/>
              <a:t> в </a:t>
            </a:r>
            <a:r>
              <a:rPr lang="ru-RU" dirty="0" err="1"/>
              <a:t>королівських</a:t>
            </a:r>
            <a:r>
              <a:rPr lang="ru-RU" dirty="0"/>
              <a:t> апартаментах , і там </a:t>
            </a:r>
            <a:r>
              <a:rPr lang="ru-RU" dirty="0" err="1"/>
              <a:t>було</a:t>
            </a:r>
            <a:r>
              <a:rPr lang="ru-RU" dirty="0"/>
              <a:t> </a:t>
            </a:r>
            <a:r>
              <a:rPr lang="ru-RU" dirty="0" err="1"/>
              <a:t>встановлено</a:t>
            </a:r>
            <a:r>
              <a:rPr lang="ru-RU" dirty="0"/>
              <a:t> </a:t>
            </a:r>
            <a:r>
              <a:rPr lang="ru-RU" dirty="0" err="1"/>
              <a:t>крісло</a:t>
            </a:r>
            <a:r>
              <a:rPr lang="ru-RU" dirty="0"/>
              <a:t> для </a:t>
            </a:r>
            <a:r>
              <a:rPr lang="ru-RU" dirty="0" err="1"/>
              <a:t>Його</a:t>
            </a:r>
            <a:r>
              <a:rPr lang="ru-RU" dirty="0"/>
              <a:t> </a:t>
            </a:r>
            <a:r>
              <a:rPr lang="ru-RU" dirty="0" err="1"/>
              <a:t>Величності</a:t>
            </a:r>
            <a:r>
              <a:rPr lang="ru-RU" dirty="0"/>
              <a:t>. Король 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мав</a:t>
            </a:r>
            <a:r>
              <a:rPr lang="ru-RU" dirty="0"/>
              <a:t> у себе ключ </a:t>
            </a:r>
            <a:r>
              <a:rPr lang="ru-RU" dirty="0" err="1"/>
              <a:t>від</a:t>
            </a:r>
            <a:r>
              <a:rPr lang="ru-RU" dirty="0"/>
              <a:t> </a:t>
            </a:r>
            <a:r>
              <a:rPr lang="ru-RU" dirty="0" err="1"/>
              <a:t>майстерні</a:t>
            </a:r>
            <a:r>
              <a:rPr lang="ru-RU" dirty="0"/>
              <a:t> , приходив </a:t>
            </a:r>
            <a:r>
              <a:rPr lang="ru-RU" dirty="0" err="1"/>
              <a:t>сюди</a:t>
            </a:r>
            <a:r>
              <a:rPr lang="ru-RU" dirty="0"/>
              <a:t> </a:t>
            </a:r>
            <a:r>
              <a:rPr lang="ru-RU" dirty="0" err="1"/>
              <a:t>майже</a:t>
            </a:r>
            <a:r>
              <a:rPr lang="ru-RU" dirty="0"/>
              <a:t> </a:t>
            </a:r>
            <a:r>
              <a:rPr lang="ru-RU" dirty="0" err="1"/>
              <a:t>кожен</a:t>
            </a:r>
            <a:r>
              <a:rPr lang="ru-RU" dirty="0"/>
              <a:t> день, </a:t>
            </a:r>
            <a:r>
              <a:rPr lang="ru-RU" dirty="0" err="1"/>
              <a:t>щоб</a:t>
            </a:r>
            <a:r>
              <a:rPr lang="ru-RU" dirty="0"/>
              <a:t> </a:t>
            </a:r>
            <a:r>
              <a:rPr lang="ru-RU" dirty="0" err="1"/>
              <a:t>спостерігати</a:t>
            </a:r>
            <a:r>
              <a:rPr lang="ru-RU" dirty="0"/>
              <a:t> за </a:t>
            </a:r>
            <a:r>
              <a:rPr lang="ru-RU" dirty="0" err="1"/>
              <a:t>роботою</a:t>
            </a:r>
            <a:r>
              <a:rPr lang="ru-RU" dirty="0"/>
              <a:t> художника ».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1052736"/>
            <a:ext cx="2880320" cy="3240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887066" y="4385795"/>
            <a:ext cx="22610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err="1" smtClean="0"/>
              <a:t>Філіп</a:t>
            </a:r>
            <a:r>
              <a:rPr lang="ru-RU" dirty="0" smtClean="0"/>
              <a:t> </a:t>
            </a:r>
            <a:r>
              <a:rPr lang="en-US" dirty="0" smtClean="0"/>
              <a:t>IV </a:t>
            </a:r>
            <a:r>
              <a:rPr lang="ru-RU" dirty="0" err="1" smtClean="0"/>
              <a:t>Іспанський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88905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flipV="1">
            <a:off x="395536" y="-459432"/>
            <a:ext cx="8229600" cy="360040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332656"/>
            <a:ext cx="8229600" cy="2592288"/>
          </a:xfrm>
        </p:spPr>
        <p:txBody>
          <a:bodyPr/>
          <a:lstStyle/>
          <a:p>
            <a:pPr marL="0" indent="0">
              <a:buNone/>
            </a:pPr>
            <a:r>
              <a:rPr lang="ru-RU" dirty="0"/>
              <a:t>У </a:t>
            </a:r>
            <a:r>
              <a:rPr lang="ru-RU" dirty="0" err="1"/>
              <a:t>мадридський</a:t>
            </a:r>
            <a:r>
              <a:rPr lang="ru-RU" dirty="0"/>
              <a:t> </a:t>
            </a:r>
            <a:r>
              <a:rPr lang="ru-RU" dirty="0" err="1"/>
              <a:t>період</a:t>
            </a:r>
            <a:r>
              <a:rPr lang="ru-RU" dirty="0"/>
              <a:t> </a:t>
            </a:r>
            <a:r>
              <a:rPr lang="ru-RU" dirty="0" err="1"/>
              <a:t>майстерність</a:t>
            </a:r>
            <a:r>
              <a:rPr lang="ru-RU" dirty="0"/>
              <a:t> художника </a:t>
            </a:r>
            <a:r>
              <a:rPr lang="ru-RU" dirty="0" err="1"/>
              <a:t>вдосконалюється</a:t>
            </a:r>
            <a:r>
              <a:rPr lang="ru-RU" dirty="0"/>
              <a:t>. </a:t>
            </a:r>
            <a:r>
              <a:rPr lang="ru-RU" dirty="0" err="1"/>
              <a:t>Він</a:t>
            </a:r>
            <a:r>
              <a:rPr lang="ru-RU" dirty="0"/>
              <a:t> </a:t>
            </a:r>
            <a:r>
              <a:rPr lang="ru-RU" dirty="0" err="1"/>
              <a:t>звертається</a:t>
            </a:r>
            <a:r>
              <a:rPr lang="ru-RU" dirty="0"/>
              <a:t> до </a:t>
            </a:r>
            <a:r>
              <a:rPr lang="ru-RU" dirty="0" err="1"/>
              <a:t>екстраординарних</a:t>
            </a:r>
            <a:r>
              <a:rPr lang="ru-RU" dirty="0"/>
              <a:t> для </a:t>
            </a:r>
            <a:r>
              <a:rPr lang="ru-RU" dirty="0" err="1"/>
              <a:t>іспанського</a:t>
            </a:r>
            <a:r>
              <a:rPr lang="ru-RU" dirty="0"/>
              <a:t> </a:t>
            </a:r>
            <a:r>
              <a:rPr lang="ru-RU" dirty="0" err="1"/>
              <a:t>живопису</a:t>
            </a:r>
            <a:r>
              <a:rPr lang="ru-RU" dirty="0"/>
              <a:t> </a:t>
            </a:r>
            <a:r>
              <a:rPr lang="ru-RU" dirty="0" err="1"/>
              <a:t>античних</a:t>
            </a:r>
            <a:r>
              <a:rPr lang="ru-RU" dirty="0"/>
              <a:t> </a:t>
            </a:r>
            <a:r>
              <a:rPr lang="ru-RU" dirty="0" err="1"/>
              <a:t>сюжетів</a:t>
            </a:r>
            <a:r>
              <a:rPr lang="ru-RU" dirty="0"/>
              <a:t> («Вакх, </a:t>
            </a:r>
            <a:r>
              <a:rPr lang="ru-RU" dirty="0" err="1"/>
              <a:t>або</a:t>
            </a:r>
            <a:r>
              <a:rPr lang="ru-RU" dirty="0"/>
              <a:t> </a:t>
            </a:r>
            <a:r>
              <a:rPr lang="ru-RU" dirty="0" err="1"/>
              <a:t>п'яниці</a:t>
            </a:r>
            <a:r>
              <a:rPr lang="ru-RU" dirty="0"/>
              <a:t>», 1628-1629, «Кузня Вулкана», 1630), а </a:t>
            </a:r>
            <a:r>
              <a:rPr lang="ru-RU" dirty="0" err="1"/>
              <a:t>також</a:t>
            </a:r>
            <a:r>
              <a:rPr lang="ru-RU" dirty="0"/>
              <a:t> </a:t>
            </a:r>
            <a:r>
              <a:rPr lang="ru-RU" dirty="0" err="1"/>
              <a:t>історичних</a:t>
            </a:r>
            <a:r>
              <a:rPr lang="ru-RU" dirty="0"/>
              <a:t> - «</a:t>
            </a:r>
            <a:r>
              <a:rPr lang="ru-RU" dirty="0" err="1"/>
              <a:t>Здача</a:t>
            </a:r>
            <a:r>
              <a:rPr lang="ru-RU" dirty="0"/>
              <a:t> Бреди» (1634</a:t>
            </a:r>
            <a:r>
              <a:rPr lang="ru-RU" dirty="0" smtClean="0"/>
              <a:t>))</a:t>
            </a:r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852936"/>
            <a:ext cx="3822442" cy="2016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2852936"/>
            <a:ext cx="4281433" cy="3352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4902189"/>
            <a:ext cx="2911219" cy="18448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81411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76</TotalTime>
  <Words>1148</Words>
  <Application>Microsoft Office PowerPoint</Application>
  <PresentationFormat>Экран (4:3)</PresentationFormat>
  <Paragraphs>20</Paragraphs>
  <Slides>18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Поток</vt:lpstr>
      <vt:lpstr>Дієго Веласкес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Дякую за увагу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Дієго Веласкес</dc:title>
  <dc:creator>Андрей</dc:creator>
  <cp:lastModifiedBy>Андрей</cp:lastModifiedBy>
  <cp:revision>7</cp:revision>
  <dcterms:created xsi:type="dcterms:W3CDTF">2013-11-06T16:27:05Z</dcterms:created>
  <dcterms:modified xsi:type="dcterms:W3CDTF">2013-11-06T17:43:53Z</dcterms:modified>
</cp:coreProperties>
</file>