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1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3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CC66"/>
    <a:srgbClr val="FF7C80"/>
    <a:srgbClr val="CC99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880FD88-6CEB-4A92-B1A2-93A867DC1AAD}" type="datetimeFigureOut">
              <a:rPr lang="ru-RU" smtClean="0"/>
              <a:t>09.02.2014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8065E4FB-075E-472C-A7B7-AC940FF5F8D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Home\Downloads\&#1061;&#1088;&#1091;&#1097;&#1077;&#1074;%20&#1060;&#1080;&#1076;&#1077;&#1083;&#1100;%20&#1050;&#1072;&#1089;&#1090;&#1088;&#1086;%20&#1088;&#1072;&#1082;&#1077;&#1090;&#1099;%20&#1050;&#1091;&#1073;&#1072;%20&#1080;&#1089;&#1090;&#1086;&#1088;&#1080;&#1103;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User\Desktop\&#1060;&#1080;&#1076;&#1077;&#1083;&#1100;%20&#1050;&#1072;&#1089;&#1090;&#1088;&#1086;%20&#1091;&#1096;&#1077;&#1083;%20&#1074;%20&#1086;&#1090;&#1089;&#1090;&#1072;&#1074;&#1082;&#1091;.mp4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Home\Downloads\&#1060;&#1080;&#1076;&#1077;&#1083;&#1100;%20&#1050;&#1072;&#1089;&#1090;&#1088;&#1086;%20&#1086;%20&#1074;&#1086;&#1086;&#1088;&#1091;&#1078;&#1105;&#1085;&#1085;&#1086;&#1081;%20&#1073;&#1086;&#1088;&#1100;&#1073;&#1077;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673229" y="1468626"/>
            <a:ext cx="5286389" cy="2164500"/>
          </a:xfrm>
        </p:spPr>
        <p:txBody>
          <a:bodyPr/>
          <a:lstStyle/>
          <a:p>
            <a:r>
              <a:rPr lang="ru-RU" sz="3600" dirty="0" err="1" smtClean="0"/>
              <a:t>Розвиток</a:t>
            </a:r>
            <a:r>
              <a:rPr lang="uk-UA" sz="3600" dirty="0" smtClean="0"/>
              <a:t> куби після другої </a:t>
            </a:r>
            <a:r>
              <a:rPr lang="uk-UA" sz="3600" dirty="0" err="1" smtClean="0"/>
              <a:t>свтової</a:t>
            </a:r>
            <a:r>
              <a:rPr lang="uk-UA" sz="3600" dirty="0" smtClean="0"/>
              <a:t> війни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140000">
            <a:off x="1820760" y="2802599"/>
            <a:ext cx="6511131" cy="1501793"/>
          </a:xfrm>
        </p:spPr>
        <p:txBody>
          <a:bodyPr>
            <a:normAutofit/>
          </a:bodyPr>
          <a:lstStyle/>
          <a:p>
            <a:r>
              <a:rPr lang="uk-UA" dirty="0" smtClean="0"/>
              <a:t>Виконали</a:t>
            </a:r>
          </a:p>
          <a:p>
            <a:r>
              <a:rPr lang="uk-UA" dirty="0" smtClean="0"/>
              <a:t>Учениці 11 класу</a:t>
            </a:r>
          </a:p>
          <a:p>
            <a:r>
              <a:rPr lang="uk-UA" dirty="0" err="1" smtClean="0"/>
              <a:t>Харьковська</a:t>
            </a:r>
            <a:r>
              <a:rPr lang="uk-UA" dirty="0" smtClean="0"/>
              <a:t> Оксана</a:t>
            </a:r>
          </a:p>
          <a:p>
            <a:r>
              <a:rPr lang="uk-UA" dirty="0" err="1" smtClean="0"/>
              <a:t>Нетребко</a:t>
            </a:r>
            <a:r>
              <a:rPr lang="uk-UA" dirty="0" smtClean="0"/>
              <a:t> Галина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7C80"/>
                </a:solidFill>
              </a:rPr>
              <a:t>Тим часом </a:t>
            </a:r>
            <a:r>
              <a:rPr lang="ru-RU" dirty="0" err="1" smtClean="0">
                <a:solidFill>
                  <a:srgbClr val="FF7C80"/>
                </a:solidFill>
              </a:rPr>
              <a:t>відносини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США </a:t>
            </a:r>
            <a:r>
              <a:rPr lang="ru-RU" dirty="0" err="1" smtClean="0">
                <a:solidFill>
                  <a:srgbClr val="FF7C80"/>
                </a:solidFill>
              </a:rPr>
              <a:t>швидко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погіршувалися</a:t>
            </a:r>
            <a:r>
              <a:rPr lang="ru-RU" dirty="0" smtClean="0">
                <a:solidFill>
                  <a:srgbClr val="FF7C80"/>
                </a:solidFill>
              </a:rPr>
              <a:t>. У 1962 р. США ввели </a:t>
            </a:r>
            <a:r>
              <a:rPr lang="ru-RU" dirty="0" err="1" smtClean="0">
                <a:solidFill>
                  <a:srgbClr val="FF7C80"/>
                </a:solidFill>
              </a:rPr>
              <a:t>ембарго</a:t>
            </a:r>
            <a:r>
              <a:rPr lang="ru-RU" dirty="0" smtClean="0">
                <a:solidFill>
                  <a:srgbClr val="FF7C80"/>
                </a:solidFill>
              </a:rPr>
              <a:t> на </a:t>
            </a:r>
            <a:r>
              <a:rPr lang="ru-RU" dirty="0" err="1" smtClean="0">
                <a:solidFill>
                  <a:srgbClr val="FF7C80"/>
                </a:solidFill>
              </a:rPr>
              <a:t>торгівлю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Кубою і </a:t>
            </a:r>
            <a:r>
              <a:rPr lang="ru-RU" dirty="0" err="1" smtClean="0">
                <a:solidFill>
                  <a:srgbClr val="FF7C80"/>
                </a:solidFill>
              </a:rPr>
              <a:t>досягли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виключення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її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Організації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американських</a:t>
            </a:r>
            <a:r>
              <a:rPr lang="ru-RU" dirty="0" smtClean="0">
                <a:solidFill>
                  <a:srgbClr val="FF7C80"/>
                </a:solidFill>
              </a:rPr>
              <a:t> держав, а в 1964 р. — </a:t>
            </a:r>
            <a:r>
              <a:rPr lang="ru-RU" dirty="0" err="1" smtClean="0">
                <a:solidFill>
                  <a:srgbClr val="FF7C80"/>
                </a:solidFill>
              </a:rPr>
              <a:t>введення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боку ОАД </a:t>
            </a:r>
            <a:r>
              <a:rPr lang="ru-RU" dirty="0" err="1" smtClean="0">
                <a:solidFill>
                  <a:srgbClr val="FF7C80"/>
                </a:solidFill>
              </a:rPr>
              <a:t>дипломатичних</a:t>
            </a:r>
            <a:r>
              <a:rPr lang="ru-RU" dirty="0" smtClean="0">
                <a:solidFill>
                  <a:srgbClr val="FF7C80"/>
                </a:solidFill>
              </a:rPr>
              <a:t> і </a:t>
            </a:r>
            <a:r>
              <a:rPr lang="ru-RU" dirty="0" err="1" smtClean="0">
                <a:solidFill>
                  <a:srgbClr val="FF7C80"/>
                </a:solidFill>
              </a:rPr>
              <a:t>торгових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санкцій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проти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Куби.Проти</a:t>
            </a:r>
            <a:r>
              <a:rPr lang="ru-RU" dirty="0" smtClean="0">
                <a:solidFill>
                  <a:srgbClr val="FF7C80"/>
                </a:solidFill>
              </a:rPr>
              <a:t> уряду Кастро </a:t>
            </a:r>
            <a:r>
              <a:rPr lang="ru-RU" dirty="0" err="1" smtClean="0">
                <a:solidFill>
                  <a:srgbClr val="FF7C80"/>
                </a:solidFill>
              </a:rPr>
              <a:t>було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висунуто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обвинувачення</a:t>
            </a:r>
            <a:r>
              <a:rPr lang="ru-RU" dirty="0" smtClean="0">
                <a:solidFill>
                  <a:srgbClr val="FF7C80"/>
                </a:solidFill>
              </a:rPr>
              <a:t> в тому, </a:t>
            </a:r>
            <a:r>
              <a:rPr lang="ru-RU" dirty="0" err="1" smtClean="0">
                <a:solidFill>
                  <a:srgbClr val="FF7C80"/>
                </a:solidFill>
              </a:rPr>
              <a:t>що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він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сприяє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революціонерам</a:t>
            </a:r>
            <a:r>
              <a:rPr lang="ru-RU" dirty="0" smtClean="0">
                <a:solidFill>
                  <a:srgbClr val="FF7C80"/>
                </a:solidFill>
              </a:rPr>
              <a:t> у </a:t>
            </a:r>
            <a:r>
              <a:rPr lang="ru-RU" dirty="0" err="1" smtClean="0">
                <a:solidFill>
                  <a:srgbClr val="FF7C80"/>
                </a:solidFill>
              </a:rPr>
              <a:t>Венесуелі</a:t>
            </a:r>
            <a:r>
              <a:rPr lang="ru-RU" dirty="0" smtClean="0">
                <a:solidFill>
                  <a:srgbClr val="FF7C80"/>
                </a:solidFill>
              </a:rPr>
              <a:t>. </a:t>
            </a:r>
          </a:p>
          <a:p>
            <a:r>
              <a:rPr lang="ru-RU" dirty="0" smtClean="0">
                <a:solidFill>
                  <a:srgbClr val="FF7C80"/>
                </a:solidFill>
              </a:rPr>
              <a:t>Разом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погіршення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відносин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США, </a:t>
            </a:r>
            <a:r>
              <a:rPr lang="ru-RU" dirty="0" err="1" smtClean="0">
                <a:solidFill>
                  <a:srgbClr val="FF7C80"/>
                </a:solidFill>
              </a:rPr>
              <a:t>зміцнювалися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зв'язки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Куби</a:t>
            </a:r>
            <a:r>
              <a:rPr lang="ru-RU" dirty="0" smtClean="0">
                <a:solidFill>
                  <a:srgbClr val="FF7C80"/>
                </a:solidFill>
              </a:rPr>
              <a:t> </a:t>
            </a:r>
            <a:r>
              <a:rPr lang="ru-RU" dirty="0" err="1" smtClean="0">
                <a:solidFill>
                  <a:srgbClr val="FF7C80"/>
                </a:solidFill>
              </a:rPr>
              <a:t>з</a:t>
            </a:r>
            <a:r>
              <a:rPr lang="ru-RU" dirty="0" smtClean="0">
                <a:solidFill>
                  <a:srgbClr val="FF7C80"/>
                </a:solidFill>
              </a:rPr>
              <a:t> СРСР.</a:t>
            </a:r>
            <a:endParaRPr lang="ru-RU" dirty="0">
              <a:solidFill>
                <a:srgbClr val="FF7C80"/>
              </a:solidFill>
            </a:endParaRPr>
          </a:p>
        </p:txBody>
      </p:sp>
      <p:pic>
        <p:nvPicPr>
          <p:cNvPr id="22530" name="Picture 2" descr="http://www.arms-expo.ru/im.xp/049052056050054053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60848"/>
            <a:ext cx="6768752" cy="45079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Карибська</a:t>
            </a:r>
            <a:r>
              <a:rPr lang="ru-RU" dirty="0" smtClean="0">
                <a:solidFill>
                  <a:srgbClr val="002060"/>
                </a:solidFill>
              </a:rPr>
              <a:t> криза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00CC66"/>
                </a:solidFill>
              </a:rPr>
              <a:t>Карибська</a:t>
            </a:r>
            <a:r>
              <a:rPr lang="ru-RU" dirty="0" smtClean="0">
                <a:solidFill>
                  <a:srgbClr val="00CC66"/>
                </a:solidFill>
              </a:rPr>
              <a:t> криза — </a:t>
            </a:r>
            <a:r>
              <a:rPr lang="ru-RU" dirty="0" err="1" smtClean="0">
                <a:solidFill>
                  <a:srgbClr val="00CC66"/>
                </a:solidFill>
              </a:rPr>
              <a:t>надзвичайно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напружене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протистояння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між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Радянським</a:t>
            </a:r>
            <a:r>
              <a:rPr lang="ru-RU" dirty="0" smtClean="0">
                <a:solidFill>
                  <a:srgbClr val="00CC66"/>
                </a:solidFill>
              </a:rPr>
              <a:t> Союзом і </a:t>
            </a:r>
            <a:r>
              <a:rPr lang="ru-RU" dirty="0" err="1" smtClean="0">
                <a:solidFill>
                  <a:srgbClr val="00CC66"/>
                </a:solidFill>
              </a:rPr>
              <a:t>Сполученими</a:t>
            </a:r>
            <a:r>
              <a:rPr lang="ru-RU" dirty="0" smtClean="0">
                <a:solidFill>
                  <a:srgbClr val="00CC66"/>
                </a:solidFill>
              </a:rPr>
              <a:t> Штатами </a:t>
            </a:r>
            <a:r>
              <a:rPr lang="ru-RU" dirty="0" err="1" smtClean="0">
                <a:solidFill>
                  <a:srgbClr val="00CC66"/>
                </a:solidFill>
              </a:rPr>
              <a:t>відносно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розміщення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Радянським</a:t>
            </a:r>
            <a:r>
              <a:rPr lang="ru-RU" dirty="0" smtClean="0">
                <a:solidFill>
                  <a:srgbClr val="00CC66"/>
                </a:solidFill>
              </a:rPr>
              <a:t> Союзом </a:t>
            </a:r>
            <a:r>
              <a:rPr lang="ru-RU" dirty="0" err="1" smtClean="0">
                <a:solidFill>
                  <a:srgbClr val="00CC66"/>
                </a:solidFill>
              </a:rPr>
              <a:t>ядерних</a:t>
            </a:r>
            <a:r>
              <a:rPr lang="ru-RU" dirty="0" smtClean="0">
                <a:solidFill>
                  <a:srgbClr val="00CC66"/>
                </a:solidFill>
              </a:rPr>
              <a:t> ракет на </a:t>
            </a:r>
            <a:r>
              <a:rPr lang="ru-RU" dirty="0" err="1" smtClean="0">
                <a:solidFill>
                  <a:srgbClr val="00CC66"/>
                </a:solidFill>
              </a:rPr>
              <a:t>Кубі</a:t>
            </a:r>
            <a:r>
              <a:rPr lang="ru-RU" dirty="0" smtClean="0">
                <a:solidFill>
                  <a:srgbClr val="00CC66"/>
                </a:solidFill>
              </a:rPr>
              <a:t> в </a:t>
            </a:r>
            <a:r>
              <a:rPr lang="ru-RU" dirty="0" err="1" smtClean="0">
                <a:solidFill>
                  <a:srgbClr val="00CC66"/>
                </a:solidFill>
              </a:rPr>
              <a:t>жовтні</a:t>
            </a:r>
            <a:r>
              <a:rPr lang="ru-RU" dirty="0" smtClean="0">
                <a:solidFill>
                  <a:srgbClr val="00CC66"/>
                </a:solidFill>
              </a:rPr>
              <a:t> 1962. </a:t>
            </a:r>
            <a:r>
              <a:rPr lang="ru-RU" dirty="0" err="1" smtClean="0">
                <a:solidFill>
                  <a:srgbClr val="00CC66"/>
                </a:solidFill>
              </a:rPr>
              <a:t>Кубинці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називають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його</a:t>
            </a:r>
            <a:r>
              <a:rPr lang="ru-RU" dirty="0" smtClean="0">
                <a:solidFill>
                  <a:srgbClr val="00CC66"/>
                </a:solidFill>
              </a:rPr>
              <a:t> «</a:t>
            </a:r>
            <a:r>
              <a:rPr lang="ru-RU" dirty="0" err="1" smtClean="0">
                <a:solidFill>
                  <a:srgbClr val="00CC66"/>
                </a:solidFill>
              </a:rPr>
              <a:t>Жовтневою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кризою</a:t>
            </a:r>
            <a:r>
              <a:rPr lang="ru-RU" dirty="0" smtClean="0">
                <a:solidFill>
                  <a:srgbClr val="00CC66"/>
                </a:solidFill>
              </a:rPr>
              <a:t>» (</a:t>
            </a:r>
            <a:r>
              <a:rPr lang="ru-RU" dirty="0" err="1" smtClean="0">
                <a:solidFill>
                  <a:srgbClr val="00CC66"/>
                </a:solidFill>
              </a:rPr>
              <a:t>ісп</a:t>
            </a:r>
            <a:r>
              <a:rPr lang="ru-RU" dirty="0" smtClean="0">
                <a:solidFill>
                  <a:srgbClr val="00CC66"/>
                </a:solidFill>
              </a:rPr>
              <a:t>. </a:t>
            </a:r>
            <a:r>
              <a:rPr lang="en-US" dirty="0" smtClean="0">
                <a:solidFill>
                  <a:srgbClr val="00CC66"/>
                </a:solidFill>
              </a:rPr>
              <a:t>Crisis de </a:t>
            </a:r>
            <a:r>
              <a:rPr lang="en-US" dirty="0" err="1" smtClean="0">
                <a:solidFill>
                  <a:srgbClr val="00CC66"/>
                </a:solidFill>
              </a:rPr>
              <a:t>Octubre</a:t>
            </a:r>
            <a:r>
              <a:rPr lang="en-US" dirty="0" smtClean="0">
                <a:solidFill>
                  <a:srgbClr val="00CC66"/>
                </a:solidFill>
              </a:rPr>
              <a:t>), </a:t>
            </a:r>
            <a:r>
              <a:rPr lang="ru-RU" dirty="0" smtClean="0">
                <a:solidFill>
                  <a:srgbClr val="00CC66"/>
                </a:solidFill>
              </a:rPr>
              <a:t>в США </a:t>
            </a:r>
            <a:r>
              <a:rPr lang="ru-RU" dirty="0" err="1" smtClean="0">
                <a:solidFill>
                  <a:srgbClr val="00CC66"/>
                </a:solidFill>
              </a:rPr>
              <a:t>поширена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назва</a:t>
            </a:r>
            <a:r>
              <a:rPr lang="ru-RU" dirty="0" smtClean="0">
                <a:solidFill>
                  <a:srgbClr val="00CC66"/>
                </a:solidFill>
              </a:rPr>
              <a:t> «</a:t>
            </a:r>
            <a:r>
              <a:rPr lang="ru-RU" dirty="0" err="1" smtClean="0">
                <a:solidFill>
                  <a:srgbClr val="00CC66"/>
                </a:solidFill>
              </a:rPr>
              <a:t>Кубинська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ракетна</a:t>
            </a:r>
            <a:r>
              <a:rPr lang="ru-RU" dirty="0" smtClean="0">
                <a:solidFill>
                  <a:srgbClr val="00CC66"/>
                </a:solidFill>
              </a:rPr>
              <a:t> криза» (англ. </a:t>
            </a:r>
            <a:r>
              <a:rPr lang="en-US" dirty="0" smtClean="0">
                <a:solidFill>
                  <a:srgbClr val="00CC66"/>
                </a:solidFill>
              </a:rPr>
              <a:t>Cuban missile crisis).</a:t>
            </a:r>
            <a:endParaRPr lang="ru-RU" dirty="0">
              <a:solidFill>
                <a:srgbClr val="00CC66"/>
              </a:solidFill>
            </a:endParaRPr>
          </a:p>
        </p:txBody>
      </p:sp>
      <p:pic>
        <p:nvPicPr>
          <p:cNvPr id="21506" name="Picture 2" descr="http://upload.wikimedia.org/wikipedia/commons/thumb/9/9e/Cuban_crisis_map_missile_range.jpg/150px-Cuban_crisis_map_missile_ran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64904"/>
            <a:ext cx="3384376" cy="33618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6021288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Радіус</a:t>
            </a:r>
            <a:r>
              <a:rPr lang="ru-RU" dirty="0"/>
              <a:t> </a:t>
            </a:r>
            <a:r>
              <a:rPr lang="ru-RU" dirty="0" err="1"/>
              <a:t>покриття</a:t>
            </a:r>
            <a:r>
              <a:rPr lang="ru-RU" dirty="0"/>
              <a:t> ракет, </a:t>
            </a:r>
            <a:r>
              <a:rPr lang="ru-RU" dirty="0" err="1"/>
              <a:t>дислокованих</a:t>
            </a:r>
            <a:r>
              <a:rPr lang="ru-RU" dirty="0"/>
              <a:t> на </a:t>
            </a:r>
            <a:r>
              <a:rPr lang="ru-RU" dirty="0" err="1"/>
              <a:t>Кубі</a:t>
            </a:r>
            <a:endParaRPr lang="ru-RU" dirty="0"/>
          </a:p>
        </p:txBody>
      </p:sp>
      <p:pic>
        <p:nvPicPr>
          <p:cNvPr id="21508" name="Picture 4" descr="Файл: John Kennedy, Nikita Khrushchev 19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4149" y="2564904"/>
            <a:ext cx="5200339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20940" cy="54864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Ракети на Кубі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Хрущев Фидель Кастро ракеты Куба история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7584" y="764704"/>
            <a:ext cx="7920880" cy="594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У 1962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році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, коли на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острові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були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розміщені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радянські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ракети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, справа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ледь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не </a:t>
            </a:r>
            <a:r>
              <a:rPr lang="ru-RU" sz="2000" dirty="0" err="1" smtClean="0">
                <a:solidFill>
                  <a:schemeClr val="accent3">
                    <a:lumMod val="75000"/>
                  </a:schemeClr>
                </a:solidFill>
              </a:rPr>
              <a:t>дійшла</a:t>
            </a:r>
            <a:r>
              <a:rPr lang="ru-RU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до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війни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. США почали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військово-морську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 блокаду </a:t>
            </a:r>
            <a:r>
              <a:rPr lang="ru-RU" sz="2000" dirty="0" err="1">
                <a:solidFill>
                  <a:schemeClr val="accent3">
                    <a:lumMod val="75000"/>
                  </a:schemeClr>
                </a:solidFill>
              </a:rPr>
              <a:t>Куби</a:t>
            </a:r>
            <a:r>
              <a:rPr lang="ru-RU" sz="2000" dirty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" name="Карибский кризис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61398"/>
            <a:ext cx="9144000" cy="5143358"/>
          </a:xfrm>
        </p:spPr>
      </p:pic>
    </p:spTree>
    <p:extLst>
      <p:ext uri="{BB962C8B-B14F-4D97-AF65-F5344CB8AC3E}">
        <p14:creationId xmlns:p14="http://schemas.microsoft.com/office/powerpoint/2010/main" val="145014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5689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Карибську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кризу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було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врегульовано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радянські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ракети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виведені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Хоча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США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пообіцяли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не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вторгатися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острів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Ф. Кастро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був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незадоволений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компромісом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і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це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призвело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до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тимчасового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охолодження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між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Гаваною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Москвою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Зате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розширилися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зв'язки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уряду Кастро з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Китайською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Народною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Республікою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, яка закликала до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більш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жорсткого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антиамериканського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 курсу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і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підтримувала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лозунги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збройної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</a:rPr>
              <a:t>боротьби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://www.day.kiev.ua/sites/default/files/main/openpublish_article/20021026/4196-5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780928"/>
            <a:ext cx="4424719" cy="327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jnsm.com.ua/ures/img/Careabian_Cri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960440" cy="385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8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760"/>
            <a:ext cx="8496944" cy="54864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У 1972 </a:t>
            </a:r>
            <a:r>
              <a:rPr lang="ru-RU" dirty="0" err="1">
                <a:solidFill>
                  <a:srgbClr val="FF0000"/>
                </a:solidFill>
              </a:rPr>
              <a:t>році</a:t>
            </a:r>
            <a:r>
              <a:rPr lang="ru-RU" dirty="0">
                <a:solidFill>
                  <a:srgbClr val="FF0000"/>
                </a:solidFill>
              </a:rPr>
              <a:t> Кубу </a:t>
            </a:r>
            <a:r>
              <a:rPr lang="ru-RU" dirty="0" err="1">
                <a:solidFill>
                  <a:srgbClr val="FF0000"/>
                </a:solidFill>
              </a:rPr>
              <a:t>прийняли</a:t>
            </a:r>
            <a:r>
              <a:rPr lang="ru-RU" dirty="0">
                <a:solidFill>
                  <a:srgbClr val="FF0000"/>
                </a:solidFill>
              </a:rPr>
              <a:t> до Ради </a:t>
            </a:r>
            <a:r>
              <a:rPr lang="ru-RU" dirty="0" err="1">
                <a:solidFill>
                  <a:srgbClr val="FF0000"/>
                </a:solidFill>
              </a:rPr>
              <a:t>економічної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взаємодопомоги</a:t>
            </a:r>
            <a:r>
              <a:rPr lang="ru-RU" dirty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states-world.ru/flags/3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" y="1988840"/>
            <a:ext cx="464451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thumb/9/95/Flag_of_Comecon.svg/280px-Flag_of_Comec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71" y="1988840"/>
            <a:ext cx="463623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43436" y="5229200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Эмблема СЭВ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23155" y="5247897"/>
            <a:ext cx="1419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Флаг Кубы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624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зовнішній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політиці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уряд Ф. Кастро в 1960-х і 1970-х роках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проводив 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курс на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протистояння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США і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їх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союзникам. 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другій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половині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1960-х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років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Куба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підтримувала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повстанські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рухи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країнах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Латинської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Америки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CD_11_II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72" y="1844824"/>
            <a:ext cx="7128792" cy="482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596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712968" cy="97500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У 1977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році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кубинські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війська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допомогли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просоветскому уряду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Ефіопії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у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війні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з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сусіднім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</a:rPr>
              <a:t>Сомалі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http://www.arms-expo.ru/im.xp/0490530500490570480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09" y="1628800"/>
            <a:ext cx="4227315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ettan.com/images/Somali_Fighters1206_afp_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48630"/>
            <a:ext cx="4211960" cy="31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81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332656"/>
            <a:ext cx="8712968" cy="3579849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У 1970-х роках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кубинське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керівництво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приступило до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оформлення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свого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режиму за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радянським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зразком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. У 1975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році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був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проведений перший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з'їзд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правлячої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і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єдино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легальної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Комуністичної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партії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(КПК), в 1976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році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-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прийнята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нова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конституція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проведені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вибори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в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органи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accent4">
                    <a:lumMod val="50000"/>
                  </a:schemeClr>
                </a:solidFill>
              </a:rPr>
              <a:t>влади</a:t>
            </a:r>
            <a:r>
              <a:rPr lang="ru-RU" sz="2000" b="0" dirty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 descr="http://img-fotki.yandex.ru/get/5906/vordringen.142/0_5c137_c12b5741_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0" y="2060848"/>
            <a:ext cx="476250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0848"/>
            <a:ext cx="3528392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5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260648"/>
            <a:ext cx="8640960" cy="3579849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>
                <a:solidFill>
                  <a:srgbClr val="0070C0"/>
                </a:solidFill>
              </a:rPr>
              <a:t>У 1970-х і початку 1980-х </a:t>
            </a:r>
            <a:r>
              <a:rPr lang="ru-RU" sz="2000" b="0" dirty="0" err="1">
                <a:solidFill>
                  <a:srgbClr val="0070C0"/>
                </a:solidFill>
              </a:rPr>
              <a:t>років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кубинська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економіка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швидко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розвивалася</a:t>
            </a:r>
            <a:r>
              <a:rPr lang="ru-RU" sz="2000" b="0" dirty="0">
                <a:solidFill>
                  <a:srgbClr val="0070C0"/>
                </a:solidFill>
              </a:rPr>
              <a:t>. </a:t>
            </a:r>
            <a:r>
              <a:rPr lang="ru-RU" sz="2000" b="0" dirty="0" err="1">
                <a:solidFill>
                  <a:srgbClr val="0070C0"/>
                </a:solidFill>
              </a:rPr>
              <a:t>Проте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потім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цей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процес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призупинився</a:t>
            </a:r>
            <a:r>
              <a:rPr lang="ru-RU" sz="2000" b="0" dirty="0">
                <a:solidFill>
                  <a:srgbClr val="0070C0"/>
                </a:solidFill>
              </a:rPr>
              <a:t>. </a:t>
            </a:r>
            <a:r>
              <a:rPr lang="ru-RU" sz="2000" b="0" dirty="0" err="1">
                <a:solidFill>
                  <a:srgbClr val="0070C0"/>
                </a:solidFill>
              </a:rPr>
              <a:t>Позначилися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слабка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технічна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оснащеність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господарства</a:t>
            </a:r>
            <a:r>
              <a:rPr lang="ru-RU" sz="2000" b="0" dirty="0">
                <a:solidFill>
                  <a:srgbClr val="0070C0"/>
                </a:solidFill>
              </a:rPr>
              <a:t>, </a:t>
            </a:r>
            <a:r>
              <a:rPr lang="ru-RU" sz="2000" b="0" dirty="0" err="1">
                <a:solidFill>
                  <a:srgbClr val="0070C0"/>
                </a:solidFill>
              </a:rPr>
              <a:t>невисока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продуктивність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праці</a:t>
            </a:r>
            <a:r>
              <a:rPr lang="ru-RU" sz="2000" b="0" dirty="0">
                <a:solidFill>
                  <a:srgbClr val="0070C0"/>
                </a:solidFill>
              </a:rPr>
              <a:t> і </a:t>
            </a:r>
            <a:r>
              <a:rPr lang="ru-RU" sz="2000" b="0" dirty="0" err="1">
                <a:solidFill>
                  <a:srgbClr val="0070C0"/>
                </a:solidFill>
              </a:rPr>
              <a:t>наслідки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>
                <a:solidFill>
                  <a:srgbClr val="0070C0"/>
                </a:solidFill>
              </a:rPr>
              <a:t>американської</a:t>
            </a:r>
            <a:r>
              <a:rPr lang="ru-RU" sz="2000" b="0" dirty="0">
                <a:solidFill>
                  <a:srgbClr val="0070C0"/>
                </a:solidFill>
              </a:rPr>
              <a:t> </a:t>
            </a:r>
            <a:r>
              <a:rPr lang="ru-RU" sz="2000" b="0" dirty="0" err="1" smtClean="0">
                <a:solidFill>
                  <a:srgbClr val="0070C0"/>
                </a:solidFill>
              </a:rPr>
              <a:t>блокади</a:t>
            </a:r>
            <a:r>
              <a:rPr lang="ru-RU" sz="2000" b="0" dirty="0" smtClean="0">
                <a:solidFill>
                  <a:srgbClr val="0070C0"/>
                </a:solidFill>
              </a:rPr>
              <a:t>.</a:t>
            </a:r>
          </a:p>
          <a:p>
            <a:pPr algn="ctr"/>
            <a:endParaRPr lang="ru-RU" sz="2000" b="0" dirty="0">
              <a:solidFill>
                <a:srgbClr val="0070C0"/>
              </a:solidFill>
            </a:endParaRPr>
          </a:p>
          <a:p>
            <a:pPr algn="ctr"/>
            <a:endParaRPr lang="ru-RU" sz="2000" b="0" dirty="0" smtClean="0"/>
          </a:p>
          <a:p>
            <a:pPr algn="ctr"/>
            <a:endParaRPr lang="ru-RU" sz="2000" b="0" dirty="0"/>
          </a:p>
          <a:p>
            <a:pPr algn="ctr"/>
            <a:endParaRPr lang="ru-RU" sz="2000" b="0" dirty="0" smtClean="0"/>
          </a:p>
          <a:p>
            <a:pPr algn="ctr"/>
            <a:endParaRPr lang="ru-RU" sz="2000" b="0" dirty="0"/>
          </a:p>
          <a:p>
            <a:pPr algn="r"/>
            <a:endParaRPr lang="ru-RU" sz="2000" b="0" dirty="0" smtClean="0"/>
          </a:p>
        </p:txBody>
      </p:sp>
      <p:pic>
        <p:nvPicPr>
          <p:cNvPr id="6146" name="Picture 2" descr="http://db2.stb.s-msn.com/i/EB/8323ED1A4BB0D26F182E95759AE69_h498_w598_m2_cVVjScWO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6096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563544" y="5700157"/>
            <a:ext cx="24009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Американська</a:t>
            </a:r>
            <a:r>
              <a:rPr lang="ru-RU" dirty="0"/>
              <a:t> блокада </a:t>
            </a:r>
            <a:r>
              <a:rPr lang="ru-RU" dirty="0" err="1"/>
              <a:t>Куби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53285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solidFill>
                  <a:srgbClr val="00B0F0"/>
                </a:solidFill>
              </a:rPr>
              <a:t>Куба </a:t>
            </a:r>
            <a:r>
              <a:rPr lang="ru-RU" dirty="0" smtClean="0">
                <a:solidFill>
                  <a:srgbClr val="00B0F0"/>
                </a:solidFill>
              </a:rPr>
              <a:t>— </a:t>
            </a:r>
            <a:r>
              <a:rPr lang="ru-RU" dirty="0" err="1" smtClean="0">
                <a:solidFill>
                  <a:srgbClr val="00B0F0"/>
                </a:solidFill>
              </a:rPr>
              <a:t>найбільший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острів</a:t>
            </a:r>
            <a:r>
              <a:rPr lang="ru-RU" dirty="0" smtClean="0">
                <a:solidFill>
                  <a:srgbClr val="00B0F0"/>
                </a:solidFill>
              </a:rPr>
              <a:t> у </a:t>
            </a:r>
            <a:r>
              <a:rPr lang="ru-RU" dirty="0" err="1" smtClean="0">
                <a:solidFill>
                  <a:srgbClr val="00B0F0"/>
                </a:solidFill>
              </a:rPr>
              <a:t>Карибському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морі</a:t>
            </a:r>
            <a:r>
              <a:rPr lang="ru-RU" dirty="0" smtClean="0">
                <a:solidFill>
                  <a:srgbClr val="00B0F0"/>
                </a:solidFill>
              </a:rPr>
              <a:t>. </a:t>
            </a:r>
            <a:r>
              <a:rPr lang="ru-RU" dirty="0" err="1" smtClean="0">
                <a:solidFill>
                  <a:srgbClr val="00B0F0"/>
                </a:solidFill>
              </a:rPr>
              <a:t>Іспанське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володіння</a:t>
            </a:r>
            <a:r>
              <a:rPr lang="ru-RU" dirty="0" smtClean="0">
                <a:solidFill>
                  <a:srgbClr val="00B0F0"/>
                </a:solidFill>
              </a:rPr>
              <a:t> островом </a:t>
            </a:r>
            <a:r>
              <a:rPr lang="ru-RU" dirty="0" err="1" smtClean="0">
                <a:solidFill>
                  <a:srgbClr val="00B0F0"/>
                </a:solidFill>
              </a:rPr>
              <a:t>з</a:t>
            </a:r>
            <a:r>
              <a:rPr lang="ru-RU" dirty="0" smtClean="0">
                <a:solidFill>
                  <a:srgbClr val="00B0F0"/>
                </a:solidFill>
              </a:rPr>
              <a:t> невеликими </a:t>
            </a:r>
            <a:r>
              <a:rPr lang="ru-RU" dirty="0" err="1" smtClean="0">
                <a:solidFill>
                  <a:srgbClr val="00B0F0"/>
                </a:solidFill>
              </a:rPr>
              <a:t>перервами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тривало</a:t>
            </a:r>
            <a:r>
              <a:rPr lang="ru-RU" dirty="0" smtClean="0">
                <a:solidFill>
                  <a:srgbClr val="00B0F0"/>
                </a:solidFill>
              </a:rPr>
              <a:t> до </a:t>
            </a:r>
            <a:r>
              <a:rPr lang="ru-RU" dirty="0" err="1" smtClean="0">
                <a:solidFill>
                  <a:srgbClr val="00B0F0"/>
                </a:solidFill>
              </a:rPr>
              <a:t>кінця</a:t>
            </a:r>
            <a:r>
              <a:rPr lang="ru-RU" dirty="0" smtClean="0">
                <a:solidFill>
                  <a:srgbClr val="00B0F0"/>
                </a:solidFill>
              </a:rPr>
              <a:t> 19 </a:t>
            </a:r>
            <a:r>
              <a:rPr lang="ru-RU" dirty="0" err="1" smtClean="0">
                <a:solidFill>
                  <a:srgbClr val="00B0F0"/>
                </a:solidFill>
              </a:rPr>
              <a:t>сторіччя</a:t>
            </a:r>
            <a:r>
              <a:rPr lang="ru-RU" dirty="0" smtClean="0">
                <a:solidFill>
                  <a:srgbClr val="00B0F0"/>
                </a:solidFill>
              </a:rPr>
              <a:t>, коли в </a:t>
            </a:r>
            <a:r>
              <a:rPr lang="ru-RU" dirty="0" err="1" smtClean="0">
                <a:solidFill>
                  <a:srgbClr val="00B0F0"/>
                </a:solidFill>
              </a:rPr>
              <a:t>результаті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американсько-іспанської</a:t>
            </a:r>
            <a:r>
              <a:rPr lang="ru-RU" dirty="0" smtClean="0">
                <a:solidFill>
                  <a:srgbClr val="00B0F0"/>
                </a:solidFill>
              </a:rPr>
              <a:t> війни </a:t>
            </a:r>
            <a:r>
              <a:rPr lang="ru-RU" dirty="0" err="1" smtClean="0">
                <a:solidFill>
                  <a:srgbClr val="00B0F0"/>
                </a:solidFill>
              </a:rPr>
              <a:t>Іспанія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відмовилася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від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володіння</a:t>
            </a:r>
            <a:r>
              <a:rPr lang="ru-RU" dirty="0" smtClean="0">
                <a:solidFill>
                  <a:srgbClr val="00B0F0"/>
                </a:solidFill>
              </a:rPr>
              <a:t> островом. У 1902 </a:t>
            </a:r>
            <a:r>
              <a:rPr lang="ru-RU" dirty="0" err="1" smtClean="0">
                <a:solidFill>
                  <a:srgbClr val="00B0F0"/>
                </a:solidFill>
              </a:rPr>
              <a:t>році</a:t>
            </a:r>
            <a:r>
              <a:rPr lang="ru-RU" dirty="0" smtClean="0">
                <a:solidFill>
                  <a:srgbClr val="00B0F0"/>
                </a:solidFill>
              </a:rPr>
              <a:t> Куба </a:t>
            </a:r>
            <a:r>
              <a:rPr lang="ru-RU" dirty="0" err="1" smtClean="0">
                <a:solidFill>
                  <a:srgbClr val="00B0F0"/>
                </a:solidFill>
              </a:rPr>
              <a:t>отримала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незалежність</a:t>
            </a:r>
            <a:r>
              <a:rPr lang="ru-RU" dirty="0" smtClean="0">
                <a:solidFill>
                  <a:srgbClr val="00B0F0"/>
                </a:solidFill>
              </a:rPr>
              <a:t>, </a:t>
            </a:r>
            <a:r>
              <a:rPr lang="ru-RU" dirty="0" err="1" smtClean="0">
                <a:solidFill>
                  <a:srgbClr val="00B0F0"/>
                </a:solidFill>
              </a:rPr>
              <a:t>хоча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Сполучені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Штати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продовжували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контролювати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життя</a:t>
            </a:r>
            <a:r>
              <a:rPr lang="ru-RU" dirty="0" smtClean="0">
                <a:solidFill>
                  <a:srgbClr val="00B0F0"/>
                </a:solidFill>
              </a:rPr>
              <a:t> в </a:t>
            </a:r>
            <a:r>
              <a:rPr lang="ru-RU" dirty="0" err="1" smtClean="0">
                <a:solidFill>
                  <a:srgbClr val="00B0F0"/>
                </a:solidFill>
              </a:rPr>
              <a:t>країні</a:t>
            </a:r>
            <a:r>
              <a:rPr lang="ru-RU" dirty="0" smtClean="0">
                <a:solidFill>
                  <a:srgbClr val="00B0F0"/>
                </a:solidFill>
              </a:rPr>
              <a:t>. Контроль США над </a:t>
            </a:r>
            <a:r>
              <a:rPr lang="ru-RU" dirty="0" err="1" smtClean="0">
                <a:solidFill>
                  <a:srgbClr val="00B0F0"/>
                </a:solidFill>
              </a:rPr>
              <a:t>життям</a:t>
            </a:r>
            <a:r>
              <a:rPr lang="ru-RU" dirty="0" smtClean="0">
                <a:solidFill>
                  <a:srgbClr val="00B0F0"/>
                </a:solidFill>
              </a:rPr>
              <a:t> в </a:t>
            </a:r>
            <a:r>
              <a:rPr lang="ru-RU" dirty="0" err="1" smtClean="0">
                <a:solidFill>
                  <a:srgbClr val="00B0F0"/>
                </a:solidFill>
              </a:rPr>
              <a:t>країні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скінчився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з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поваленням</a:t>
            </a:r>
            <a:r>
              <a:rPr lang="ru-RU" dirty="0" smtClean="0">
                <a:solidFill>
                  <a:srgbClr val="00B0F0"/>
                </a:solidFill>
              </a:rPr>
              <a:t> режиму диктатора </a:t>
            </a:r>
            <a:r>
              <a:rPr lang="ru-RU" dirty="0" err="1" smtClean="0">
                <a:solidFill>
                  <a:srgbClr val="00B0F0"/>
                </a:solidFill>
              </a:rPr>
              <a:t>Фульхенсіо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Батисти</a:t>
            </a:r>
            <a:r>
              <a:rPr lang="ru-RU" dirty="0" smtClean="0">
                <a:solidFill>
                  <a:srgbClr val="00B0F0"/>
                </a:solidFill>
              </a:rPr>
              <a:t>, коли до </a:t>
            </a:r>
            <a:r>
              <a:rPr lang="ru-RU" dirty="0" err="1" smtClean="0">
                <a:solidFill>
                  <a:srgbClr val="00B0F0"/>
                </a:solidFill>
              </a:rPr>
              <a:t>влади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прийшов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Фідель</a:t>
            </a:r>
            <a:r>
              <a:rPr lang="ru-RU" dirty="0" smtClean="0">
                <a:solidFill>
                  <a:srgbClr val="00B0F0"/>
                </a:solidFill>
              </a:rPr>
              <a:t> Кастро. </a:t>
            </a:r>
            <a:r>
              <a:rPr lang="ru-RU" dirty="0" err="1" smtClean="0">
                <a:solidFill>
                  <a:srgbClr val="00B0F0"/>
                </a:solidFill>
              </a:rPr>
              <a:t>Пізніше</a:t>
            </a:r>
            <a:r>
              <a:rPr lang="ru-RU" dirty="0" smtClean="0">
                <a:solidFill>
                  <a:srgbClr val="00B0F0"/>
                </a:solidFill>
              </a:rPr>
              <a:t> Куба проголосила себе </a:t>
            </a:r>
            <a:r>
              <a:rPr lang="ru-RU" dirty="0" err="1" smtClean="0">
                <a:solidFill>
                  <a:srgbClr val="00B0F0"/>
                </a:solidFill>
              </a:rPr>
              <a:t>соціалістичною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республікою</a:t>
            </a:r>
            <a:r>
              <a:rPr lang="ru-RU" dirty="0" smtClean="0">
                <a:solidFill>
                  <a:srgbClr val="00B0F0"/>
                </a:solidFill>
              </a:rPr>
              <a:t> і </a:t>
            </a:r>
            <a:r>
              <a:rPr lang="ru-RU" dirty="0" err="1" smtClean="0">
                <a:solidFill>
                  <a:srgbClr val="00B0F0"/>
                </a:solidFill>
              </a:rPr>
              <a:t>почалося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зближення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з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Радянським</a:t>
            </a:r>
            <a:r>
              <a:rPr lang="ru-RU" dirty="0" smtClean="0">
                <a:solidFill>
                  <a:srgbClr val="00B0F0"/>
                </a:solidFill>
              </a:rPr>
              <a:t> Союзом. </a:t>
            </a:r>
            <a:r>
              <a:rPr lang="ru-RU" dirty="0" err="1" smtClean="0">
                <a:solidFill>
                  <a:srgbClr val="00B0F0"/>
                </a:solidFill>
              </a:rPr>
              <a:t>Незважаючи</a:t>
            </a:r>
            <a:r>
              <a:rPr lang="ru-RU" dirty="0" smtClean="0">
                <a:solidFill>
                  <a:srgbClr val="00B0F0"/>
                </a:solidFill>
              </a:rPr>
              <a:t> на </a:t>
            </a:r>
            <a:r>
              <a:rPr lang="ru-RU" dirty="0" err="1" smtClean="0">
                <a:solidFill>
                  <a:srgbClr val="00B0F0"/>
                </a:solidFill>
              </a:rPr>
              <a:t>розвал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соціалістичного</a:t>
            </a:r>
            <a:r>
              <a:rPr lang="ru-RU" dirty="0" smtClean="0">
                <a:solidFill>
                  <a:srgbClr val="00B0F0"/>
                </a:solidFill>
              </a:rPr>
              <a:t> табору і СРСР Куба не </a:t>
            </a:r>
            <a:r>
              <a:rPr lang="ru-RU" dirty="0" err="1" smtClean="0">
                <a:solidFill>
                  <a:srgbClr val="00B0F0"/>
                </a:solidFill>
              </a:rPr>
              <a:t>змінила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своєї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політики</a:t>
            </a:r>
            <a:r>
              <a:rPr lang="ru-RU" dirty="0" smtClean="0">
                <a:solidFill>
                  <a:srgbClr val="00B0F0"/>
                </a:solidFill>
              </a:rPr>
              <a:t> і </a:t>
            </a:r>
            <a:r>
              <a:rPr lang="ru-RU" dirty="0" err="1" smtClean="0">
                <a:solidFill>
                  <a:srgbClr val="00B0F0"/>
                </a:solidFill>
              </a:rPr>
              <a:t>продовжує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будувати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соціалізм</a:t>
            </a:r>
            <a:r>
              <a:rPr lang="ru-RU" dirty="0" smtClean="0">
                <a:solidFill>
                  <a:srgbClr val="00B0F0"/>
                </a:solidFill>
              </a:rPr>
              <a:t> на </a:t>
            </a:r>
            <a:r>
              <a:rPr lang="ru-RU" dirty="0" err="1" smtClean="0">
                <a:solidFill>
                  <a:srgbClr val="00B0F0"/>
                </a:solidFill>
              </a:rPr>
              <a:t>чолі</a:t>
            </a:r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dirty="0" err="1" smtClean="0">
                <a:solidFill>
                  <a:srgbClr val="00B0F0"/>
                </a:solidFill>
              </a:rPr>
              <a:t>з</a:t>
            </a:r>
            <a:r>
              <a:rPr lang="ru-RU" dirty="0" smtClean="0">
                <a:solidFill>
                  <a:srgbClr val="00B0F0"/>
                </a:solidFill>
              </a:rPr>
              <a:t> Раулем Кастро.</a:t>
            </a:r>
            <a:endParaRPr lang="ru-RU" dirty="0">
              <a:solidFill>
                <a:srgbClr val="00B0F0"/>
              </a:solidFill>
            </a:endParaRPr>
          </a:p>
        </p:txBody>
      </p:sp>
      <p:pic>
        <p:nvPicPr>
          <p:cNvPr id="7170" name="Picture 2" descr="Розташування Куб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1" y="260648"/>
            <a:ext cx="3443857" cy="1584176"/>
          </a:xfrm>
          <a:prstGeom prst="rect">
            <a:avLst/>
          </a:prstGeom>
          <a:noFill/>
        </p:spPr>
      </p:pic>
      <p:pic>
        <p:nvPicPr>
          <p:cNvPr id="7174" name="Picture 6" descr="куб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492896"/>
            <a:ext cx="3372375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7520940" cy="54864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липні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1993 року Ф. Кастро заявив про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допущення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американського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долара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якості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платіжного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засобу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. У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вересні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того ж року уряд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пом'якшив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державну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монополію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в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аграрній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5">
                    <a:lumMod val="75000"/>
                  </a:schemeClr>
                </a:solidFill>
              </a:rPr>
              <a:t>галузі</a:t>
            </a: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218" name="Picture 2" descr="http://www.lingvin.com/articles/num9/img/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62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065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19191" y="116632"/>
            <a:ext cx="40889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У </a:t>
            </a:r>
            <a:r>
              <a:rPr lang="ru-RU" dirty="0" err="1">
                <a:solidFill>
                  <a:srgbClr val="C00000"/>
                </a:solidFill>
              </a:rPr>
              <a:t>країну</a:t>
            </a:r>
            <a:r>
              <a:rPr lang="ru-RU" dirty="0">
                <a:solidFill>
                  <a:srgbClr val="C00000"/>
                </a:solidFill>
              </a:rPr>
              <a:t> стали </a:t>
            </a:r>
            <a:r>
              <a:rPr lang="ru-RU" dirty="0" err="1">
                <a:solidFill>
                  <a:srgbClr val="C00000"/>
                </a:solidFill>
              </a:rPr>
              <a:t>залучатися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іноземні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капіталовкладення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 err="1">
                <a:solidFill>
                  <a:srgbClr val="C00000"/>
                </a:solidFill>
              </a:rPr>
              <a:t>Згідно</a:t>
            </a:r>
            <a:r>
              <a:rPr lang="ru-RU" dirty="0">
                <a:solidFill>
                  <a:srgbClr val="C00000"/>
                </a:solidFill>
              </a:rPr>
              <a:t> з законом, </a:t>
            </a:r>
            <a:r>
              <a:rPr lang="ru-RU" dirty="0" err="1">
                <a:solidFill>
                  <a:srgbClr val="C00000"/>
                </a:solidFill>
              </a:rPr>
              <a:t>затвердженим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Національною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асамблеєю</a:t>
            </a:r>
            <a:r>
              <a:rPr lang="ru-RU" dirty="0">
                <a:solidFill>
                  <a:srgbClr val="C00000"/>
                </a:solidFill>
              </a:rPr>
              <a:t> у </a:t>
            </a:r>
            <a:r>
              <a:rPr lang="ru-RU" dirty="0" err="1">
                <a:solidFill>
                  <a:srgbClr val="C00000"/>
                </a:solidFill>
              </a:rPr>
              <a:t>вересні</a:t>
            </a:r>
            <a:r>
              <a:rPr lang="ru-RU" dirty="0">
                <a:solidFill>
                  <a:srgbClr val="C00000"/>
                </a:solidFill>
              </a:rPr>
              <a:t> 1995 року, </a:t>
            </a:r>
            <a:r>
              <a:rPr lang="ru-RU" dirty="0" err="1">
                <a:solidFill>
                  <a:srgbClr val="C00000"/>
                </a:solidFill>
              </a:rPr>
              <a:t>іноземні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підприємці</a:t>
            </a:r>
            <a:r>
              <a:rPr lang="ru-RU" dirty="0">
                <a:solidFill>
                  <a:srgbClr val="C00000"/>
                </a:solidFill>
              </a:rPr>
              <a:t> та </a:t>
            </a:r>
            <a:r>
              <a:rPr lang="ru-RU" dirty="0" err="1">
                <a:solidFill>
                  <a:srgbClr val="C00000"/>
                </a:solidFill>
              </a:rPr>
              <a:t>фірми</a:t>
            </a:r>
            <a:r>
              <a:rPr lang="ru-RU" dirty="0">
                <a:solidFill>
                  <a:srgbClr val="C00000"/>
                </a:solidFill>
              </a:rPr>
              <a:t> могли з </a:t>
            </a:r>
            <a:r>
              <a:rPr lang="ru-RU" dirty="0" err="1">
                <a:solidFill>
                  <a:srgbClr val="C00000"/>
                </a:solidFill>
              </a:rPr>
              <a:t>дозволу</a:t>
            </a:r>
            <a:r>
              <a:rPr lang="ru-RU" dirty="0">
                <a:solidFill>
                  <a:srgbClr val="C00000"/>
                </a:solidFill>
              </a:rPr>
              <a:t> уряду </a:t>
            </a:r>
            <a:r>
              <a:rPr lang="ru-RU" dirty="0" err="1">
                <a:solidFill>
                  <a:srgbClr val="C00000"/>
                </a:solidFill>
              </a:rPr>
              <a:t>відкривати</a:t>
            </a:r>
            <a:r>
              <a:rPr lang="ru-RU" dirty="0">
                <a:solidFill>
                  <a:srgbClr val="C00000"/>
                </a:solidFill>
              </a:rPr>
              <a:t> на </a:t>
            </a:r>
            <a:r>
              <a:rPr lang="ru-RU" dirty="0" err="1">
                <a:solidFill>
                  <a:srgbClr val="C00000"/>
                </a:solidFill>
              </a:rPr>
              <a:t>Кубі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повністю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належні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їм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підприємства</a:t>
            </a:r>
            <a:r>
              <a:rPr lang="ru-RU" dirty="0">
                <a:solidFill>
                  <a:srgbClr val="C00000"/>
                </a:solidFill>
              </a:rPr>
              <a:t> та </a:t>
            </a:r>
            <a:r>
              <a:rPr lang="ru-RU" dirty="0" err="1">
                <a:solidFill>
                  <a:srgbClr val="C00000"/>
                </a:solidFill>
              </a:rPr>
              <a:t>вивозити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прибутку</a:t>
            </a:r>
            <a:r>
              <a:rPr lang="ru-RU" dirty="0">
                <a:solidFill>
                  <a:srgbClr val="C00000"/>
                </a:solidFill>
              </a:rPr>
              <a:t> за кордон. </a:t>
            </a:r>
            <a:r>
              <a:rPr lang="ru-RU" dirty="0" err="1">
                <a:solidFill>
                  <a:srgbClr val="C00000"/>
                </a:solidFill>
              </a:rPr>
              <a:t>Була</a:t>
            </a:r>
            <a:r>
              <a:rPr lang="ru-RU" dirty="0">
                <a:solidFill>
                  <a:srgbClr val="C00000"/>
                </a:solidFill>
              </a:rPr>
              <a:t> дозволена </a:t>
            </a:r>
            <a:r>
              <a:rPr lang="ru-RU" dirty="0" err="1">
                <a:solidFill>
                  <a:srgbClr val="C00000"/>
                </a:solidFill>
              </a:rPr>
              <a:t>купівля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землі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 err="1">
                <a:solidFill>
                  <a:srgbClr val="C00000"/>
                </a:solidFill>
              </a:rPr>
              <a:t>Нові</a:t>
            </a:r>
            <a:r>
              <a:rPr lang="ru-RU" dirty="0">
                <a:solidFill>
                  <a:srgbClr val="C00000"/>
                </a:solidFill>
              </a:rPr>
              <a:t> правила </a:t>
            </a:r>
            <a:r>
              <a:rPr lang="ru-RU" dirty="0" err="1">
                <a:solidFill>
                  <a:srgbClr val="C00000"/>
                </a:solidFill>
              </a:rPr>
              <a:t>розповсюджувалися</a:t>
            </a:r>
            <a:r>
              <a:rPr lang="ru-RU" dirty="0">
                <a:solidFill>
                  <a:srgbClr val="C00000"/>
                </a:solidFill>
              </a:rPr>
              <a:t> і на </a:t>
            </a:r>
            <a:r>
              <a:rPr lang="ru-RU" dirty="0" err="1">
                <a:solidFill>
                  <a:srgbClr val="C00000"/>
                </a:solidFill>
              </a:rPr>
              <a:t>кубинських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емігрантів</a:t>
            </a:r>
            <a:r>
              <a:rPr lang="ru-RU" dirty="0">
                <a:solidFill>
                  <a:srgbClr val="C00000"/>
                </a:solidFill>
              </a:rPr>
              <a:t>. </a:t>
            </a:r>
            <a:r>
              <a:rPr lang="ru-RU" dirty="0" err="1">
                <a:solidFill>
                  <a:srgbClr val="C00000"/>
                </a:solidFill>
              </a:rPr>
              <a:t>Тільки</a:t>
            </a:r>
            <a:r>
              <a:rPr lang="ru-RU" dirty="0">
                <a:solidFill>
                  <a:srgbClr val="C00000"/>
                </a:solidFill>
              </a:rPr>
              <a:t> в </a:t>
            </a:r>
            <a:r>
              <a:rPr lang="ru-RU" dirty="0" err="1">
                <a:solidFill>
                  <a:srgbClr val="C00000"/>
                </a:solidFill>
              </a:rPr>
              <a:t>першій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половині</a:t>
            </a:r>
            <a:r>
              <a:rPr lang="ru-RU" dirty="0">
                <a:solidFill>
                  <a:srgbClr val="C00000"/>
                </a:solidFill>
              </a:rPr>
              <a:t> 1997 року </a:t>
            </a:r>
            <a:r>
              <a:rPr lang="ru-RU" dirty="0" err="1">
                <a:solidFill>
                  <a:srgbClr val="C00000"/>
                </a:solidFill>
              </a:rPr>
              <a:t>було</a:t>
            </a:r>
            <a:r>
              <a:rPr lang="ru-RU" dirty="0">
                <a:solidFill>
                  <a:srgbClr val="C00000"/>
                </a:solidFill>
              </a:rPr>
              <a:t> створено </a:t>
            </a:r>
            <a:r>
              <a:rPr lang="ru-RU" dirty="0" err="1">
                <a:solidFill>
                  <a:srgbClr val="C00000"/>
                </a:solidFill>
              </a:rPr>
              <a:t>більше</a:t>
            </a:r>
            <a:r>
              <a:rPr lang="ru-RU" dirty="0">
                <a:solidFill>
                  <a:srgbClr val="C00000"/>
                </a:solidFill>
              </a:rPr>
              <a:t> 80 </a:t>
            </a:r>
            <a:r>
              <a:rPr lang="ru-RU" dirty="0" err="1">
                <a:solidFill>
                  <a:srgbClr val="C00000"/>
                </a:solidFill>
              </a:rPr>
              <a:t>спільних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підприємств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ru-RU" dirty="0">
                <a:solidFill>
                  <a:srgbClr val="C00000"/>
                </a:solidFill>
              </a:rPr>
              <a:t>До 1999 </a:t>
            </a:r>
            <a:r>
              <a:rPr lang="ru-RU" dirty="0" err="1">
                <a:solidFill>
                  <a:srgbClr val="C00000"/>
                </a:solidFill>
              </a:rPr>
              <a:t>році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економічне</a:t>
            </a:r>
            <a:r>
              <a:rPr lang="ru-RU" dirty="0">
                <a:solidFill>
                  <a:srgbClr val="C00000"/>
                </a:solidFill>
              </a:rPr>
              <a:t> становище </a:t>
            </a:r>
            <a:r>
              <a:rPr lang="ru-RU" dirty="0" err="1">
                <a:solidFill>
                  <a:srgbClr val="C00000"/>
                </a:solidFill>
              </a:rPr>
              <a:t>відносно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стабілізувався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насамперед</a:t>
            </a:r>
            <a:r>
              <a:rPr lang="ru-RU" dirty="0">
                <a:solidFill>
                  <a:srgbClr val="C00000"/>
                </a:solidFill>
              </a:rPr>
              <a:t>, </a:t>
            </a:r>
            <a:r>
              <a:rPr lang="ru-RU" dirty="0" err="1">
                <a:solidFill>
                  <a:srgbClr val="C00000"/>
                </a:solidFill>
              </a:rPr>
              <a:t>завдяки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>
                <a:solidFill>
                  <a:srgbClr val="C00000"/>
                </a:solidFill>
              </a:rPr>
              <a:t>розвитку</a:t>
            </a:r>
            <a:r>
              <a:rPr lang="ru-RU" dirty="0">
                <a:solidFill>
                  <a:srgbClr val="C00000"/>
                </a:solidFill>
              </a:rPr>
              <a:t> туризму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42" name="Picture 2" descr="https://level.travel/s3_assets/images/%D0%9A%D1%83%D0%B1%D0%B0%2B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r="11188"/>
          <a:stretch/>
        </p:blipFill>
        <p:spPr bwMode="auto">
          <a:xfrm>
            <a:off x="256290" y="1124744"/>
            <a:ext cx="449317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95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100628"/>
            <a:ext cx="8640960" cy="3579849"/>
          </a:xfrm>
        </p:spPr>
        <p:txBody>
          <a:bodyPr>
            <a:normAutofit/>
          </a:bodyPr>
          <a:lstStyle/>
          <a:p>
            <a:pPr algn="ctr"/>
            <a:r>
              <a:rPr lang="ru-RU" sz="2800" b="0" dirty="0">
                <a:solidFill>
                  <a:schemeClr val="accent6"/>
                </a:solidFill>
              </a:rPr>
              <a:t>У 1990-х і 2000-х роках на </a:t>
            </a:r>
            <a:r>
              <a:rPr lang="ru-RU" sz="2800" b="0" dirty="0" err="1">
                <a:solidFill>
                  <a:schemeClr val="accent6"/>
                </a:solidFill>
              </a:rPr>
              <a:t>Кубі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пожвавилася</a:t>
            </a:r>
            <a:r>
              <a:rPr lang="ru-RU" sz="2800" b="0" dirty="0">
                <a:solidFill>
                  <a:schemeClr val="accent6"/>
                </a:solidFill>
              </a:rPr>
              <a:t> нелегальна </a:t>
            </a:r>
            <a:r>
              <a:rPr lang="ru-RU" sz="2800" b="0" dirty="0" err="1">
                <a:solidFill>
                  <a:schemeClr val="accent6"/>
                </a:solidFill>
              </a:rPr>
              <a:t>діяльність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опозиційних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груп</a:t>
            </a:r>
            <a:r>
              <a:rPr lang="ru-RU" sz="2800" b="0" dirty="0">
                <a:solidFill>
                  <a:schemeClr val="accent6"/>
                </a:solidFill>
              </a:rPr>
              <a:t>. Влади до пори до часу </a:t>
            </a:r>
            <a:r>
              <a:rPr lang="ru-RU" sz="2800" b="0" dirty="0" err="1">
                <a:solidFill>
                  <a:schemeClr val="accent6"/>
                </a:solidFill>
              </a:rPr>
              <a:t>терпіли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існування</a:t>
            </a:r>
            <a:r>
              <a:rPr lang="ru-RU" sz="2800" b="0" dirty="0">
                <a:solidFill>
                  <a:schemeClr val="accent6"/>
                </a:solidFill>
              </a:rPr>
              <a:t> таких </a:t>
            </a:r>
            <a:r>
              <a:rPr lang="ru-RU" sz="2800" b="0" dirty="0" err="1">
                <a:solidFill>
                  <a:schemeClr val="accent6"/>
                </a:solidFill>
              </a:rPr>
              <a:t>груп</a:t>
            </a:r>
            <a:r>
              <a:rPr lang="ru-RU" sz="2800" b="0" dirty="0">
                <a:solidFill>
                  <a:schemeClr val="accent6"/>
                </a:solidFill>
              </a:rPr>
              <a:t> і </a:t>
            </a:r>
            <a:r>
              <a:rPr lang="ru-RU" sz="2800" b="0" dirty="0" err="1">
                <a:solidFill>
                  <a:schemeClr val="accent6"/>
                </a:solidFill>
              </a:rPr>
              <a:t>центрів</a:t>
            </a:r>
            <a:r>
              <a:rPr lang="ru-RU" sz="2800" b="0" dirty="0">
                <a:solidFill>
                  <a:schemeClr val="accent6"/>
                </a:solidFill>
              </a:rPr>
              <a:t>, але в </a:t>
            </a:r>
            <a:r>
              <a:rPr lang="ru-RU" sz="2800" b="0" dirty="0" err="1">
                <a:solidFill>
                  <a:schemeClr val="accent6"/>
                </a:solidFill>
              </a:rPr>
              <a:t>кінці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кінців</a:t>
            </a:r>
            <a:r>
              <a:rPr lang="ru-RU" sz="2800" b="0" dirty="0">
                <a:solidFill>
                  <a:schemeClr val="accent6"/>
                </a:solidFill>
              </a:rPr>
              <a:t> почали </a:t>
            </a:r>
            <a:r>
              <a:rPr lang="ru-RU" sz="2800" b="0" dirty="0" err="1">
                <a:solidFill>
                  <a:schemeClr val="accent6"/>
                </a:solidFill>
              </a:rPr>
              <a:t>їх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переслідувати</a:t>
            </a:r>
            <a:r>
              <a:rPr lang="ru-RU" sz="2800" b="0" dirty="0">
                <a:solidFill>
                  <a:schemeClr val="accent6"/>
                </a:solidFill>
              </a:rPr>
              <a:t>. Так, в 1997 </a:t>
            </a:r>
            <a:r>
              <a:rPr lang="ru-RU" sz="2800" b="0" dirty="0" err="1">
                <a:solidFill>
                  <a:schemeClr val="accent6"/>
                </a:solidFill>
              </a:rPr>
              <a:t>році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були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заарештовані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чотири</a:t>
            </a:r>
            <a:r>
              <a:rPr lang="ru-RU" sz="2800" b="0" dirty="0">
                <a:solidFill>
                  <a:schemeClr val="accent6"/>
                </a:solidFill>
              </a:rPr>
              <a:t> члени «</a:t>
            </a:r>
            <a:r>
              <a:rPr lang="ru-RU" sz="2800" b="0" dirty="0" err="1">
                <a:solidFill>
                  <a:schemeClr val="accent6"/>
                </a:solidFill>
              </a:rPr>
              <a:t>Робочої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групи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внутрішнього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дисидентства</a:t>
            </a:r>
            <a:r>
              <a:rPr lang="ru-RU" sz="2800" b="0" dirty="0">
                <a:solidFill>
                  <a:schemeClr val="accent6"/>
                </a:solidFill>
              </a:rPr>
              <a:t>» і два </a:t>
            </a:r>
            <a:r>
              <a:rPr lang="ru-RU" sz="2800" b="0" dirty="0" err="1">
                <a:solidFill>
                  <a:schemeClr val="accent6"/>
                </a:solidFill>
              </a:rPr>
              <a:t>незалежних</a:t>
            </a:r>
            <a:r>
              <a:rPr lang="ru-RU" sz="2800" b="0" dirty="0">
                <a:solidFill>
                  <a:schemeClr val="accent6"/>
                </a:solidFill>
              </a:rPr>
              <a:t> </a:t>
            </a:r>
            <a:r>
              <a:rPr lang="ru-RU" sz="2800" b="0" dirty="0" err="1">
                <a:solidFill>
                  <a:schemeClr val="accent6"/>
                </a:solidFill>
              </a:rPr>
              <a:t>журналіста</a:t>
            </a:r>
            <a:r>
              <a:rPr lang="ru-RU" sz="2800" b="0" dirty="0">
                <a:solidFill>
                  <a:schemeClr val="accent6"/>
                </a:solidFill>
              </a:rPr>
              <a:t>.</a:t>
            </a:r>
            <a:endParaRPr lang="ru-RU" sz="2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18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88640"/>
            <a:ext cx="8712968" cy="3579849"/>
          </a:xfrm>
        </p:spPr>
        <p:txBody>
          <a:bodyPr>
            <a:normAutofit/>
          </a:bodyPr>
          <a:lstStyle/>
          <a:p>
            <a:pPr algn="ctr"/>
            <a:r>
              <a:rPr lang="ru-RU" sz="1800" b="0" dirty="0">
                <a:solidFill>
                  <a:srgbClr val="00B050"/>
                </a:solidFill>
              </a:rPr>
              <a:t>У 2003 </a:t>
            </a:r>
            <a:r>
              <a:rPr lang="ru-RU" sz="1800" b="0" dirty="0" err="1">
                <a:solidFill>
                  <a:srgbClr val="00B050"/>
                </a:solidFill>
              </a:rPr>
              <a:t>році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кубинські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влади</a:t>
            </a:r>
            <a:r>
              <a:rPr lang="ru-RU" sz="1800" b="0" dirty="0">
                <a:solidFill>
                  <a:srgbClr val="00B050"/>
                </a:solidFill>
              </a:rPr>
              <a:t> обрушили </a:t>
            </a:r>
            <a:r>
              <a:rPr lang="ru-RU" sz="1800" b="0" dirty="0" err="1">
                <a:solidFill>
                  <a:srgbClr val="00B050"/>
                </a:solidFill>
              </a:rPr>
              <a:t>нові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репресії</a:t>
            </a:r>
            <a:r>
              <a:rPr lang="ru-RU" sz="1800" b="0" dirty="0">
                <a:solidFill>
                  <a:srgbClr val="00B050"/>
                </a:solidFill>
              </a:rPr>
              <a:t> на </a:t>
            </a:r>
            <a:r>
              <a:rPr lang="ru-RU" sz="1800" b="0" dirty="0" err="1">
                <a:solidFill>
                  <a:srgbClr val="00B050"/>
                </a:solidFill>
              </a:rPr>
              <a:t>опозицію</a:t>
            </a:r>
            <a:r>
              <a:rPr lang="ru-RU" sz="1800" b="0" dirty="0">
                <a:solidFill>
                  <a:srgbClr val="00B050"/>
                </a:solidFill>
              </a:rPr>
              <a:t>: 75 «</a:t>
            </a:r>
            <a:r>
              <a:rPr lang="ru-RU" sz="1800" b="0" dirty="0" err="1">
                <a:solidFill>
                  <a:srgbClr val="00B050"/>
                </a:solidFill>
              </a:rPr>
              <a:t>дисидентів</a:t>
            </a:r>
            <a:r>
              <a:rPr lang="ru-RU" sz="1800" b="0" dirty="0">
                <a:solidFill>
                  <a:srgbClr val="00B050"/>
                </a:solidFill>
              </a:rPr>
              <a:t>» </a:t>
            </a:r>
            <a:r>
              <a:rPr lang="ru-RU" sz="1800" b="0" dirty="0" err="1">
                <a:solidFill>
                  <a:srgbClr val="00B050"/>
                </a:solidFill>
              </a:rPr>
              <a:t>були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засуджені</a:t>
            </a:r>
            <a:r>
              <a:rPr lang="ru-RU" sz="1800" b="0" dirty="0">
                <a:solidFill>
                  <a:srgbClr val="00B050"/>
                </a:solidFill>
              </a:rPr>
              <a:t> до тюремного </a:t>
            </a:r>
            <a:r>
              <a:rPr lang="ru-RU" sz="1800" b="0" dirty="0" err="1">
                <a:solidFill>
                  <a:srgbClr val="00B050"/>
                </a:solidFill>
              </a:rPr>
              <a:t>ув'язнення</a:t>
            </a:r>
            <a:r>
              <a:rPr lang="ru-RU" sz="1800" b="0" dirty="0">
                <a:solidFill>
                  <a:srgbClr val="00B050"/>
                </a:solidFill>
              </a:rPr>
              <a:t> на </a:t>
            </a:r>
            <a:r>
              <a:rPr lang="ru-RU" sz="1800" b="0" dirty="0" err="1">
                <a:solidFill>
                  <a:srgbClr val="00B050"/>
                </a:solidFill>
              </a:rPr>
              <a:t>загальний</a:t>
            </a:r>
            <a:r>
              <a:rPr lang="ru-RU" sz="1800" b="0" dirty="0">
                <a:solidFill>
                  <a:srgbClr val="00B050"/>
                </a:solidFill>
              </a:rPr>
              <a:t> строк 1454 </a:t>
            </a:r>
            <a:r>
              <a:rPr lang="ru-RU" sz="1800" b="0" dirty="0" err="1" smtClean="0">
                <a:solidFill>
                  <a:srgbClr val="00B050"/>
                </a:solidFill>
              </a:rPr>
              <a:t>рокыв</a:t>
            </a:r>
            <a:r>
              <a:rPr lang="ru-RU" sz="1800" b="0" dirty="0" smtClean="0">
                <a:solidFill>
                  <a:srgbClr val="00B050"/>
                </a:solidFill>
              </a:rPr>
              <a:t>. </a:t>
            </a:r>
            <a:r>
              <a:rPr lang="ru-RU" sz="1800" b="0" dirty="0" err="1">
                <a:solidFill>
                  <a:srgbClr val="00B050"/>
                </a:solidFill>
              </a:rPr>
              <a:t>Троє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молодих</a:t>
            </a:r>
            <a:r>
              <a:rPr lang="ru-RU" sz="1800" b="0" dirty="0">
                <a:solidFill>
                  <a:srgbClr val="00B050"/>
                </a:solidFill>
              </a:rPr>
              <a:t> людей, </a:t>
            </a:r>
            <a:r>
              <a:rPr lang="ru-RU" sz="1800" b="0" dirty="0" err="1">
                <a:solidFill>
                  <a:srgbClr val="00B050"/>
                </a:solidFill>
              </a:rPr>
              <a:t>незважаючи</a:t>
            </a:r>
            <a:r>
              <a:rPr lang="ru-RU" sz="1800" b="0" dirty="0">
                <a:solidFill>
                  <a:srgbClr val="00B050"/>
                </a:solidFill>
              </a:rPr>
              <a:t> на </a:t>
            </a:r>
            <a:r>
              <a:rPr lang="ru-RU" sz="1800" b="0" dirty="0" err="1">
                <a:solidFill>
                  <a:srgbClr val="00B050"/>
                </a:solidFill>
              </a:rPr>
              <a:t>численні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протести</a:t>
            </a:r>
            <a:r>
              <a:rPr lang="ru-RU" sz="1800" b="0" dirty="0">
                <a:solidFill>
                  <a:srgbClr val="00B050"/>
                </a:solidFill>
              </a:rPr>
              <a:t> в </a:t>
            </a:r>
            <a:r>
              <a:rPr lang="ru-RU" sz="1800" b="0" dirty="0" err="1">
                <a:solidFill>
                  <a:srgbClr val="00B050"/>
                </a:solidFill>
              </a:rPr>
              <a:t>усьому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світі</a:t>
            </a:r>
            <a:r>
              <a:rPr lang="ru-RU" sz="1800" b="0" dirty="0">
                <a:solidFill>
                  <a:srgbClr val="00B050"/>
                </a:solidFill>
              </a:rPr>
              <a:t>, </a:t>
            </a:r>
            <a:r>
              <a:rPr lang="ru-RU" sz="1800" b="0" dirty="0" err="1">
                <a:solidFill>
                  <a:srgbClr val="00B050"/>
                </a:solidFill>
              </a:rPr>
              <a:t>страчені</a:t>
            </a:r>
            <a:r>
              <a:rPr lang="ru-RU" sz="1800" b="0" dirty="0">
                <a:solidFill>
                  <a:srgbClr val="00B050"/>
                </a:solidFill>
              </a:rPr>
              <a:t>. По </a:t>
            </a:r>
            <a:r>
              <a:rPr lang="ru-RU" sz="1800" b="0" dirty="0" err="1">
                <a:solidFill>
                  <a:srgbClr val="00B050"/>
                </a:solidFill>
              </a:rPr>
              <a:t>всьому</a:t>
            </a:r>
            <a:r>
              <a:rPr lang="ru-RU" sz="1800" b="0" dirty="0">
                <a:solidFill>
                  <a:srgbClr val="00B050"/>
                </a:solidFill>
              </a:rPr>
              <a:t> острову </a:t>
            </a:r>
            <a:r>
              <a:rPr lang="ru-RU" sz="1800" b="0" dirty="0" err="1">
                <a:solidFill>
                  <a:srgbClr val="00B050"/>
                </a:solidFill>
              </a:rPr>
              <a:t>прокотилися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арешти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правозахисників</a:t>
            </a:r>
            <a:r>
              <a:rPr lang="ru-RU" sz="1800" b="0" dirty="0">
                <a:solidFill>
                  <a:srgbClr val="00B050"/>
                </a:solidFill>
              </a:rPr>
              <a:t> і </a:t>
            </a:r>
            <a:r>
              <a:rPr lang="ru-RU" sz="1800" b="0" dirty="0" err="1">
                <a:solidFill>
                  <a:srgbClr val="00B050"/>
                </a:solidFill>
              </a:rPr>
              <a:t>незалежних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робітничих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активістів</a:t>
            </a:r>
            <a:r>
              <a:rPr lang="ru-RU" sz="1800" b="0" dirty="0">
                <a:solidFill>
                  <a:srgbClr val="00B050"/>
                </a:solidFill>
              </a:rPr>
              <a:t>. </a:t>
            </a:r>
            <a:r>
              <a:rPr lang="ru-RU" sz="1800" b="0" dirty="0" err="1">
                <a:solidFill>
                  <a:srgbClr val="00B050"/>
                </a:solidFill>
              </a:rPr>
              <a:t>Ці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переслідування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знову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загострили</a:t>
            </a:r>
            <a:r>
              <a:rPr lang="ru-RU" sz="1800" b="0" dirty="0">
                <a:solidFill>
                  <a:srgbClr val="00B050"/>
                </a:solidFill>
              </a:rPr>
              <a:t> становище на </a:t>
            </a:r>
            <a:r>
              <a:rPr lang="ru-RU" sz="1800" b="0" dirty="0" err="1">
                <a:solidFill>
                  <a:srgbClr val="00B050"/>
                </a:solidFill>
              </a:rPr>
              <a:t>острові</a:t>
            </a:r>
            <a:r>
              <a:rPr lang="ru-RU" sz="1800" b="0" dirty="0">
                <a:solidFill>
                  <a:srgbClr val="00B050"/>
                </a:solidFill>
              </a:rPr>
              <a:t> і </a:t>
            </a:r>
            <a:r>
              <a:rPr lang="ru-RU" sz="1800" b="0" dirty="0" err="1">
                <a:solidFill>
                  <a:srgbClr val="00B050"/>
                </a:solidFill>
              </a:rPr>
              <a:t>зіпсували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відносини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Куби</a:t>
            </a:r>
            <a:r>
              <a:rPr lang="ru-RU" sz="1800" b="0" dirty="0">
                <a:solidFill>
                  <a:srgbClr val="00B050"/>
                </a:solidFill>
              </a:rPr>
              <a:t> з ЄС та </a:t>
            </a:r>
            <a:r>
              <a:rPr lang="ru-RU" sz="1800" b="0" dirty="0" err="1">
                <a:solidFill>
                  <a:srgbClr val="00B050"/>
                </a:solidFill>
              </a:rPr>
              <a:t>іншими</a:t>
            </a:r>
            <a:r>
              <a:rPr lang="ru-RU" sz="1800" b="0" dirty="0">
                <a:solidFill>
                  <a:srgbClr val="00B050"/>
                </a:solidFill>
              </a:rPr>
              <a:t> </a:t>
            </a:r>
            <a:r>
              <a:rPr lang="ru-RU" sz="1800" b="0" dirty="0" err="1">
                <a:solidFill>
                  <a:srgbClr val="00B050"/>
                </a:solidFill>
              </a:rPr>
              <a:t>країнами</a:t>
            </a:r>
            <a:r>
              <a:rPr lang="ru-RU" sz="1800" b="0" dirty="0">
                <a:solidFill>
                  <a:srgbClr val="00B050"/>
                </a:solidFill>
              </a:rPr>
              <a:t>.</a:t>
            </a:r>
            <a:endParaRPr lang="ru-RU" sz="1800" dirty="0">
              <a:solidFill>
                <a:srgbClr val="00B050"/>
              </a:solidFill>
            </a:endParaRPr>
          </a:p>
        </p:txBody>
      </p:sp>
      <p:pic>
        <p:nvPicPr>
          <p:cNvPr id="8194" name="Picture 2" descr="Военный парад  в Гава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7776864" cy="438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879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520940" cy="54864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Вихід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Фіделя</a:t>
            </a:r>
            <a:r>
              <a:rPr lang="ru-RU" dirty="0" smtClean="0">
                <a:solidFill>
                  <a:srgbClr val="FF0000"/>
                </a:solidFill>
              </a:rPr>
              <a:t> Кастро у </a:t>
            </a:r>
            <a:r>
              <a:rPr lang="ru-RU" dirty="0" err="1" smtClean="0">
                <a:solidFill>
                  <a:srgbClr val="FF0000"/>
                </a:solidFill>
              </a:rPr>
              <a:t>відставку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Фидель Кастро ушел в отставку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1560" y="692696"/>
            <a:ext cx="787287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6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23928" y="620688"/>
            <a:ext cx="4968552" cy="4382413"/>
          </a:xfrm>
        </p:spPr>
        <p:txBody>
          <a:bodyPr>
            <a:noAutofit/>
          </a:bodyPr>
          <a:lstStyle/>
          <a:p>
            <a:pPr algn="ctr"/>
            <a:r>
              <a:rPr lang="ru-RU" sz="2400" b="0" dirty="0">
                <a:solidFill>
                  <a:srgbClr val="00B050"/>
                </a:solidFill>
              </a:rPr>
              <a:t>Куба є членом ООН, ЮНЕСКО, ВООЗ, ГАТТ (</a:t>
            </a:r>
            <a:r>
              <a:rPr lang="en-US" sz="2400" b="0" dirty="0">
                <a:solidFill>
                  <a:srgbClr val="00B050"/>
                </a:solidFill>
              </a:rPr>
              <a:t>The General Agreement on Tariffs and Trade - GATT - </a:t>
            </a:r>
            <a:r>
              <a:rPr lang="ru-RU" sz="2400" b="0" dirty="0" err="1">
                <a:solidFill>
                  <a:srgbClr val="00B050"/>
                </a:solidFill>
              </a:rPr>
              <a:t>Генеральна</a:t>
            </a:r>
            <a:r>
              <a:rPr lang="ru-RU" sz="2400" b="0" dirty="0">
                <a:solidFill>
                  <a:srgbClr val="00B050"/>
                </a:solidFill>
              </a:rPr>
              <a:t> Угода з </a:t>
            </a:r>
            <a:r>
              <a:rPr lang="ru-RU" sz="2400" b="0" dirty="0" err="1">
                <a:solidFill>
                  <a:srgbClr val="00B050"/>
                </a:solidFill>
              </a:rPr>
              <a:t>тарифів</a:t>
            </a:r>
            <a:r>
              <a:rPr lang="ru-RU" sz="2400" b="0" dirty="0">
                <a:solidFill>
                  <a:srgbClr val="00B050"/>
                </a:solidFill>
              </a:rPr>
              <a:t> і </a:t>
            </a:r>
            <a:r>
              <a:rPr lang="ru-RU" sz="2400" b="0" dirty="0" err="1">
                <a:solidFill>
                  <a:srgbClr val="00B050"/>
                </a:solidFill>
              </a:rPr>
              <a:t>торгівлі</a:t>
            </a:r>
            <a:r>
              <a:rPr lang="ru-RU" sz="2400" b="0" dirty="0">
                <a:solidFill>
                  <a:srgbClr val="00B050"/>
                </a:solidFill>
              </a:rPr>
              <a:t> - </a:t>
            </a:r>
            <a:r>
              <a:rPr lang="ru-RU" sz="2400" b="0" dirty="0" err="1">
                <a:solidFill>
                  <a:srgbClr val="00B050"/>
                </a:solidFill>
              </a:rPr>
              <a:t>міжнародна</a:t>
            </a:r>
            <a:r>
              <a:rPr lang="ru-RU" sz="2400" b="0" dirty="0">
                <a:solidFill>
                  <a:srgbClr val="00B050"/>
                </a:solidFill>
              </a:rPr>
              <a:t> </a:t>
            </a:r>
            <a:r>
              <a:rPr lang="ru-RU" sz="2400" b="0" dirty="0" err="1">
                <a:solidFill>
                  <a:srgbClr val="00B050"/>
                </a:solidFill>
              </a:rPr>
              <a:t>економічна</a:t>
            </a:r>
            <a:r>
              <a:rPr lang="ru-RU" sz="2400" b="0" dirty="0">
                <a:solidFill>
                  <a:srgbClr val="00B050"/>
                </a:solidFill>
              </a:rPr>
              <a:t> </a:t>
            </a:r>
            <a:r>
              <a:rPr lang="ru-RU" sz="2400" b="0" dirty="0" err="1">
                <a:solidFill>
                  <a:srgbClr val="00B050"/>
                </a:solidFill>
              </a:rPr>
              <a:t>організація</a:t>
            </a:r>
            <a:r>
              <a:rPr lang="ru-RU" sz="2400" b="0" dirty="0">
                <a:solidFill>
                  <a:srgbClr val="00B050"/>
                </a:solidFill>
              </a:rPr>
              <a:t>, регулировавшая в 1948-1994 правила </a:t>
            </a:r>
            <a:r>
              <a:rPr lang="ru-RU" sz="2400" b="0" dirty="0" err="1">
                <a:solidFill>
                  <a:srgbClr val="00B050"/>
                </a:solidFill>
              </a:rPr>
              <a:t>міжнародної</a:t>
            </a:r>
            <a:r>
              <a:rPr lang="ru-RU" sz="2400" b="0" dirty="0">
                <a:solidFill>
                  <a:srgbClr val="00B050"/>
                </a:solidFill>
              </a:rPr>
              <a:t> </a:t>
            </a:r>
            <a:r>
              <a:rPr lang="ru-RU" sz="2400" b="0" dirty="0" err="1">
                <a:solidFill>
                  <a:srgbClr val="00B050"/>
                </a:solidFill>
              </a:rPr>
              <a:t>торгівлі</a:t>
            </a:r>
            <a:r>
              <a:rPr lang="ru-RU" sz="2400" b="0" dirty="0">
                <a:solidFill>
                  <a:srgbClr val="00B050"/>
                </a:solidFill>
              </a:rPr>
              <a:t>, </a:t>
            </a:r>
            <a:r>
              <a:rPr lang="ru-RU" sz="2400" b="0" dirty="0" err="1">
                <a:solidFill>
                  <a:srgbClr val="00B050"/>
                </a:solidFill>
              </a:rPr>
              <a:t>попередниця</a:t>
            </a:r>
            <a:r>
              <a:rPr lang="ru-RU" sz="2400" b="0" dirty="0">
                <a:solidFill>
                  <a:srgbClr val="00B050"/>
                </a:solidFill>
              </a:rPr>
              <a:t> СОТ), МОП.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7170" name="Picture 2" descr="http://countries.academic.ru/pictures/countries/3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8064"/>
            <a:ext cx="3672408" cy="620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600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88640"/>
            <a:ext cx="86409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FFC000"/>
                </a:solidFill>
              </a:rPr>
              <a:t>Президентські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вибори</a:t>
            </a:r>
            <a:r>
              <a:rPr lang="ru-RU" dirty="0" smtClean="0">
                <a:solidFill>
                  <a:srgbClr val="FFC000"/>
                </a:solidFill>
              </a:rPr>
              <a:t> 1948 р. </a:t>
            </a:r>
            <a:r>
              <a:rPr lang="ru-RU" dirty="0" err="1" smtClean="0">
                <a:solidFill>
                  <a:srgbClr val="FFC000"/>
                </a:solidFill>
              </a:rPr>
              <a:t>виграв</a:t>
            </a:r>
            <a:r>
              <a:rPr lang="ru-RU" dirty="0" smtClean="0">
                <a:solidFill>
                  <a:srgbClr val="FFC000"/>
                </a:solidFill>
              </a:rPr>
              <a:t> кандидат </a:t>
            </a:r>
            <a:r>
              <a:rPr lang="ru-RU" dirty="0" err="1" smtClean="0">
                <a:solidFill>
                  <a:srgbClr val="FFC000"/>
                </a:solidFill>
              </a:rPr>
              <a:t>від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правлячої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коаліції</a:t>
            </a:r>
            <a:r>
              <a:rPr lang="ru-RU" dirty="0" smtClean="0">
                <a:solidFill>
                  <a:srgbClr val="FFC000"/>
                </a:solidFill>
              </a:rPr>
              <a:t> КРП та </a:t>
            </a:r>
            <a:r>
              <a:rPr lang="ru-RU" dirty="0" err="1" smtClean="0">
                <a:solidFill>
                  <a:srgbClr val="FFC000"/>
                </a:solidFill>
              </a:rPr>
              <a:t>Республіканської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партії</a:t>
            </a:r>
            <a:r>
              <a:rPr lang="ru-RU" dirty="0" smtClean="0">
                <a:solidFill>
                  <a:srgbClr val="FFC000"/>
                </a:solidFill>
              </a:rPr>
              <a:t>, </a:t>
            </a:r>
            <a:r>
              <a:rPr lang="ru-RU" dirty="0" err="1" smtClean="0">
                <a:solidFill>
                  <a:srgbClr val="FFC000"/>
                </a:solidFill>
              </a:rPr>
              <a:t>міністр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праці</a:t>
            </a:r>
            <a:r>
              <a:rPr lang="ru-RU" dirty="0" smtClean="0">
                <a:solidFill>
                  <a:srgbClr val="FFC000"/>
                </a:solidFill>
              </a:rPr>
              <a:t> Карлос </a:t>
            </a:r>
            <a:r>
              <a:rPr lang="ru-RU" dirty="0" err="1" smtClean="0">
                <a:solidFill>
                  <a:srgbClr val="FFC000"/>
                </a:solidFill>
              </a:rPr>
              <a:t>Пріо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Сокарас</a:t>
            </a:r>
            <a:r>
              <a:rPr lang="ru-RU" dirty="0" smtClean="0">
                <a:solidFill>
                  <a:srgbClr val="FFC000"/>
                </a:solidFill>
              </a:rPr>
              <a:t>.</a:t>
            </a:r>
          </a:p>
          <a:p>
            <a:r>
              <a:rPr lang="ru-RU" dirty="0" err="1" smtClean="0">
                <a:solidFill>
                  <a:srgbClr val="FFC000"/>
                </a:solidFill>
              </a:rPr>
              <a:t>Загалом</a:t>
            </a:r>
            <a:r>
              <a:rPr lang="ru-RU" dirty="0" smtClean="0">
                <a:solidFill>
                  <a:srgbClr val="FFC000"/>
                </a:solidFill>
              </a:rPr>
              <a:t> у </a:t>
            </a:r>
            <a:r>
              <a:rPr lang="ru-RU" dirty="0" err="1" smtClean="0">
                <a:solidFill>
                  <a:srgbClr val="FFC000"/>
                </a:solidFill>
              </a:rPr>
              <a:t>період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президентського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правління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Пріо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економічне</a:t>
            </a:r>
            <a:r>
              <a:rPr lang="ru-RU" dirty="0" smtClean="0">
                <a:solidFill>
                  <a:srgbClr val="FFC000"/>
                </a:solidFill>
              </a:rPr>
              <a:t> становище </a:t>
            </a:r>
            <a:r>
              <a:rPr lang="ru-RU" dirty="0" err="1" smtClean="0">
                <a:solidFill>
                  <a:srgbClr val="FFC000"/>
                </a:solidFill>
              </a:rPr>
              <a:t>Куби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було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досить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благополучним</a:t>
            </a:r>
            <a:r>
              <a:rPr lang="ru-RU" dirty="0" smtClean="0">
                <a:solidFill>
                  <a:srgbClr val="FFC000"/>
                </a:solidFill>
              </a:rPr>
              <a:t>, роки 1949-1951 </a:t>
            </a:r>
            <a:r>
              <a:rPr lang="ru-RU" dirty="0" err="1" smtClean="0">
                <a:solidFill>
                  <a:srgbClr val="FFC000"/>
                </a:solidFill>
              </a:rPr>
              <a:t>ознаменувалися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інфляцією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  <a:r>
              <a:rPr lang="ru-RU" dirty="0" err="1" smtClean="0">
                <a:solidFill>
                  <a:srgbClr val="FFC000"/>
                </a:solidFill>
              </a:rPr>
              <a:t>Зростання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цін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змушувало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працівників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вимагати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підвищення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заробітної</a:t>
            </a:r>
            <a:r>
              <a:rPr lang="ru-RU" dirty="0" smtClean="0">
                <a:solidFill>
                  <a:srgbClr val="FFC000"/>
                </a:solidFill>
              </a:rPr>
              <a:t> плати, а при </a:t>
            </a:r>
            <a:r>
              <a:rPr lang="ru-RU" dirty="0" err="1" smtClean="0">
                <a:solidFill>
                  <a:srgbClr val="FFC000"/>
                </a:solidFill>
              </a:rPr>
              <a:t>відмові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роботодавців</a:t>
            </a:r>
            <a:r>
              <a:rPr lang="ru-RU" dirty="0" smtClean="0">
                <a:solidFill>
                  <a:srgbClr val="FFC000"/>
                </a:solidFill>
              </a:rPr>
              <a:t> - </a:t>
            </a:r>
            <a:r>
              <a:rPr lang="ru-RU" dirty="0" err="1" smtClean="0">
                <a:solidFill>
                  <a:srgbClr val="FFC000"/>
                </a:solidFill>
              </a:rPr>
              <a:t>оголошувати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страйки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  <a:r>
              <a:rPr lang="ru-RU" dirty="0" err="1" smtClean="0">
                <a:solidFill>
                  <a:srgbClr val="FFC000"/>
                </a:solidFill>
              </a:rPr>
              <a:t>Пріо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спробував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вирішити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цю</a:t>
            </a:r>
            <a:r>
              <a:rPr lang="ru-RU" dirty="0" smtClean="0">
                <a:solidFill>
                  <a:srgbClr val="FFC000"/>
                </a:solidFill>
              </a:rPr>
              <a:t> проблему, </a:t>
            </a:r>
            <a:r>
              <a:rPr lang="ru-RU" dirty="0" err="1" smtClean="0">
                <a:solidFill>
                  <a:srgbClr val="FFC000"/>
                </a:solidFill>
              </a:rPr>
              <a:t>надаючи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субсидії</a:t>
            </a:r>
            <a:r>
              <a:rPr lang="ru-RU" dirty="0" smtClean="0">
                <a:solidFill>
                  <a:srgbClr val="FFC000"/>
                </a:solidFill>
              </a:rPr>
              <a:t> для </a:t>
            </a:r>
            <a:r>
              <a:rPr lang="ru-RU" dirty="0" err="1" smtClean="0">
                <a:solidFill>
                  <a:srgbClr val="FFC000"/>
                </a:solidFill>
              </a:rPr>
              <a:t>збільшення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заробітної</a:t>
            </a:r>
            <a:r>
              <a:rPr lang="ru-RU" dirty="0" smtClean="0">
                <a:solidFill>
                  <a:srgbClr val="FFC000"/>
                </a:solidFill>
              </a:rPr>
              <a:t> плати, а </a:t>
            </a:r>
            <a:r>
              <a:rPr lang="ru-RU" dirty="0" err="1" smtClean="0">
                <a:solidFill>
                  <a:srgbClr val="FFC000"/>
                </a:solidFill>
              </a:rPr>
              <a:t>іноді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піддаючи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арешту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підприємства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Тим часом </a:t>
            </a:r>
            <a:r>
              <a:rPr lang="ru-RU" dirty="0" err="1" smtClean="0">
                <a:solidFill>
                  <a:srgbClr val="FFC000"/>
                </a:solidFill>
              </a:rPr>
              <a:t>корумпованість</a:t>
            </a:r>
            <a:r>
              <a:rPr lang="ru-RU" dirty="0" smtClean="0">
                <a:solidFill>
                  <a:srgbClr val="FFC000"/>
                </a:solidFill>
              </a:rPr>
              <a:t> уряду </a:t>
            </a:r>
            <a:r>
              <a:rPr lang="ru-RU" dirty="0" err="1" smtClean="0">
                <a:solidFill>
                  <a:srgbClr val="FFC000"/>
                </a:solidFill>
              </a:rPr>
              <a:t>викликала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обурення</a:t>
            </a:r>
            <a:r>
              <a:rPr lang="ru-RU" dirty="0" smtClean="0">
                <a:solidFill>
                  <a:srgbClr val="FFC000"/>
                </a:solidFill>
              </a:rPr>
              <a:t> в рядах </a:t>
            </a:r>
            <a:r>
              <a:rPr lang="ru-RU" dirty="0" err="1" smtClean="0">
                <a:solidFill>
                  <a:srgbClr val="FFC000"/>
                </a:solidFill>
              </a:rPr>
              <a:t>правлячої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r>
              <a:rPr lang="ru-RU" dirty="0" err="1" smtClean="0">
                <a:solidFill>
                  <a:srgbClr val="FFC000"/>
                </a:solidFill>
              </a:rPr>
              <a:t>партії</a:t>
            </a:r>
            <a:r>
              <a:rPr lang="ru-RU" dirty="0" smtClean="0">
                <a:solidFill>
                  <a:srgbClr val="FFC000"/>
                </a:solidFill>
              </a:rPr>
              <a:t>. 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146" name="Picture 2" descr="http://dic.academic.ru/pictures/enc_geo/Ku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80928"/>
            <a:ext cx="7620000" cy="3714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60648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66FF"/>
                </a:solidFill>
              </a:rPr>
              <a:t>У 1946 р. </a:t>
            </a:r>
            <a:r>
              <a:rPr lang="ru-RU" dirty="0" err="1" smtClean="0">
                <a:solidFill>
                  <a:srgbClr val="FF66FF"/>
                </a:solidFill>
              </a:rPr>
              <a:t>група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незадоволених</a:t>
            </a:r>
            <a:r>
              <a:rPr lang="ru-RU" dirty="0" smtClean="0">
                <a:solidFill>
                  <a:srgbClr val="FF66FF"/>
                </a:solidFill>
              </a:rPr>
              <a:t>, які </a:t>
            </a:r>
            <a:r>
              <a:rPr lang="ru-RU" dirty="0" err="1" smtClean="0">
                <a:solidFill>
                  <a:srgbClr val="FF66FF"/>
                </a:solidFill>
              </a:rPr>
              <a:t>називали</a:t>
            </a:r>
            <a:r>
              <a:rPr lang="ru-RU" dirty="0" smtClean="0">
                <a:solidFill>
                  <a:srgbClr val="FF66FF"/>
                </a:solidFill>
              </a:rPr>
              <a:t> себе "ортодоксами", на </a:t>
            </a:r>
            <a:r>
              <a:rPr lang="ru-RU" dirty="0" err="1" smtClean="0">
                <a:solidFill>
                  <a:srgbClr val="FF66FF"/>
                </a:solidFill>
              </a:rPr>
              <a:t>чолі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з</a:t>
            </a:r>
            <a:r>
              <a:rPr lang="ru-RU" dirty="0" smtClean="0">
                <a:solidFill>
                  <a:srgbClr val="FF66FF"/>
                </a:solidFill>
              </a:rPr>
              <a:t> сенатором </a:t>
            </a:r>
            <a:r>
              <a:rPr lang="ru-RU" dirty="0" err="1" smtClean="0">
                <a:solidFill>
                  <a:srgbClr val="FF66FF"/>
                </a:solidFill>
              </a:rPr>
              <a:t>Едуардо</a:t>
            </a:r>
            <a:r>
              <a:rPr lang="ru-RU" dirty="0" smtClean="0">
                <a:solidFill>
                  <a:srgbClr val="FF66FF"/>
                </a:solidFill>
              </a:rPr>
              <a:t> (</a:t>
            </a:r>
            <a:r>
              <a:rPr lang="ru-RU" dirty="0" err="1" smtClean="0">
                <a:solidFill>
                  <a:srgbClr val="FF66FF"/>
                </a:solidFill>
              </a:rPr>
              <a:t>Едді</a:t>
            </a:r>
            <a:r>
              <a:rPr lang="ru-RU" dirty="0" smtClean="0">
                <a:solidFill>
                  <a:srgbClr val="FF66FF"/>
                </a:solidFill>
              </a:rPr>
              <a:t>) </a:t>
            </a:r>
            <a:r>
              <a:rPr lang="ru-RU" dirty="0" err="1" smtClean="0">
                <a:solidFill>
                  <a:srgbClr val="FF66FF"/>
                </a:solidFill>
              </a:rPr>
              <a:t>Чибасом</a:t>
            </a:r>
            <a:r>
              <a:rPr lang="ru-RU" dirty="0" smtClean="0">
                <a:solidFill>
                  <a:srgbClr val="FF66FF"/>
                </a:solidFill>
              </a:rPr>
              <a:t>, </a:t>
            </a:r>
            <a:r>
              <a:rPr lang="ru-RU" dirty="0" err="1" smtClean="0">
                <a:solidFill>
                  <a:srgbClr val="FF66FF"/>
                </a:solidFill>
              </a:rPr>
              <a:t>відкололася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й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утворила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Партію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кубинського</a:t>
            </a:r>
            <a:r>
              <a:rPr lang="ru-RU" dirty="0" smtClean="0">
                <a:solidFill>
                  <a:srgbClr val="FF66FF"/>
                </a:solidFill>
              </a:rPr>
              <a:t> народу ("</a:t>
            </a:r>
            <a:r>
              <a:rPr lang="ru-RU" dirty="0" err="1" smtClean="0">
                <a:solidFill>
                  <a:srgbClr val="FF66FF"/>
                </a:solidFill>
              </a:rPr>
              <a:t>Ортодоксів</a:t>
            </a:r>
            <a:r>
              <a:rPr lang="ru-RU" dirty="0" smtClean="0">
                <a:solidFill>
                  <a:srgbClr val="FF66FF"/>
                </a:solidFill>
              </a:rPr>
              <a:t>"), </a:t>
            </a:r>
            <a:r>
              <a:rPr lang="ru-RU" dirty="0" err="1" smtClean="0">
                <a:solidFill>
                  <a:srgbClr val="FF66FF"/>
                </a:solidFill>
              </a:rPr>
              <a:t>що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продовжувала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зростати</a:t>
            </a:r>
            <a:r>
              <a:rPr lang="ru-RU" dirty="0" smtClean="0">
                <a:solidFill>
                  <a:srgbClr val="FF66FF"/>
                </a:solidFill>
              </a:rPr>
              <a:t>, </a:t>
            </a:r>
            <a:r>
              <a:rPr lang="ru-RU" dirty="0" err="1" smtClean="0">
                <a:solidFill>
                  <a:srgbClr val="FF66FF"/>
                </a:solidFill>
              </a:rPr>
              <a:t>незважаючи</a:t>
            </a:r>
            <a:r>
              <a:rPr lang="ru-RU" dirty="0" smtClean="0">
                <a:solidFill>
                  <a:srgbClr val="FF66FF"/>
                </a:solidFill>
              </a:rPr>
              <a:t> на </a:t>
            </a:r>
            <a:r>
              <a:rPr lang="ru-RU" dirty="0" err="1" smtClean="0">
                <a:solidFill>
                  <a:srgbClr val="FF66FF"/>
                </a:solidFill>
              </a:rPr>
              <a:t>самогубство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Чибаса</a:t>
            </a:r>
            <a:r>
              <a:rPr lang="ru-RU" dirty="0" smtClean="0">
                <a:solidFill>
                  <a:srgbClr val="FF66FF"/>
                </a:solidFill>
              </a:rPr>
              <a:t> в 1951 р. На </a:t>
            </a:r>
            <a:r>
              <a:rPr lang="ru-RU" dirty="0" err="1" smtClean="0">
                <a:solidFill>
                  <a:srgbClr val="FF66FF"/>
                </a:solidFill>
              </a:rPr>
              <a:t>президентських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виборах</a:t>
            </a:r>
            <a:r>
              <a:rPr lang="ru-RU" dirty="0" smtClean="0">
                <a:solidFill>
                  <a:srgbClr val="FF66FF"/>
                </a:solidFill>
              </a:rPr>
              <a:t> 1952 р. </a:t>
            </a:r>
            <a:r>
              <a:rPr lang="ru-RU" dirty="0" err="1" smtClean="0">
                <a:solidFill>
                  <a:srgbClr val="FF66FF"/>
                </a:solidFill>
              </a:rPr>
              <a:t>основна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боротьба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розгорілася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між</a:t>
            </a:r>
            <a:r>
              <a:rPr lang="ru-RU" dirty="0" smtClean="0">
                <a:solidFill>
                  <a:srgbClr val="FF66FF"/>
                </a:solidFill>
              </a:rPr>
              <a:t> кандидатом "</a:t>
            </a:r>
            <a:r>
              <a:rPr lang="ru-RU" dirty="0" err="1" smtClean="0">
                <a:solidFill>
                  <a:srgbClr val="FF66FF"/>
                </a:solidFill>
              </a:rPr>
              <a:t>ортодоксів</a:t>
            </a:r>
            <a:r>
              <a:rPr lang="ru-RU" dirty="0" smtClean="0">
                <a:solidFill>
                  <a:srgbClr val="FF66FF"/>
                </a:solidFill>
              </a:rPr>
              <a:t>" Роберто </a:t>
            </a:r>
            <a:r>
              <a:rPr lang="ru-RU" dirty="0" err="1" smtClean="0">
                <a:solidFill>
                  <a:srgbClr val="FF66FF"/>
                </a:solidFill>
              </a:rPr>
              <a:t>Аграмонте</a:t>
            </a:r>
            <a:r>
              <a:rPr lang="ru-RU" dirty="0" smtClean="0">
                <a:solidFill>
                  <a:srgbClr val="FF66FF"/>
                </a:solidFill>
              </a:rPr>
              <a:t> і Карлосом </a:t>
            </a:r>
            <a:r>
              <a:rPr lang="ru-RU" dirty="0" err="1" smtClean="0">
                <a:solidFill>
                  <a:srgbClr val="FF66FF"/>
                </a:solidFill>
              </a:rPr>
              <a:t>Евія</a:t>
            </a:r>
            <a:r>
              <a:rPr lang="ru-RU" dirty="0" smtClean="0">
                <a:solidFill>
                  <a:srgbClr val="FF66FF"/>
                </a:solidFill>
              </a:rPr>
              <a:t>, </a:t>
            </a:r>
            <a:r>
              <a:rPr lang="ru-RU" dirty="0" err="1" smtClean="0">
                <a:solidFill>
                  <a:srgbClr val="FF66FF"/>
                </a:solidFill>
              </a:rPr>
              <a:t>якого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підтримували</a:t>
            </a:r>
            <a:r>
              <a:rPr lang="ru-RU" dirty="0" smtClean="0">
                <a:solidFill>
                  <a:srgbClr val="FF66FF"/>
                </a:solidFill>
              </a:rPr>
              <a:t> "</a:t>
            </a:r>
            <a:r>
              <a:rPr lang="ru-RU" dirty="0" err="1" smtClean="0">
                <a:solidFill>
                  <a:srgbClr val="FF66FF"/>
                </a:solidFill>
              </a:rPr>
              <a:t>аутентіки</a:t>
            </a:r>
            <a:r>
              <a:rPr lang="ru-RU" dirty="0" smtClean="0">
                <a:solidFill>
                  <a:srgbClr val="FF66FF"/>
                </a:solidFill>
              </a:rPr>
              <a:t>". </a:t>
            </a:r>
            <a:r>
              <a:rPr lang="ru-RU" dirty="0" err="1" smtClean="0">
                <a:solidFill>
                  <a:srgbClr val="FF66FF"/>
                </a:solidFill>
              </a:rPr>
              <a:t>Екс-президент</a:t>
            </a:r>
            <a:r>
              <a:rPr lang="ru-RU" dirty="0" smtClean="0">
                <a:solidFill>
                  <a:srgbClr val="FF66FF"/>
                </a:solidFill>
              </a:rPr>
              <a:t> Батисту </a:t>
            </a:r>
            <a:r>
              <a:rPr lang="ru-RU" dirty="0" err="1" smtClean="0">
                <a:solidFill>
                  <a:srgbClr val="FF66FF"/>
                </a:solidFill>
              </a:rPr>
              <a:t>також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висунув</a:t>
            </a:r>
            <a:r>
              <a:rPr lang="ru-RU" dirty="0" smtClean="0">
                <a:solidFill>
                  <a:srgbClr val="FF66FF"/>
                </a:solidFill>
              </a:rPr>
              <a:t> свою кандидатуру </a:t>
            </a:r>
            <a:r>
              <a:rPr lang="ru-RU" dirty="0" err="1" smtClean="0">
                <a:solidFill>
                  <a:srgbClr val="FF66FF"/>
                </a:solidFill>
              </a:rPr>
              <a:t>від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створеної</a:t>
            </a:r>
            <a:r>
              <a:rPr lang="ru-RU" dirty="0" smtClean="0">
                <a:solidFill>
                  <a:srgbClr val="FF66FF"/>
                </a:solidFill>
              </a:rPr>
              <a:t> ним </a:t>
            </a:r>
            <a:r>
              <a:rPr lang="ru-RU" dirty="0" err="1" smtClean="0">
                <a:solidFill>
                  <a:srgbClr val="FF66FF"/>
                </a:solidFill>
              </a:rPr>
              <a:t>партії</a:t>
            </a:r>
            <a:r>
              <a:rPr lang="ru-RU" dirty="0" smtClean="0">
                <a:solidFill>
                  <a:srgbClr val="FF66FF"/>
                </a:solidFill>
              </a:rPr>
              <a:t> Народна </a:t>
            </a:r>
            <a:r>
              <a:rPr lang="ru-RU" dirty="0" err="1" smtClean="0">
                <a:solidFill>
                  <a:srgbClr val="FF66FF"/>
                </a:solidFill>
              </a:rPr>
              <a:t>дія</a:t>
            </a:r>
            <a:r>
              <a:rPr lang="ru-RU" dirty="0" smtClean="0">
                <a:solidFill>
                  <a:srgbClr val="FF66FF"/>
                </a:solidFill>
              </a:rPr>
              <a:t>, </a:t>
            </a:r>
            <a:r>
              <a:rPr lang="ru-RU" dirty="0" err="1" smtClean="0">
                <a:solidFill>
                  <a:srgbClr val="FF66FF"/>
                </a:solidFill>
              </a:rPr>
              <a:t>однак</a:t>
            </a:r>
            <a:r>
              <a:rPr lang="ru-RU" dirty="0" smtClean="0">
                <a:solidFill>
                  <a:srgbClr val="FF66FF"/>
                </a:solidFill>
              </a:rPr>
              <a:t>, на </a:t>
            </a:r>
            <a:r>
              <a:rPr lang="ru-RU" dirty="0" err="1" smtClean="0">
                <a:solidFill>
                  <a:srgbClr val="FF66FF"/>
                </a:solidFill>
              </a:rPr>
              <a:t>загальну</a:t>
            </a:r>
            <a:r>
              <a:rPr lang="ru-RU" dirty="0" smtClean="0">
                <a:solidFill>
                  <a:srgbClr val="FF66FF"/>
                </a:solidFill>
              </a:rPr>
              <a:t> думку, у </a:t>
            </a:r>
            <a:r>
              <a:rPr lang="ru-RU" dirty="0" err="1" smtClean="0">
                <a:solidFill>
                  <a:srgbClr val="FF66FF"/>
                </a:solidFill>
              </a:rPr>
              <a:t>нього</a:t>
            </a:r>
            <a:r>
              <a:rPr lang="ru-RU" dirty="0" smtClean="0">
                <a:solidFill>
                  <a:srgbClr val="FF66FF"/>
                </a:solidFill>
              </a:rPr>
              <a:t> не </a:t>
            </a:r>
            <a:r>
              <a:rPr lang="ru-RU" dirty="0" err="1" smtClean="0">
                <a:solidFill>
                  <a:srgbClr val="FF66FF"/>
                </a:solidFill>
              </a:rPr>
              <a:t>було</a:t>
            </a:r>
            <a:r>
              <a:rPr lang="ru-RU" dirty="0" smtClean="0">
                <a:solidFill>
                  <a:srgbClr val="FF66FF"/>
                </a:solidFill>
              </a:rPr>
              <a:t> </a:t>
            </a:r>
            <a:r>
              <a:rPr lang="ru-RU" dirty="0" err="1" smtClean="0">
                <a:solidFill>
                  <a:srgbClr val="FF66FF"/>
                </a:solidFill>
              </a:rPr>
              <a:t>шансів</a:t>
            </a:r>
            <a:r>
              <a:rPr lang="ru-RU" dirty="0" smtClean="0">
                <a:solidFill>
                  <a:srgbClr val="FF66FF"/>
                </a:solidFill>
              </a:rPr>
              <a:t> на перемогу. </a:t>
            </a:r>
            <a:endParaRPr lang="ru-RU" dirty="0">
              <a:solidFill>
                <a:srgbClr val="FF66FF"/>
              </a:solidFill>
            </a:endParaRPr>
          </a:p>
        </p:txBody>
      </p:sp>
      <p:pic>
        <p:nvPicPr>
          <p:cNvPr id="5122" name="Picture 2" descr="http://legadocubano.com/wp-content/uploads/2012/05/Roberto-Agramonte2.jpg"/>
          <p:cNvPicPr>
            <a:picLocks noChangeAspect="1" noChangeArrowheads="1"/>
          </p:cNvPicPr>
          <p:nvPr/>
        </p:nvPicPr>
        <p:blipFill>
          <a:blip r:embed="rId2" cstate="print"/>
          <a:srcRect l="2667" t="8388" r="2667" b="3539"/>
          <a:stretch>
            <a:fillRect/>
          </a:stretch>
        </p:blipFill>
        <p:spPr bwMode="auto">
          <a:xfrm>
            <a:off x="467544" y="2852936"/>
            <a:ext cx="6120680" cy="3620684"/>
          </a:xfrm>
          <a:prstGeom prst="rect">
            <a:avLst/>
          </a:prstGeom>
          <a:noFill/>
        </p:spPr>
      </p:pic>
      <p:sp>
        <p:nvSpPr>
          <p:cNvPr id="5" name="Овал 4"/>
          <p:cNvSpPr/>
          <p:nvPr/>
        </p:nvSpPr>
        <p:spPr>
          <a:xfrm>
            <a:off x="1907704" y="3140968"/>
            <a:ext cx="1368152" cy="15841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>
            <a:stCxn id="11" idx="1"/>
          </p:cNvCxnSpPr>
          <p:nvPr/>
        </p:nvCxnSpPr>
        <p:spPr>
          <a:xfrm flipH="1" flipV="1">
            <a:off x="3347864" y="4149080"/>
            <a:ext cx="3457482" cy="6167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805346" y="4581128"/>
            <a:ext cx="233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Роберто </a:t>
            </a:r>
            <a:r>
              <a:rPr lang="ru-RU" dirty="0" err="1" smtClean="0"/>
              <a:t>Аграмонте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32040" y="260648"/>
            <a:ext cx="40324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FF"/>
                </a:solidFill>
              </a:rPr>
              <a:t>10 </a:t>
            </a:r>
            <a:r>
              <a:rPr lang="ru-RU" dirty="0" err="1" smtClean="0">
                <a:solidFill>
                  <a:srgbClr val="3333FF"/>
                </a:solidFill>
              </a:rPr>
              <a:t>березня</a:t>
            </a:r>
            <a:r>
              <a:rPr lang="ru-RU" dirty="0" smtClean="0">
                <a:solidFill>
                  <a:srgbClr val="3333FF"/>
                </a:solidFill>
              </a:rPr>
              <a:t> 1952 р. Батиста, </a:t>
            </a:r>
            <a:r>
              <a:rPr lang="ru-RU" dirty="0" err="1" smtClean="0">
                <a:solidFill>
                  <a:srgbClr val="3333FF"/>
                </a:solidFill>
              </a:rPr>
              <a:t>спираючись</a:t>
            </a:r>
            <a:r>
              <a:rPr lang="ru-RU" dirty="0" smtClean="0">
                <a:solidFill>
                  <a:srgbClr val="3333FF"/>
                </a:solidFill>
              </a:rPr>
              <a:t> на </a:t>
            </a:r>
            <a:r>
              <a:rPr lang="ru-RU" dirty="0" err="1" smtClean="0">
                <a:solidFill>
                  <a:srgbClr val="3333FF"/>
                </a:solidFill>
              </a:rPr>
              <a:t>молодших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офіцерів</a:t>
            </a:r>
            <a:r>
              <a:rPr lang="ru-RU" dirty="0" smtClean="0">
                <a:solidFill>
                  <a:srgbClr val="3333FF"/>
                </a:solidFill>
              </a:rPr>
              <a:t>, </a:t>
            </a:r>
            <a:r>
              <a:rPr lang="ru-RU" dirty="0" err="1" smtClean="0">
                <a:solidFill>
                  <a:srgbClr val="3333FF"/>
                </a:solidFill>
              </a:rPr>
              <a:t>здійснив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військовий</a:t>
            </a:r>
            <a:r>
              <a:rPr lang="ru-RU" dirty="0" smtClean="0">
                <a:solidFill>
                  <a:srgbClr val="3333FF"/>
                </a:solidFill>
              </a:rPr>
              <a:t> переворот і </a:t>
            </a:r>
            <a:r>
              <a:rPr lang="ru-RU" dirty="0" err="1" smtClean="0">
                <a:solidFill>
                  <a:srgbClr val="3333FF"/>
                </a:solidFill>
              </a:rPr>
              <a:t>захопив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владу</a:t>
            </a:r>
            <a:r>
              <a:rPr lang="ru-RU" dirty="0" smtClean="0">
                <a:solidFill>
                  <a:srgbClr val="3333FF"/>
                </a:solidFill>
              </a:rPr>
              <a:t>, </a:t>
            </a:r>
            <a:r>
              <a:rPr lang="ru-RU" dirty="0" err="1" smtClean="0">
                <a:solidFill>
                  <a:srgbClr val="3333FF"/>
                </a:solidFill>
              </a:rPr>
              <a:t>поклавши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тим</a:t>
            </a:r>
            <a:r>
              <a:rPr lang="ru-RU" dirty="0" smtClean="0">
                <a:solidFill>
                  <a:srgbClr val="3333FF"/>
                </a:solidFill>
              </a:rPr>
              <a:t> самим край </a:t>
            </a:r>
            <a:r>
              <a:rPr lang="ru-RU" dirty="0" err="1" smtClean="0">
                <a:solidFill>
                  <a:srgbClr val="3333FF"/>
                </a:solidFill>
              </a:rPr>
              <a:t>виборчій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кампанії</a:t>
            </a:r>
            <a:r>
              <a:rPr lang="ru-RU" dirty="0" smtClean="0">
                <a:solidFill>
                  <a:srgbClr val="3333FF"/>
                </a:solidFill>
              </a:rPr>
              <a:t>. </a:t>
            </a:r>
            <a:r>
              <a:rPr lang="ru-RU" dirty="0" err="1" smtClean="0">
                <a:solidFill>
                  <a:srgbClr val="3333FF"/>
                </a:solidFill>
              </a:rPr>
              <a:t>Він</a:t>
            </a:r>
            <a:r>
              <a:rPr lang="ru-RU" dirty="0" smtClean="0">
                <a:solidFill>
                  <a:srgbClr val="3333FF"/>
                </a:solidFill>
              </a:rPr>
              <a:t> </a:t>
            </a:r>
            <a:r>
              <a:rPr lang="ru-RU" dirty="0" err="1" smtClean="0">
                <a:solidFill>
                  <a:srgbClr val="3333FF"/>
                </a:solidFill>
              </a:rPr>
              <a:t>залишався</a:t>
            </a:r>
            <a:r>
              <a:rPr lang="ru-RU" dirty="0" smtClean="0">
                <a:solidFill>
                  <a:srgbClr val="3333FF"/>
                </a:solidFill>
              </a:rPr>
              <a:t> при </a:t>
            </a:r>
            <a:r>
              <a:rPr lang="ru-RU" dirty="0" err="1" smtClean="0">
                <a:solidFill>
                  <a:srgbClr val="3333FF"/>
                </a:solidFill>
              </a:rPr>
              <a:t>владі</a:t>
            </a:r>
            <a:r>
              <a:rPr lang="ru-RU" dirty="0" smtClean="0">
                <a:solidFill>
                  <a:srgbClr val="3333FF"/>
                </a:solidFill>
              </a:rPr>
              <a:t> до 1 </a:t>
            </a:r>
            <a:r>
              <a:rPr lang="ru-RU" dirty="0" err="1" smtClean="0">
                <a:solidFill>
                  <a:srgbClr val="3333FF"/>
                </a:solidFill>
              </a:rPr>
              <a:t>січня</a:t>
            </a:r>
            <a:r>
              <a:rPr lang="ru-RU" dirty="0" smtClean="0">
                <a:solidFill>
                  <a:srgbClr val="3333FF"/>
                </a:solidFill>
              </a:rPr>
              <a:t> 1959 р., </a:t>
            </a:r>
            <a:r>
              <a:rPr lang="ru-RU" dirty="0" err="1" smtClean="0">
                <a:solidFill>
                  <a:srgbClr val="3333FF"/>
                </a:solidFill>
              </a:rPr>
              <a:t>Перші</a:t>
            </a:r>
            <a:r>
              <a:rPr lang="ru-RU" dirty="0" smtClean="0">
                <a:solidFill>
                  <a:srgbClr val="3333FF"/>
                </a:solidFill>
              </a:rPr>
              <a:t> два </a:t>
            </a:r>
            <a:r>
              <a:rPr lang="ru-RU" dirty="0" err="1" smtClean="0">
                <a:solidFill>
                  <a:srgbClr val="3333FF"/>
                </a:solidFill>
              </a:rPr>
              <a:t>з</a:t>
            </a:r>
            <a:r>
              <a:rPr lang="ru-RU" dirty="0" smtClean="0">
                <a:solidFill>
                  <a:srgbClr val="3333FF"/>
                </a:solidFill>
              </a:rPr>
              <a:t> половиною роки як глава </a:t>
            </a:r>
            <a:r>
              <a:rPr lang="ru-RU" dirty="0" err="1" smtClean="0">
                <a:solidFill>
                  <a:srgbClr val="3333FF"/>
                </a:solidFill>
              </a:rPr>
              <a:t>тимчасового</a:t>
            </a:r>
            <a:r>
              <a:rPr lang="ru-RU" dirty="0" smtClean="0">
                <a:solidFill>
                  <a:srgbClr val="3333FF"/>
                </a:solidFill>
              </a:rPr>
              <a:t> уряду, а </a:t>
            </a:r>
            <a:r>
              <a:rPr lang="ru-RU" dirty="0" err="1" smtClean="0">
                <a:solidFill>
                  <a:srgbClr val="3333FF"/>
                </a:solidFill>
              </a:rPr>
              <a:t>потім</a:t>
            </a:r>
            <a:r>
              <a:rPr lang="ru-RU" dirty="0" smtClean="0">
                <a:solidFill>
                  <a:srgbClr val="3333FF"/>
                </a:solidFill>
              </a:rPr>
              <a:t> як «</a:t>
            </a:r>
            <a:r>
              <a:rPr lang="ru-RU" dirty="0" err="1" smtClean="0">
                <a:solidFill>
                  <a:srgbClr val="3333FF"/>
                </a:solidFill>
              </a:rPr>
              <a:t>конституційний</a:t>
            </a:r>
            <a:r>
              <a:rPr lang="ru-RU" dirty="0" smtClean="0">
                <a:solidFill>
                  <a:srgbClr val="3333FF"/>
                </a:solidFill>
              </a:rPr>
              <a:t>» президент. </a:t>
            </a:r>
          </a:p>
          <a:p>
            <a:r>
              <a:rPr lang="ru-RU" dirty="0" smtClean="0">
                <a:solidFill>
                  <a:srgbClr val="3333FF"/>
                </a:solidFill>
              </a:rPr>
              <a:t>Батиста </a:t>
            </a:r>
            <a:r>
              <a:rPr lang="ru-RU" dirty="0" err="1">
                <a:solidFill>
                  <a:srgbClr val="3333FF"/>
                </a:solidFill>
              </a:rPr>
              <a:t>відмінив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дію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конституції</a:t>
            </a:r>
            <a:r>
              <a:rPr lang="ru-RU" dirty="0">
                <a:solidFill>
                  <a:srgbClr val="3333FF"/>
                </a:solidFill>
              </a:rPr>
              <a:t> і </a:t>
            </a:r>
            <a:r>
              <a:rPr lang="ru-RU" dirty="0" err="1">
                <a:solidFill>
                  <a:srgbClr val="3333FF"/>
                </a:solidFill>
              </a:rPr>
              <a:t>встановив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диктаторський</a:t>
            </a:r>
            <a:r>
              <a:rPr lang="ru-RU" dirty="0">
                <a:solidFill>
                  <a:srgbClr val="3333FF"/>
                </a:solidFill>
              </a:rPr>
              <a:t> режим. </a:t>
            </a:r>
            <a:r>
              <a:rPr lang="ru-RU" dirty="0" err="1">
                <a:solidFill>
                  <a:srgbClr val="3333FF"/>
                </a:solidFill>
              </a:rPr>
              <a:t>Його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правління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супроводжувалося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подальшим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зростанням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економічної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залежності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від</a:t>
            </a:r>
            <a:r>
              <a:rPr lang="ru-RU" dirty="0">
                <a:solidFill>
                  <a:srgbClr val="3333FF"/>
                </a:solidFill>
              </a:rPr>
              <a:t> США, </a:t>
            </a:r>
            <a:r>
              <a:rPr lang="ru-RU" dirty="0" err="1">
                <a:solidFill>
                  <a:srgbClr val="3333FF"/>
                </a:solidFill>
              </a:rPr>
              <a:t>також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прогресуючою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гангстеризацією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кубинської</a:t>
            </a:r>
            <a:r>
              <a:rPr lang="ru-RU" dirty="0">
                <a:solidFill>
                  <a:srgbClr val="3333FF"/>
                </a:solidFill>
              </a:rPr>
              <a:t> </a:t>
            </a:r>
            <a:r>
              <a:rPr lang="ru-RU" dirty="0" err="1">
                <a:solidFill>
                  <a:srgbClr val="3333FF"/>
                </a:solidFill>
              </a:rPr>
              <a:t>економіки</a:t>
            </a:r>
            <a:r>
              <a:rPr lang="ru-RU" dirty="0">
                <a:solidFill>
                  <a:srgbClr val="3333FF"/>
                </a:solidFill>
              </a:rPr>
              <a:t> </a:t>
            </a:r>
            <a:endParaRPr lang="ru-RU" dirty="0" smtClean="0">
              <a:solidFill>
                <a:srgbClr val="3333FF"/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http://samlib.ru/img/m/mihail_kozhemjakin/batista/fulgencio_batista_president_of_cuba_1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972231" cy="551723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1560" y="5949280"/>
            <a:ext cx="3553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Фульхенсіо</a:t>
            </a:r>
            <a:r>
              <a:rPr lang="ru-RU" dirty="0" smtClean="0"/>
              <a:t> </a:t>
            </a:r>
            <a:r>
              <a:rPr lang="ru-RU" dirty="0" err="1" smtClean="0"/>
              <a:t>Батіста-і-Сальдівар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260648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solidFill>
                  <a:srgbClr val="00CC66"/>
                </a:solidFill>
              </a:rPr>
              <a:t>Фідель</a:t>
            </a:r>
            <a:r>
              <a:rPr lang="ru-RU" dirty="0" smtClean="0">
                <a:solidFill>
                  <a:srgbClr val="00CC66"/>
                </a:solidFill>
              </a:rPr>
              <a:t> Кастро почав свою </a:t>
            </a:r>
            <a:r>
              <a:rPr lang="ru-RU" dirty="0" err="1" smtClean="0">
                <a:solidFill>
                  <a:srgbClr val="00CC66"/>
                </a:solidFill>
              </a:rPr>
              <a:t>революційну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діяльність</a:t>
            </a:r>
            <a:r>
              <a:rPr lang="ru-RU" dirty="0" smtClean="0">
                <a:solidFill>
                  <a:srgbClr val="00CC66"/>
                </a:solidFill>
              </a:rPr>
              <a:t> як член </a:t>
            </a:r>
            <a:r>
              <a:rPr lang="ru-RU" dirty="0" err="1" smtClean="0">
                <a:solidFill>
                  <a:srgbClr val="00CC66"/>
                </a:solidFill>
              </a:rPr>
              <a:t>Федерації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університетських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студентів</a:t>
            </a:r>
            <a:r>
              <a:rPr lang="ru-RU" dirty="0" smtClean="0">
                <a:solidFill>
                  <a:srgbClr val="00CC66"/>
                </a:solidFill>
              </a:rPr>
              <a:t> в </a:t>
            </a:r>
            <a:r>
              <a:rPr lang="ru-RU" dirty="0" err="1" smtClean="0">
                <a:solidFill>
                  <a:srgbClr val="00CC66"/>
                </a:solidFill>
              </a:rPr>
              <a:t>Гаванському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університеті</a:t>
            </a:r>
            <a:r>
              <a:rPr lang="ru-RU" dirty="0" smtClean="0">
                <a:solidFill>
                  <a:srgbClr val="00CC66"/>
                </a:solidFill>
              </a:rPr>
              <a:t>. </a:t>
            </a:r>
            <a:r>
              <a:rPr lang="ru-RU" dirty="0" err="1" smtClean="0">
                <a:solidFill>
                  <a:srgbClr val="00CC66"/>
                </a:solidFill>
              </a:rPr>
              <a:t>Пізніше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він</a:t>
            </a:r>
            <a:r>
              <a:rPr lang="ru-RU" dirty="0" smtClean="0">
                <a:solidFill>
                  <a:srgbClr val="00CC66"/>
                </a:solidFill>
              </a:rPr>
              <a:t> вступив до лав </a:t>
            </a:r>
            <a:r>
              <a:rPr lang="ru-RU" dirty="0" err="1" smtClean="0">
                <a:solidFill>
                  <a:srgbClr val="00CC66"/>
                </a:solidFill>
              </a:rPr>
              <a:t>партії</a:t>
            </a:r>
            <a:r>
              <a:rPr lang="ru-RU" dirty="0" smtClean="0">
                <a:solidFill>
                  <a:srgbClr val="00CC66"/>
                </a:solidFill>
              </a:rPr>
              <a:t> "</a:t>
            </a:r>
            <a:r>
              <a:rPr lang="ru-RU" dirty="0" err="1" smtClean="0">
                <a:solidFill>
                  <a:srgbClr val="00CC66"/>
                </a:solidFill>
              </a:rPr>
              <a:t>Ортодоксів</a:t>
            </a:r>
            <a:r>
              <a:rPr lang="ru-RU" dirty="0" smtClean="0">
                <a:solidFill>
                  <a:srgbClr val="00CC66"/>
                </a:solidFill>
              </a:rPr>
              <a:t>" і </a:t>
            </a:r>
            <a:r>
              <a:rPr lang="ru-RU" dirty="0" err="1" smtClean="0">
                <a:solidFill>
                  <a:srgbClr val="00CC66"/>
                </a:solidFill>
              </a:rPr>
              <a:t>висувався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від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неї</a:t>
            </a:r>
            <a:r>
              <a:rPr lang="ru-RU" dirty="0" smtClean="0">
                <a:solidFill>
                  <a:srgbClr val="00CC66"/>
                </a:solidFill>
              </a:rPr>
              <a:t> кандидатом у члени </a:t>
            </a:r>
            <a:r>
              <a:rPr lang="ru-RU" dirty="0" err="1" smtClean="0">
                <a:solidFill>
                  <a:srgbClr val="00CC66"/>
                </a:solidFill>
              </a:rPr>
              <a:t>конгресу</a:t>
            </a:r>
            <a:r>
              <a:rPr lang="ru-RU" dirty="0" smtClean="0">
                <a:solidFill>
                  <a:srgbClr val="00CC66"/>
                </a:solidFill>
              </a:rPr>
              <a:t> на </a:t>
            </a:r>
            <a:r>
              <a:rPr lang="ru-RU" dirty="0" err="1" smtClean="0">
                <a:solidFill>
                  <a:srgbClr val="00CC66"/>
                </a:solidFill>
              </a:rPr>
              <a:t>виборах</a:t>
            </a:r>
            <a:r>
              <a:rPr lang="ru-RU" dirty="0" smtClean="0">
                <a:solidFill>
                  <a:srgbClr val="00CC66"/>
                </a:solidFill>
              </a:rPr>
              <a:t>, </a:t>
            </a:r>
            <a:r>
              <a:rPr lang="ru-RU" dirty="0" err="1" smtClean="0">
                <a:solidFill>
                  <a:srgbClr val="00CC66"/>
                </a:solidFill>
              </a:rPr>
              <a:t>що</a:t>
            </a:r>
            <a:r>
              <a:rPr lang="ru-RU" dirty="0" smtClean="0">
                <a:solidFill>
                  <a:srgbClr val="00CC66"/>
                </a:solidFill>
              </a:rPr>
              <a:t> не </a:t>
            </a:r>
            <a:r>
              <a:rPr lang="ru-RU" dirty="0" err="1" smtClean="0">
                <a:solidFill>
                  <a:srgbClr val="00CC66"/>
                </a:solidFill>
              </a:rPr>
              <a:t>відбулися</a:t>
            </a:r>
            <a:r>
              <a:rPr lang="ru-RU" dirty="0" smtClean="0">
                <a:solidFill>
                  <a:srgbClr val="00CC66"/>
                </a:solidFill>
              </a:rPr>
              <a:t> у 1952 р. </a:t>
            </a:r>
            <a:r>
              <a:rPr lang="ru-RU" dirty="0" err="1" smtClean="0">
                <a:solidFill>
                  <a:srgbClr val="00CC66"/>
                </a:solidFill>
              </a:rPr>
              <a:t>Після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невдалої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спроби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захоплення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військових</a:t>
            </a:r>
            <a:r>
              <a:rPr lang="ru-RU" dirty="0" smtClean="0">
                <a:solidFill>
                  <a:srgbClr val="00CC66"/>
                </a:solidFill>
              </a:rPr>
              <a:t> казарм </a:t>
            </a:r>
            <a:r>
              <a:rPr lang="ru-RU" dirty="0" err="1" smtClean="0">
                <a:solidFill>
                  <a:srgbClr val="00CC66"/>
                </a:solidFill>
              </a:rPr>
              <a:t>Монкада</a:t>
            </a:r>
            <a:r>
              <a:rPr lang="ru-RU" dirty="0" smtClean="0">
                <a:solidFill>
                  <a:srgbClr val="00CC66"/>
                </a:solidFill>
              </a:rPr>
              <a:t> в </a:t>
            </a:r>
            <a:r>
              <a:rPr lang="ru-RU" dirty="0" err="1" smtClean="0">
                <a:solidFill>
                  <a:srgbClr val="00CC66"/>
                </a:solidFill>
              </a:rPr>
              <a:t>місті</a:t>
            </a:r>
            <a:r>
              <a:rPr lang="ru-RU" dirty="0" smtClean="0">
                <a:solidFill>
                  <a:srgbClr val="00CC66"/>
                </a:solidFill>
              </a:rPr>
              <a:t> Сантьяго-де-Куба 26 </a:t>
            </a:r>
            <a:r>
              <a:rPr lang="ru-RU" dirty="0" err="1" smtClean="0">
                <a:solidFill>
                  <a:srgbClr val="00CC66"/>
                </a:solidFill>
              </a:rPr>
              <a:t>липня</a:t>
            </a:r>
            <a:r>
              <a:rPr lang="ru-RU" dirty="0" smtClean="0">
                <a:solidFill>
                  <a:srgbClr val="00CC66"/>
                </a:solidFill>
              </a:rPr>
              <a:t> 1956 р. і </a:t>
            </a:r>
            <a:r>
              <a:rPr lang="ru-RU" dirty="0" err="1" smtClean="0">
                <a:solidFill>
                  <a:srgbClr val="00CC66"/>
                </a:solidFill>
              </a:rPr>
              <a:t>дворічного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перебування</a:t>
            </a:r>
            <a:r>
              <a:rPr lang="ru-RU" dirty="0" smtClean="0">
                <a:solidFill>
                  <a:srgbClr val="00CC66"/>
                </a:solidFill>
              </a:rPr>
              <a:t> у </a:t>
            </a:r>
            <a:r>
              <a:rPr lang="ru-RU" dirty="0" err="1" smtClean="0">
                <a:solidFill>
                  <a:srgbClr val="00CC66"/>
                </a:solidFill>
              </a:rPr>
              <a:t>в'язниці</a:t>
            </a:r>
            <a:r>
              <a:rPr lang="ru-RU" dirty="0" smtClean="0">
                <a:solidFill>
                  <a:srgbClr val="00CC66"/>
                </a:solidFill>
              </a:rPr>
              <a:t> Кастро та </a:t>
            </a:r>
            <a:r>
              <a:rPr lang="ru-RU" dirty="0" err="1" smtClean="0">
                <a:solidFill>
                  <a:srgbClr val="00CC66"/>
                </a:solidFill>
              </a:rPr>
              <a:t>його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прибічники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відправилися</a:t>
            </a:r>
            <a:r>
              <a:rPr lang="ru-RU" dirty="0" smtClean="0">
                <a:solidFill>
                  <a:srgbClr val="00CC66"/>
                </a:solidFill>
              </a:rPr>
              <a:t> до Мексики, де </a:t>
            </a:r>
            <a:r>
              <a:rPr lang="ru-RU" dirty="0" err="1" smtClean="0">
                <a:solidFill>
                  <a:srgbClr val="00CC66"/>
                </a:solidFill>
              </a:rPr>
              <a:t>зайнялися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підготовкою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громадянської</a:t>
            </a:r>
            <a:r>
              <a:rPr lang="ru-RU" dirty="0" smtClean="0">
                <a:solidFill>
                  <a:srgbClr val="00CC66"/>
                </a:solidFill>
              </a:rPr>
              <a:t> війни. 2 </a:t>
            </a:r>
            <a:r>
              <a:rPr lang="ru-RU" dirty="0" err="1" smtClean="0">
                <a:solidFill>
                  <a:srgbClr val="00CC66"/>
                </a:solidFill>
              </a:rPr>
              <a:t>грудня</a:t>
            </a:r>
            <a:r>
              <a:rPr lang="ru-RU" dirty="0" smtClean="0">
                <a:solidFill>
                  <a:srgbClr val="00CC66"/>
                </a:solidFill>
              </a:rPr>
              <a:t> 1956 р. вони </a:t>
            </a:r>
            <a:r>
              <a:rPr lang="ru-RU" dirty="0" err="1" smtClean="0">
                <a:solidFill>
                  <a:srgbClr val="00CC66"/>
                </a:solidFill>
              </a:rPr>
              <a:t>таємно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висадилися</a:t>
            </a:r>
            <a:r>
              <a:rPr lang="ru-RU" dirty="0" smtClean="0">
                <a:solidFill>
                  <a:srgbClr val="00CC66"/>
                </a:solidFill>
              </a:rPr>
              <a:t> на </a:t>
            </a:r>
            <a:r>
              <a:rPr lang="ru-RU" dirty="0" err="1" smtClean="0">
                <a:solidFill>
                  <a:srgbClr val="00CC66"/>
                </a:solidFill>
              </a:rPr>
              <a:t>Кубі</a:t>
            </a:r>
            <a:r>
              <a:rPr lang="ru-RU" dirty="0" smtClean="0">
                <a:solidFill>
                  <a:srgbClr val="00CC66"/>
                </a:solidFill>
              </a:rPr>
              <a:t>, невеликий </a:t>
            </a:r>
            <a:r>
              <a:rPr lang="ru-RU" dirty="0" err="1" smtClean="0">
                <a:solidFill>
                  <a:srgbClr val="00CC66"/>
                </a:solidFill>
              </a:rPr>
              <a:t>загін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дістався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гір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Сьєрра-Маестра</a:t>
            </a:r>
            <a:r>
              <a:rPr lang="ru-RU" dirty="0" smtClean="0">
                <a:solidFill>
                  <a:srgbClr val="00CC66"/>
                </a:solidFill>
              </a:rPr>
              <a:t>, </a:t>
            </a:r>
            <a:r>
              <a:rPr lang="ru-RU" dirty="0" err="1" smtClean="0">
                <a:solidFill>
                  <a:srgbClr val="00CC66"/>
                </a:solidFill>
              </a:rPr>
              <a:t>звідки</a:t>
            </a:r>
            <a:r>
              <a:rPr lang="ru-RU" dirty="0" smtClean="0">
                <a:solidFill>
                  <a:srgbClr val="00CC66"/>
                </a:solidFill>
              </a:rPr>
              <a:t> і </a:t>
            </a:r>
            <a:r>
              <a:rPr lang="ru-RU" dirty="0" err="1" smtClean="0">
                <a:solidFill>
                  <a:srgbClr val="00CC66"/>
                </a:solidFill>
              </a:rPr>
              <a:t>почалися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бойові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дії</a:t>
            </a:r>
            <a:r>
              <a:rPr lang="ru-RU" dirty="0" smtClean="0">
                <a:solidFill>
                  <a:srgbClr val="00CC66"/>
                </a:solidFill>
              </a:rPr>
              <a:t> </a:t>
            </a:r>
            <a:r>
              <a:rPr lang="ru-RU" dirty="0" err="1" smtClean="0">
                <a:solidFill>
                  <a:srgbClr val="00CC66"/>
                </a:solidFill>
              </a:rPr>
              <a:t>проти</a:t>
            </a:r>
            <a:r>
              <a:rPr lang="ru-RU" dirty="0" smtClean="0">
                <a:solidFill>
                  <a:srgbClr val="00CC66"/>
                </a:solidFill>
              </a:rPr>
              <a:t> режиму </a:t>
            </a:r>
            <a:r>
              <a:rPr lang="ru-RU" dirty="0" err="1" smtClean="0">
                <a:solidFill>
                  <a:srgbClr val="00CC66"/>
                </a:solidFill>
              </a:rPr>
              <a:t>Батисти</a:t>
            </a:r>
            <a:r>
              <a:rPr lang="ru-RU" dirty="0" smtClean="0">
                <a:solidFill>
                  <a:srgbClr val="00CC66"/>
                </a:solidFill>
              </a:rPr>
              <a:t>. </a:t>
            </a:r>
            <a:endParaRPr lang="ru-RU" dirty="0">
              <a:solidFill>
                <a:srgbClr val="00CC66"/>
              </a:solidFill>
            </a:endParaRPr>
          </a:p>
        </p:txBody>
      </p:sp>
      <p:pic>
        <p:nvPicPr>
          <p:cNvPr id="3074" name="Picture 2" descr="http://pics.top.rbc.ru/top_pics/uniora/58/1350658437_0358.250x2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2936"/>
            <a:ext cx="3510390" cy="2808312"/>
          </a:xfrm>
          <a:prstGeom prst="rect">
            <a:avLst/>
          </a:prstGeom>
          <a:noFill/>
        </p:spPr>
      </p:pic>
      <p:pic>
        <p:nvPicPr>
          <p:cNvPr id="3076" name="Picture 4" descr="http://vg-news.ru/sites/default/files/uploads/201210/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852936"/>
            <a:ext cx="4762500" cy="33147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5733256"/>
            <a:ext cx="3384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Фідель</a:t>
            </a:r>
            <a:r>
              <a:rPr lang="ru-RU" sz="2800" dirty="0" smtClean="0"/>
              <a:t> Кастро 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vseslova.com.ua/images/bse/0005/53722/2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9459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C9900"/>
                </a:solidFill>
              </a:rPr>
              <a:t>Батиста, </a:t>
            </a:r>
            <a:r>
              <a:rPr lang="ru-RU" dirty="0" err="1" smtClean="0">
                <a:solidFill>
                  <a:srgbClr val="CC9900"/>
                </a:solidFill>
              </a:rPr>
              <a:t>зазнавши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поразки</a:t>
            </a:r>
            <a:r>
              <a:rPr lang="ru-RU" dirty="0" smtClean="0">
                <a:solidFill>
                  <a:srgbClr val="CC9900"/>
                </a:solidFill>
              </a:rPr>
              <a:t> у </a:t>
            </a:r>
            <a:r>
              <a:rPr lang="ru-RU" dirty="0" err="1" smtClean="0">
                <a:solidFill>
                  <a:srgbClr val="CC9900"/>
                </a:solidFill>
              </a:rPr>
              <a:t>вирішальній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битві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поблизу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Санта-Клари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втік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країни</a:t>
            </a:r>
            <a:r>
              <a:rPr lang="ru-RU" dirty="0" smtClean="0">
                <a:solidFill>
                  <a:srgbClr val="CC9900"/>
                </a:solidFill>
              </a:rPr>
              <a:t> в </a:t>
            </a:r>
            <a:r>
              <a:rPr lang="ru-RU" dirty="0" err="1" smtClean="0">
                <a:solidFill>
                  <a:srgbClr val="CC9900"/>
                </a:solidFill>
              </a:rPr>
              <a:t>ніч</a:t>
            </a:r>
            <a:r>
              <a:rPr lang="ru-RU" dirty="0" smtClean="0">
                <a:solidFill>
                  <a:srgbClr val="CC9900"/>
                </a:solidFill>
              </a:rPr>
              <a:t> на 1 </a:t>
            </a:r>
            <a:r>
              <a:rPr lang="ru-RU" dirty="0" err="1" smtClean="0">
                <a:solidFill>
                  <a:srgbClr val="CC9900"/>
                </a:solidFill>
              </a:rPr>
              <a:t>січня</a:t>
            </a:r>
            <a:r>
              <a:rPr lang="ru-RU" dirty="0" smtClean="0">
                <a:solidFill>
                  <a:srgbClr val="CC9900"/>
                </a:solidFill>
              </a:rPr>
              <a:t> 1959 року. </a:t>
            </a:r>
            <a:r>
              <a:rPr lang="ru-RU" dirty="0" err="1" smtClean="0">
                <a:solidFill>
                  <a:srgbClr val="CC9900"/>
                </a:solidFill>
              </a:rPr>
              <a:t>Хоча</a:t>
            </a:r>
            <a:r>
              <a:rPr lang="ru-RU" dirty="0" smtClean="0">
                <a:solidFill>
                  <a:srgbClr val="CC9900"/>
                </a:solidFill>
              </a:rPr>
              <a:t> в </a:t>
            </a:r>
            <a:r>
              <a:rPr lang="ru-RU" dirty="0" err="1" smtClean="0">
                <a:solidFill>
                  <a:srgbClr val="CC9900"/>
                </a:solidFill>
              </a:rPr>
              <a:t>боротьбі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проти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Батисти</a:t>
            </a:r>
            <a:r>
              <a:rPr lang="ru-RU" dirty="0" smtClean="0">
                <a:solidFill>
                  <a:srgbClr val="CC9900"/>
                </a:solidFill>
              </a:rPr>
              <a:t> брали участь </a:t>
            </a:r>
            <a:r>
              <a:rPr lang="ru-RU" dirty="0" err="1" smtClean="0">
                <a:solidFill>
                  <a:srgbClr val="CC9900"/>
                </a:solidFill>
              </a:rPr>
              <a:t>багато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різних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груп</a:t>
            </a:r>
            <a:r>
              <a:rPr lang="ru-RU" dirty="0" smtClean="0">
                <a:solidFill>
                  <a:srgbClr val="CC9900"/>
                </a:solidFill>
              </a:rPr>
              <a:t>, в очах </a:t>
            </a:r>
            <a:r>
              <a:rPr lang="ru-RU" dirty="0" err="1" smtClean="0">
                <a:solidFill>
                  <a:srgbClr val="CC9900"/>
                </a:solidFill>
              </a:rPr>
              <a:t>більшості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кубинців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головними</a:t>
            </a:r>
            <a:r>
              <a:rPr lang="ru-RU" dirty="0" smtClean="0">
                <a:solidFill>
                  <a:srgbClr val="CC9900"/>
                </a:solidFill>
              </a:rPr>
              <a:t> героями </a:t>
            </a:r>
            <a:r>
              <a:rPr lang="ru-RU" dirty="0" err="1" smtClean="0">
                <a:solidFill>
                  <a:srgbClr val="CC9900"/>
                </a:solidFill>
              </a:rPr>
              <a:t>були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Фідель</a:t>
            </a:r>
            <a:r>
              <a:rPr lang="ru-RU" dirty="0" smtClean="0">
                <a:solidFill>
                  <a:srgbClr val="CC9900"/>
                </a:solidFill>
              </a:rPr>
              <a:t> Кастро та </a:t>
            </a:r>
            <a:r>
              <a:rPr lang="ru-RU" dirty="0" err="1" smtClean="0">
                <a:solidFill>
                  <a:srgbClr val="CC9900"/>
                </a:solidFill>
              </a:rPr>
              <a:t>його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Повстанська</a:t>
            </a:r>
            <a:r>
              <a:rPr lang="ru-RU" dirty="0" smtClean="0">
                <a:solidFill>
                  <a:srgbClr val="CC9900"/>
                </a:solidFill>
              </a:rPr>
              <a:t> армія. З </a:t>
            </a:r>
            <a:r>
              <a:rPr lang="ru-RU" dirty="0" err="1" smtClean="0">
                <a:solidFill>
                  <a:srgbClr val="CC9900"/>
                </a:solidFill>
              </a:rPr>
              <a:t>січня</a:t>
            </a:r>
            <a:r>
              <a:rPr lang="ru-RU" dirty="0" smtClean="0">
                <a:solidFill>
                  <a:srgbClr val="CC9900"/>
                </a:solidFill>
              </a:rPr>
              <a:t> по </a:t>
            </a:r>
            <a:r>
              <a:rPr lang="ru-RU" dirty="0" err="1" smtClean="0">
                <a:solidFill>
                  <a:srgbClr val="CC9900"/>
                </a:solidFill>
              </a:rPr>
              <a:t>жовтень</a:t>
            </a:r>
            <a:r>
              <a:rPr lang="ru-RU" dirty="0" smtClean="0">
                <a:solidFill>
                  <a:srgbClr val="CC9900"/>
                </a:solidFill>
              </a:rPr>
              <a:t> 1959 р. в </a:t>
            </a:r>
            <a:r>
              <a:rPr lang="ru-RU" dirty="0" err="1" smtClean="0">
                <a:solidFill>
                  <a:srgbClr val="CC9900"/>
                </a:solidFill>
              </a:rPr>
              <a:t>революційному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таборі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існували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дві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фракції</a:t>
            </a:r>
            <a:r>
              <a:rPr lang="ru-RU" dirty="0" smtClean="0">
                <a:solidFill>
                  <a:srgbClr val="CC9900"/>
                </a:solidFill>
              </a:rPr>
              <a:t>. Одна </a:t>
            </a:r>
            <a:r>
              <a:rPr lang="ru-RU" dirty="0" err="1" smtClean="0">
                <a:solidFill>
                  <a:srgbClr val="CC9900"/>
                </a:solidFill>
              </a:rPr>
              <a:t>вважала</a:t>
            </a:r>
            <a:r>
              <a:rPr lang="ru-RU" dirty="0" smtClean="0">
                <a:solidFill>
                  <a:srgbClr val="CC9900"/>
                </a:solidFill>
              </a:rPr>
              <a:t> за </a:t>
            </a:r>
            <a:r>
              <a:rPr lang="ru-RU" dirty="0" err="1" smtClean="0">
                <a:solidFill>
                  <a:srgbClr val="CC9900"/>
                </a:solidFill>
              </a:rPr>
              <a:t>необхідне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якомога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раніше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відновити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демократію</a:t>
            </a:r>
            <a:r>
              <a:rPr lang="ru-RU" dirty="0" smtClean="0">
                <a:solidFill>
                  <a:srgbClr val="CC9900"/>
                </a:solidFill>
              </a:rPr>
              <a:t>. </a:t>
            </a:r>
            <a:r>
              <a:rPr lang="ru-RU" dirty="0" err="1" smtClean="0">
                <a:solidFill>
                  <a:srgbClr val="CC9900"/>
                </a:solidFill>
              </a:rPr>
              <a:t>Погоджуючись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необхідністю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перерозподілу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землі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націоналізації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комунальних</a:t>
            </a:r>
            <a:r>
              <a:rPr lang="ru-RU" dirty="0" smtClean="0">
                <a:solidFill>
                  <a:srgbClr val="CC9900"/>
                </a:solidFill>
              </a:rPr>
              <a:t> служб і </a:t>
            </a:r>
            <a:r>
              <a:rPr lang="ru-RU" dirty="0" err="1" smtClean="0">
                <a:solidFill>
                  <a:srgbClr val="CC9900"/>
                </a:solidFill>
              </a:rPr>
              <a:t>зменшення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іноземного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впливу</a:t>
            </a:r>
            <a:r>
              <a:rPr lang="ru-RU" dirty="0" smtClean="0">
                <a:solidFill>
                  <a:srgbClr val="CC9900"/>
                </a:solidFill>
              </a:rPr>
              <a:t> в </a:t>
            </a:r>
            <a:r>
              <a:rPr lang="ru-RU" dirty="0" err="1" smtClean="0">
                <a:solidFill>
                  <a:srgbClr val="CC9900"/>
                </a:solidFill>
              </a:rPr>
              <a:t>економіці</a:t>
            </a:r>
            <a:r>
              <a:rPr lang="ru-RU" dirty="0" smtClean="0">
                <a:solidFill>
                  <a:srgbClr val="CC9900"/>
                </a:solidFill>
              </a:rPr>
              <a:t> і </a:t>
            </a:r>
            <a:r>
              <a:rPr lang="ru-RU" dirty="0" err="1" smtClean="0">
                <a:solidFill>
                  <a:srgbClr val="CC9900"/>
                </a:solidFill>
              </a:rPr>
              <a:t>політиці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ця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фракція</a:t>
            </a:r>
            <a:r>
              <a:rPr lang="ru-RU" dirty="0" smtClean="0">
                <a:solidFill>
                  <a:srgbClr val="CC9900"/>
                </a:solidFill>
              </a:rPr>
              <a:t> була </a:t>
            </a:r>
            <a:r>
              <a:rPr lang="ru-RU" dirty="0" err="1" smtClean="0">
                <a:solidFill>
                  <a:srgbClr val="CC9900"/>
                </a:solidFill>
              </a:rPr>
              <a:t>проти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революційної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диктатури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проти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співпраці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комуністами</a:t>
            </a:r>
            <a:r>
              <a:rPr lang="ru-RU" dirty="0" smtClean="0">
                <a:solidFill>
                  <a:srgbClr val="CC9900"/>
                </a:solidFill>
              </a:rPr>
              <a:t> і </a:t>
            </a:r>
            <a:r>
              <a:rPr lang="ru-RU" dirty="0" err="1" smtClean="0">
                <a:solidFill>
                  <a:srgbClr val="CC9900"/>
                </a:solidFill>
              </a:rPr>
              <a:t>приєднання</a:t>
            </a:r>
            <a:r>
              <a:rPr lang="ru-RU" dirty="0" smtClean="0">
                <a:solidFill>
                  <a:srgbClr val="CC9900"/>
                </a:solidFill>
              </a:rPr>
              <a:t> до </a:t>
            </a:r>
            <a:r>
              <a:rPr lang="ru-RU" dirty="0" err="1" smtClean="0">
                <a:solidFill>
                  <a:srgbClr val="CC9900"/>
                </a:solidFill>
              </a:rPr>
              <a:t>радянського</a:t>
            </a:r>
            <a:r>
              <a:rPr lang="ru-RU" dirty="0" smtClean="0">
                <a:solidFill>
                  <a:srgbClr val="CC9900"/>
                </a:solidFill>
              </a:rPr>
              <a:t> блоку. Друга </a:t>
            </a:r>
            <a:r>
              <a:rPr lang="ru-RU" dirty="0" err="1" smtClean="0">
                <a:solidFill>
                  <a:srgbClr val="CC9900"/>
                </a:solidFill>
              </a:rPr>
              <a:t>фракція</a:t>
            </a:r>
            <a:r>
              <a:rPr lang="ru-RU" dirty="0" smtClean="0">
                <a:solidFill>
                  <a:srgbClr val="CC9900"/>
                </a:solidFill>
              </a:rPr>
              <a:t>, на </a:t>
            </a:r>
            <a:r>
              <a:rPr lang="ru-RU" dirty="0" err="1" smtClean="0">
                <a:solidFill>
                  <a:srgbClr val="CC9900"/>
                </a:solidFill>
              </a:rPr>
              <a:t>чолі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якої</a:t>
            </a:r>
            <a:r>
              <a:rPr lang="ru-RU" dirty="0" smtClean="0">
                <a:solidFill>
                  <a:srgbClr val="CC9900"/>
                </a:solidFill>
              </a:rPr>
              <a:t> стояли брат </a:t>
            </a:r>
            <a:r>
              <a:rPr lang="ru-RU" dirty="0" err="1" smtClean="0">
                <a:solidFill>
                  <a:srgbClr val="CC9900"/>
                </a:solidFill>
              </a:rPr>
              <a:t>Фіделя</a:t>
            </a:r>
            <a:r>
              <a:rPr lang="ru-RU" dirty="0" smtClean="0">
                <a:solidFill>
                  <a:srgbClr val="CC9900"/>
                </a:solidFill>
              </a:rPr>
              <a:t> Рауль Кастро і </a:t>
            </a:r>
            <a:r>
              <a:rPr lang="ru-RU" dirty="0" err="1" smtClean="0">
                <a:solidFill>
                  <a:srgbClr val="CC9900"/>
                </a:solidFill>
              </a:rPr>
              <a:t>аргентинський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революціонер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Ернесто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Гевара</a:t>
            </a:r>
            <a:r>
              <a:rPr lang="ru-RU" dirty="0" smtClean="0">
                <a:solidFill>
                  <a:srgbClr val="CC9900"/>
                </a:solidFill>
              </a:rPr>
              <a:t>, </a:t>
            </a:r>
            <a:r>
              <a:rPr lang="ru-RU" dirty="0" err="1" smtClean="0">
                <a:solidFill>
                  <a:srgbClr val="CC9900"/>
                </a:solidFill>
              </a:rPr>
              <a:t>виступала</a:t>
            </a:r>
            <a:r>
              <a:rPr lang="ru-RU" dirty="0" smtClean="0">
                <a:solidFill>
                  <a:srgbClr val="CC9900"/>
                </a:solidFill>
              </a:rPr>
              <a:t> за </a:t>
            </a:r>
            <a:r>
              <a:rPr lang="ru-RU" dirty="0" err="1" smtClean="0">
                <a:solidFill>
                  <a:srgbClr val="CC9900"/>
                </a:solidFill>
              </a:rPr>
              <a:t>революційну</a:t>
            </a:r>
            <a:r>
              <a:rPr lang="ru-RU" dirty="0" smtClean="0">
                <a:solidFill>
                  <a:srgbClr val="CC9900"/>
                </a:solidFill>
              </a:rPr>
              <a:t> диктатуру, за союз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кубинською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компартією</a:t>
            </a:r>
            <a:r>
              <a:rPr lang="ru-RU" dirty="0" smtClean="0">
                <a:solidFill>
                  <a:srgbClr val="CC9900"/>
                </a:solidFill>
              </a:rPr>
              <a:t>, за </a:t>
            </a:r>
            <a:r>
              <a:rPr lang="ru-RU" dirty="0" err="1" smtClean="0">
                <a:solidFill>
                  <a:srgbClr val="CC9900"/>
                </a:solidFill>
              </a:rPr>
              <a:t>аграрну</a:t>
            </a:r>
            <a:r>
              <a:rPr lang="ru-RU" dirty="0" smtClean="0">
                <a:solidFill>
                  <a:srgbClr val="CC9900"/>
                </a:solidFill>
              </a:rPr>
              <a:t> реформу на </a:t>
            </a:r>
            <a:r>
              <a:rPr lang="ru-RU" dirty="0" err="1" smtClean="0">
                <a:solidFill>
                  <a:srgbClr val="CC9900"/>
                </a:solidFill>
              </a:rPr>
              <a:t>зразок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радянської</a:t>
            </a:r>
            <a:r>
              <a:rPr lang="ru-RU" dirty="0" smtClean="0">
                <a:solidFill>
                  <a:srgbClr val="CC9900"/>
                </a:solidFill>
              </a:rPr>
              <a:t> і союз </a:t>
            </a:r>
            <a:r>
              <a:rPr lang="ru-RU" dirty="0" err="1" smtClean="0">
                <a:solidFill>
                  <a:srgbClr val="CC9900"/>
                </a:solidFill>
              </a:rPr>
              <a:t>з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соціалістичним</a:t>
            </a:r>
            <a:r>
              <a:rPr lang="ru-RU" dirty="0" smtClean="0">
                <a:solidFill>
                  <a:srgbClr val="CC9900"/>
                </a:solidFill>
              </a:rPr>
              <a:t> табором. У </a:t>
            </a:r>
            <a:r>
              <a:rPr lang="ru-RU" dirty="0" err="1" smtClean="0">
                <a:solidFill>
                  <a:srgbClr val="CC9900"/>
                </a:solidFill>
              </a:rPr>
              <a:t>кінці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жовтня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Фідель</a:t>
            </a:r>
            <a:r>
              <a:rPr lang="ru-RU" dirty="0" smtClean="0">
                <a:solidFill>
                  <a:srgbClr val="CC9900"/>
                </a:solidFill>
              </a:rPr>
              <a:t> Кастро </a:t>
            </a:r>
            <a:r>
              <a:rPr lang="ru-RU" dirty="0" err="1" smtClean="0">
                <a:solidFill>
                  <a:srgbClr val="CC9900"/>
                </a:solidFill>
              </a:rPr>
              <a:t>прийняв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рішення</a:t>
            </a:r>
            <a:r>
              <a:rPr lang="ru-RU" dirty="0" smtClean="0">
                <a:solidFill>
                  <a:srgbClr val="CC9900"/>
                </a:solidFill>
              </a:rPr>
              <a:t> на </a:t>
            </a:r>
            <a:r>
              <a:rPr lang="ru-RU" dirty="0" err="1" smtClean="0">
                <a:solidFill>
                  <a:srgbClr val="CC9900"/>
                </a:solidFill>
              </a:rPr>
              <a:t>користь</a:t>
            </a:r>
            <a:r>
              <a:rPr lang="ru-RU" dirty="0" smtClean="0">
                <a:solidFill>
                  <a:srgbClr val="CC9900"/>
                </a:solidFill>
              </a:rPr>
              <a:t> </a:t>
            </a:r>
            <a:r>
              <a:rPr lang="ru-RU" dirty="0" err="1" smtClean="0">
                <a:solidFill>
                  <a:srgbClr val="CC9900"/>
                </a:solidFill>
              </a:rPr>
              <a:t>групи</a:t>
            </a:r>
            <a:r>
              <a:rPr lang="ru-RU" dirty="0" smtClean="0">
                <a:solidFill>
                  <a:srgbClr val="CC9900"/>
                </a:solidFill>
              </a:rPr>
              <a:t> Рауля Кастро - </a:t>
            </a:r>
            <a:r>
              <a:rPr lang="ru-RU" dirty="0" err="1" smtClean="0">
                <a:solidFill>
                  <a:srgbClr val="CC9900"/>
                </a:solidFill>
              </a:rPr>
              <a:t>Гевари</a:t>
            </a:r>
            <a:r>
              <a:rPr lang="ru-RU" dirty="0" smtClean="0">
                <a:solidFill>
                  <a:srgbClr val="CC9900"/>
                </a:solidFill>
              </a:rPr>
              <a:t>.</a:t>
            </a:r>
            <a:endParaRPr lang="ru-RU" dirty="0">
              <a:solidFill>
                <a:srgbClr val="CC9900"/>
              </a:solidFill>
            </a:endParaRPr>
          </a:p>
        </p:txBody>
      </p:sp>
      <p:sp>
        <p:nvSpPr>
          <p:cNvPr id="1026" name="AutoShape 2" descr="data:image/jpeg;base64,/9j/4AAQSkZJRgABAQAAAQABAAD/2wCEAAkGBxQSEhUUExQWFhUXGBsYGBgYGRgfGBwfHB8XHhYcGhscHCggGx0lGxgaITEhJSkrLi4uGiAzODMsNygtLisBCgoKBQUFDgUFDisZExkrKysrKysrKysrKysrKysrKysrKysrKysrKysrKysrKysrKysrKysrKysrKysrKysrK//AABEIALUBFgMBIgACEQEDEQH/xAAcAAACAgMBAQAAAAAAAAAAAAAABgQFAgMHAQj/xABAEAACAAQEAgcFBgQFBQEAAAABAgADBBEFEiExQVEGEyJhcYGRBzKhsfAUI0JSwdFigqLxM0NykuEVFiRTwkT/xAAUAQEAAAAAAAAAAAAAAAAAAAAA/8QAFBEBAAAAAAAAAAAAAAAAAAAAAP/aAAwDAQACEQMRAD8A7bBBBAEEEEAQQQQBHjNbeIWJ4iJQ4ZoU67HCdST9fKAc3rZY3cRomYtLClhdwNTlFz6Rzx8UVt7xpdD70pyCNbA/KA6RRY1Imi6TAfgYngxyOTiBz/eizf8AsTsv/MNn89e+H3Aqg3Ug5lcdog9lSAMpA3BNjcc/iF/BBBAEEEEAQQQQBBBBAEEEEAQQQQBBBBAEEEEAQQQQBBBBAEYNNUbkRkxtCxj9XlFwdYCwrscVDYQRzqfXFzqYIDrsEEEAQQQQBGitqRLUsfIRvhS6SV+YkDYaeP0YBfxmvZ3JvFdJngixMZVTEnnaK6dKO4gMq2ib3l74r5dZMVuOn15xPSvMvRjpy4RX4l0sppe4u3JYC1m4ugW81b2/FxiNQ9OlkzFEq5JIsoBJbyG8KcyVOrzcDqpeluJhwwTo1TUqdY7jT3jMPZPc1h2vA3gOx4ZVdbKSZtmUEjkeI8jEmKLov0hkVSASWDWB2HZspCmxAtuR8eUXsAQQQQBBGudPVBdmCjvIEYy6tG2dT4EQG6CCCAIIIIAggggCCKvpLi4padpptfZb7Zje1+7QnyjimP8ASOondoT5177KzBfQWEB3+CPn7B+lE+Tr9smAgjR2LDzDEi0dI6M9P1m2Soyg8Ji+7/Mu48Rp4QDzBHisCLjUHYx7AEEEEBpenv8AiMU2IdGxN3c+sX8EAm/9iJ+Y+sEOUEAQQQQBBBBAQMcrBKlE3tfsgnYXv+0ctxXHpamzTB5kR1yqpkmqUmKrod1YAg+Rjlvtj6I08rDnnUsiVJaW6M5ly1zMjHKwLDUAFla/8PfALE/plSps2buAJitq/aGp0lSST3wiJh0wqGCmx2J4+EMHR7BrDrD2uBVSL23Fr/iFr/CAr6/G6moJuT3qo2/WIWFJnnywx0LC99Y6Hh2ByVdZskgIykMu1yOanVWGvxhXxOeJFUzpLUi9wbc+I4jlAdDkUbGWOrtmA05QsYl0VrJ81RNdSOXaPkFsANOMXvR7GS6K4007t4aJuNLLktNbKZlgoYjbMQAT3XMAx+z/AAxaeQUAAYbnjbl4Xv6w0wndHsWlCaqtUI7t2dCLG+2nO8OMARhOmBQSTa0aMUxKVTSzNnzFly13ZzYa7DvJ5Qg1Ptqw1WsOvcfmEvT+og/CAY66QJurhivAEWB79d4rpkuRJBOS3kbeu0QpPtLwuo//AFGUT/7ZbAeuW3xixlMk4ZpDyqhd7yZik/7Sf/qAiysUYdpGv3gn94mN00Mkj7RKbIR/iS9QP9S7+Yisn4ehbsgiZqcpuj6b2Fu0Bz1EDS2Mp5TFwGBGZQOsS/EC1j5W8IB2w3FZNQLynDeG48RE2OepNlyHRkNszqisBrcgnhyAN78odKcs/auQLDj6wEqpnBEZzsqlj4AEn5RyA+1Ce0yY0sLkU5QLi4uAwJXbY768rx19pIKlTqCCDfiDoYQqT2WUNPTzVsxdizCbmIZRc5FXgABp36wHP8Z6WTapGR5jmxzWYjhtZUAA3tqISWr5gPvka7X27ot6nDyjtdgOrJFrasOBve+o5fCF3E2u+deO9hYDlv5QFkMTK+9kfiMy3v6xupMdlq3+GBt7rMLfpC1v9c430skHc/3gO6dAum6rlluxaSTYE7of2jqgN9RqI+U8MnZNj+nlHb/ZdizT1dXmMTKUBE/DlJ1J4sQQBc7DbcwD7BBBAEEEEAQQQQGuTLyxsgggACCCCAAIo+ltVlklBqXBBFr9njfgL7Ra1VSEF7i/eYT66gWY5d+219yCbf6c18vgLQCNWUQNzl9IpammUXK3VwNLGx+XOOkmiXiPjEWfgqtw8IDmEvHVBbMgSdbKWsLkcjwvxB4684VcbqA8y6m4toecdQ6Sez0zwWlm0wbXGngbcI5jiXR+pp3yTZLqeGmjf6T+LwGsBoocReUwKk6cOEOn/dktZGRgHaYljf3VuNdOP94SUw2cdpM0+Et/2hmwOgInSZSzUTM4Ex2CsU0vYoWGlxz4wHRvZHhapT53pEzyyTLnvJUTNSdMxGbTXyI2h5mdIWGhWLtKcJKCg3soF9NdN9NNe6EnGpoWZwgF/wBouFNiayh1pl9UWNiLq2a2pFxqMuh7zFd0V9mHVdufaZmAKkDsgHbQ8YYftCnjGp+l8+TWCWeuanJyDPJul1AuZcxTcKAR7ynxgJeIdCacjSWBpsPjCZiXs27eanLSm4MCdPSxht6edL51IAqkS2OuYrm08BFPgntAJ7FRNRn0uplPKOoutidLka2O/dAUFXVYvRIAagVEofhnKH8NW7QtzDCLDBfarYqKymYDbrJRLEc9GOYgb2LN3Q21lOlXLsNQfIi/IjjHFjQu1S8kFmZXKC2+hI15cNdoDvlLTS5rS6iS4eTM7RKHssOB7mB0I33vtDXIrVtvHI+hEifRy5y9bIeW4zMkt2bq2LAK2qgdpcykqSLqON4vUxg84Do8qpVr2O0VnSVXaS4TU225wkVTvUlFQtnViyqHKqxCto5AJC63vwIENWAzprShnQrlGpzZr87Ny7/hAcBxyY5ZrnYnXhfiO8RW0ODTKxikoywQLgPMRbk37KZrZjpsNrQ7dKMLE+ZNKAKTMOUai9+WvxhgwDovJoxRiYwM15xKXFySFZmUEDSyX1PcOMBw5lKMVYWIJVgdwQbEeRjdLqAsOXTfBBOm1VTK365rrzC9kkDncX77whr3wFlT1uvx9I6f7IMQy1gvoHR1PzHxEckWXroRDt0Bq+rqpF2Hvj0bTT1gPpQThzjJXB2MLFdiaochAy8TwuOcYpWM3altLy8rkn52gGuPAIoJVfMHvW8olysS5wFrBEMYivHSCAlTJgUXYgDmY1NWIPxfOE77U7kK7Zsp7WW+W/nbQROmTSSPWAu5uI/lX1NvgIgVuJuoJLLYC9guvxMQaiosIr6iozqRASKKseZ2nK289e7fa0b5jliFUgeQ9d4qqBRoOUTRMC3bW+0BpqF37TeZGvPYbW0jGdMy7sdtQNSfXSNCm5u19NT5Ro6wuWbmdAYCwFQMubKvcCP1FoyQrMS0xFCnQhlDA91ibWjXTrml243jRPmBqoSl9ySgYm/4nuBfwAJ9ICE/s/w2oJZJJRhoWlM0uxH8I7N/KF/Heg06kAdZn22Wpv1U1lWoReLSptwSe7QHkYv6vFXeb1NOtgBcDQPMGozkkfdyr7MdTY5Q28WCdHEm61YWex4EHq17lX9TcmAY8Jrw9JLbNmBQWJ322bkw2IhE6Suzk5Y21nRsYZ/5FK7rSE2qZBJZUDaCdLuezkYgsPy35RKpqfMTffjAKiyJuvM878Y7LLw9LIGAYIihQe4bwmz6dVtttG7G8TvLLGc0sdXdcmrseOUWN7eBgJdfJlzZ5EwXY6AfO19DvEc4Ulik1EyHiRdSNhoePCFLAnaw62sd8rZkWYFVgdRqQASNxYxe1uMMwy3EBsmyJNNpI246k2heldHkYz3UkTZrBhlHatpcbHTUnzj2pn6b2HHf5RY4E7Ehl2OgNjcG+hH/ADcd0Bk+HuJSpbtaKxta4Bvt429IxGHONxD4lALAbmw9bawTaMW2gKfoxSypC9dOdFZzkQMwG5tYX3LEWt3QyVM5cpI1+tITOmmDKZImJLDTpbAo2uZRcZrcL2015wuYV0tmzGMt5eSYrMuul1Osskd+o8oDR0mlyhMDshDE3Ujnf602hv8AtcmVJE6cM8xEIlADW7293kdACeV45LjuOiTOYWzWYmx2uTe45WPjD10exdZ8hDbwEBXSaF+oYn3mzE35sSfmY5Ji9C8qYQw3JsecfQldJ7G+8JmO9HevB7JLcLbecByCLLCasq62NiCCPWGCf7Oqm/YyW/iJHyBjKR7N6oXeY0pEQFnbMxIVdWIGXcAQHQ6ypaaFJPZZQ1rncgb90QZM9Zb2DMptm1By2udjte/CIn/X6ZVCrPlMoFrFxfSw89BGH2sMM0shgeWxgLWd0mMsXBbxU/MbesTaDpfKe3WTF8+yw8dLGEasmB3BYugU7LsfG28ezXlgX6ot6XgOtUuJBhdWDjgUYH1F4I49LxEqeymQeceQHVqOZZL8/WJwm6LfiIrKQ3Qd0SKqbYDj6wGWIVV9og084X8o9cm0RpanXWAn06ZfnGZmc4i01XwO/ON7JxBgMZ2osul942yZBCxjLIP/ADG16qwsb2gNMw9mwIhXq6gqKhhdi7qth7xGVRkXvYm2+ma/CLqpm9/pELo5SdZMmE/+0tfkAqLZe9tRfleAndF8KaSjTJpDT5zZ5hHE7AA/kUAKOdrwyyXIGZiAB9W8Y8SQBqfC3yHcI2SKYEhm1I25DwEBLklZilHUFHUqwOzKRZgfKKRqLq3Zb+6ba8RwPpF9J7h5mKrpRJOkxeQDbXtwP6ekBRYxU2B1iBgbiaHlsiPNUEyWcA5Q3vgd/GKzGJzk6fXKIlBPZDctrz24QEyb0UAYtUJLmc8rv+rRDxDGZcj7sCwGgudfWN1RQvOXKlQ6TGzNLGhDhBmcAW4C2t/nCMuBTHmHN2nJ1J117+ekA1Jee669ld7eW8OFLUCUFQe8du4cT+0KFLlpU1Fzy01PM8bRnSznnE3Y66Ei4J5BfyjvgO1GeRY23+jG0NpCn0ZxPIiopzLcWLknTjYnXwh5lMGAI2gFbpNiKSl7VwD42jlvTrEZKiXNlWUuQrMu7Eai+ovYaXvptHX+meEJU07K+1jHzP0tm5XSmX/DkAqveSSXY8yTpfuEBsxfBXBDAlkKh8xB3J1HG3rDx0LQky13AFrDnHOJOOzVQITdVFheOu9F2nyqNHSVnrZqfdS7Gyg+68wn3VA1NzvZRqYBuxF5NMgepmy5S8M7Aeg3byEK832hUINpMupqP4pcrKp83IPwjHC/ZgXfr6+aamobVidUB5AHgL8dOQEONNgEuXsoGkAoJ04dh93hlQw/idB+hiyo+k0yZZXw6qUHQkdU45G4zA29YaBRKNo2JT2OgMBwb2j9GzTzM6ynSU2st2UgWOyNfZhtbuhawilnMbyXVATYF3VVZuAGbQkx9Pv2lKOodG3VwCp8QdIXsQ6A0M5kmIhkOhuvVEZPOW1xbwtAcIOMOjFJykMpynuI30/vE+nxFH90gHlciGD2h+zurVmqJY+0JpmMsdsADdpe/mt45lAPYmOw0IPiR84ISpdU67MR5wQH0DRv2Rcx7V1BMQJDkaRsB5wG6ROvfWMzpyiHNBG0SlOYDjp8YDRPU7xnJqyNDHrobaH0jRMYDQ38Rr8ICas8bgiNVRVA7xWLPBJ1Hd/zFfW1pXQmAmT8RCmx25xZ+z6sD/aU4rNDfysunxDQhYjiIGuhPjFn7N8UCYgFNgtRKK/zp2l+Gf1gOumM5QJ18oxdTfSM5YIgN8peca8UtlBYdlgVb65xvlkbk2A5wV8oPJZR2uI8RAKtR0dlknM4AWxO19fd8CeEYLT0shgBJE2afcU9ph/E1+yov/Ce6PaupKrnfRJaFiNizA2UHnwEUFbjBk5erVhOftNMmLbXjlFzpawHK0BTtic2f0ikKfclZ5aqL2y5JmdgOALE+QENOO4fLpg01gAW91R7xP7d8c6GL/YK16ojPMCMstWJsWNjqRqAAPiBpeI8rprMqJn/AJpAzm4cAgAa2BAvZeAI5a84DawmVU0gE2/NwGvCL2Th+b/x5ZyqNJswWzD+BdPeIOp4A8zER8SVHEqm7cx7dpRdVB/ETsWtw4bnkbFKoKqojEKQbFO1Onfm6q/uy7nWa1rnxvANGHSwgtfKBpoNe7NsBDbhCKuqM+v5icp8jpCXSzSiZ3CykAv2jYDvJsC3wHjGqX07kyza7WF+2yGzHgEUsHmfyi3fAdLq0Zl3BX5RzXGvZdKqajrXdlW1sq7nfc8N+FoYcC6aK5AmS2lAkAM1srX2uMxKE8jpwvfSGuWADmGt9oBLw/2YUSEs0lcpBBBAO+++3lDSkqXK0QAc7bnxPGPKqexOgiun10uWbOSGJA8ybADz4wE9p3p8Yj1NUAL2J4bce4nSFnFcZnyJizAR1aP97LKhrqdCQTqGG+nhDJNmiYjAWNxcW25wEdKtmGlhx319B+8b0uw94ehP/wBRXyCR47iJMt9YD2ozgXuCOPZOn9UbZH+o+Vv2jcZYYHkYrwuS1thAT2BUZlY+g/aELpf0EpsQZnl2pqsXJsAZc3vZRax/iGupuGh7kT/SI2KUZFnl7rqP1gPnBOjc/MyshVlJBB5jQwR9A1VBKnWmmWuY6Mb215H+0ewFCqaxgEIO94ylc48dz+/hAa2aMaafZrHYx5Mf+0QXnjNpAMFr8o0TR9C0R6OruLE/GM6g24aQEGrkg7bxUVXaBRzqOJ+tYtahrXA34xV4hLzC4OogFPF0yne1uDag+BEV8qrZcryzleWysncQbiJeI1QIyTlKng41HdfnFCz5TuCOYgPp3o5iQq6aVULoJigkcjsw8mBEWa6d8c59khqPsRmvNYStJciWPdCoSGYjmzE68bQ+San80BPlvqIznyTKIYe4T5Ana/cdvSKqqrVtpuNoSMdrqsz6afSu7vLfq59MLlGluf8AEy/iFrqTbTsmAusXko7IiNmV5hPeAp90+DX9BC30mxYCqkSrDq2SYxJ/Cq2s1+AJDX8uUMdWVEyYyi172Fti5uf2jlvTpnmVkyVLBLCVLlKFAuS7AsPO8BQ4tVfa50ydr1KWVebb5AP4nOvcPCHTo5gIp066cmac+y2HG1lHIAcYxwrD0m1jdkCnozqBazzrDN45QLeXfDJiFSZKGof327MiXa5JPdvYbm3K25gKrE1MshBleqn6Bb9lRuVPJADdzuRpxj0T1oiwRZlRUG2dlW7u3xEqWuyrv3cTDrKabLzEE/aXFps4kAS1JuZYY6LrqxG5J4WEY4bhrS1zSln1DblnmNJpgefas80bagEHnAZmRXVxvNvToDoijt/7zt/LaMJEqjpGsXUzTwl3mTT4228TEfEKd52lXVs4H+RTKVTwztv5iItFKZezTSUpxxf35p/mf3fK0A54XUksFMnJn90TGDTLHcso0At3mHD/AKk04mzFUHZUKSNBYakG5Mc9wSUUZiSSxBux1Y6EancneHHCmso79fXWAvBOKgAubE/j1Hrv5xoxqj6wXYXtwBuV5sp/F+2m8YVJ7INtvkYjpWFHU65G3H5SN7coCMJXWywWsTqj22NuI7iLEeMbejMwhSp/y2Msm/L3f6SsYJNVZ0xVPYcZ1Ftitsw/qBHcYi4c+WbMF/fUOPFTY/Aj0gLmeoB8DG1VEYTmF7n8QjBnHPu74CbJmRrm2PDYxFzEG43jOYbjOP5vrwgNfXZSQYsKWpBFjFRNGbWNMqYVMBatJ6tzYdltQIIylTQ6wQCtNkmVNZCNmIjCch4ad8XHTeny1GYfiAP6H5RUypmYWgIMxj+8VrjXhf4xZVlNfUaMNv8AmKvPfTYjhAZS5mXX94s1n5luDrb0isZLDMd+AiNT1RVrNpfWAlVUwr+L5xSV8x0JZQD4Xi/ni4JGv1+0LWKTyARa1+FoCir6pZumzcQdoopskrvFniCXN11HyiuLmA6H7MK2pqbU+dhIplLBVsLl27IY/wC8xa4n0qVZ1QVYtJpUCA30ec2gA5ganyhQ6O41NpaCpEr3p81JaEDt5spzAeTLtxaIeIy8nVUY/wAs9bPO5M5h2h/Itl8bwDp0e6RzS33g05b77juhtl9HGnMs5GLgaoUazC9tGtqDwjmeFzixdob8FqZ01CJEwS6hNUuSFfmp4X5QDhjVHJkCZNnTCqoM7Hcf31sAOJEcy6Ly3rsRn1Q7CImbOyiyMVAlXW/acAk2B4bxp9o/SmdPkSqabKaTOLk1CtzQ2lgcwb5uWgi4wAOtIqUyiYZj5mykGxNgA1vxBcoN9ssAx4HhtPIQSZeZ7XZmY6kk9pnOwv8AsIp8RrJP2tZrP1rS9JctblVN7g3NgtiAdjsNYzrcM6t8tXXSpKbiUl2djtmc2Fz3bCLvCJOGSFzLOlXtclm7XidLwGrD6WZN+8ZVlIvazHU+N22NuUV2KYwrHKuq8L6k95jX0l6XpP8Au6fWUPxWIDnu7vnFTTsTbQQEppQtdh4xoVbnQWXu3iWJRYXbnt9cIEmWN7WtAbZU1ZeUNYFuyPP+8M2FvoI5nT4ktTiEtVs2Rt76BV1ZhzJIt6R02TJ6s28Nxrrvf4wE7Nm7PBh8Y0y7AHMLi2ovbXTUcjGM1x2bRO6kMjsvHQi1/wC0Ap1paXLV75wjKwfiUsVcNzKg38F7o1yMRXMnMMyj0v8ApG+ulPTP1kvtSye3LN8p55eRhQrHEislS1JKPMMyWdfdZbAHvDXXxHfAdFnVQKAX1BIA+u60alqNCSdhrEVhfXhaPZwsp04fX6wFjS1GdNdwL6RI67J27EqdGA5c4qMJezAHY6etotaewJRvq8BrmTMr2vpuDwINrGPKr3oj0pzq0u/blk5eZHLyPziS73lgn3hvAYSKggsORtYfOCPGS7E8wIIC46d09xLfxX9v1hODZe6OgV0g1VEpGrFEmDvNgf1Mc/ny/wA2kBImkMNorK2gDajRh8e490SqWo17ufOJLrfaAXVmlmswsw4X08rcI9qaYMNteesWFTRXN9m5iI6yyTbS/eYCnk1LSmymxX62iTXPIKNMmCygfW0bqun/AA+p8Yo6gNLPNO+AoqyppRcox/0209YqZ1TKIPZN/r9Iav8AotNUaqMrcQDaIs7ollXTU/GAy6LYukuQ7GTmamSYUY2yK81lyNa/vjKwBtoBfhFVgkhisyaQSWvrrcnc9+99YsJHR9xLmJqM+XnYFSbacdCw84v5+FCnpkl7nKbnv+jAVPRyX7wuecXVG6yzc6FTcE28LRT9Gn+/K6+6e/bfw/5iylzpbTMkw5QdLnnAONTR0uKCVOm/emnuGBmWCm4IBCgMQxA3Nt43yWkqCoVerC5RLSwVN7gAbb+MV2HYFTUSTKlZheZlAyq9gQSAbgm3OEyZ0kKzOul9q/ZdR7u+mvPvgGPGZEgKM57Kiyk9o21so4kwmVs1JobKuQA9nbMR/EbfDhEjGulSz2tLRkIGua2/G1thFNKbck3OvfeAvMPqVy6jbja0XVJiANtPr6MKyT9L6W33jdSuWIC7+Pp4QDeawtoNe8awvdL8YyoJMs/eP7x/Kp4eLbeF431mJLSyr+8b2sL6ki4APDYnyMIbzi7l3NyxJPj4coB89mmFsjtMcWW8tRyOpdvggHmYcOieOiomVEsntiZNNieAchbX4BQBEP2fyUail5XVmXrXdc2o/CmnDsqD598J/Q2t6rEZhO3XPc9xYhh8QfKA61UPZUPiPnG9ZriUXl2zfDTe8RKr3HHEE/XwMQqXETLZdOzm18CDAWdNVJVoVtZ7ajge8RzXphQtLenJuDKnBL/wvYj0Zf6ofcQpck0PK2bVSIq/aQBMpQ9x10uZKZgNyodRfyuLwFlIayqTy/ePKh9OG8QpFQAgva8ZTpnYBtqTAbpZKkGLtGzFG8j+kLSzb8eIi0p6i2l9ICHiYaTUZ1PfFrLm9bLLAajcRjjlOGUPuLW9IrcLnFQRoRxHdAWqMDbfaCI7zgLW5QQFD0J9rsiTIkyKhH7KlesWxsBsCp12I2vFzjVTLeazLcKdRpz+UcRwZ5JnylWU75piAB3GUEsBfKqgtYHmPOOzY5lVQe+AhOw/CLRKpZ/OK6VNDd3lGYa3rAWTyLm45bRBqZObuaJVJWDYxvnyr9oQC/11uzNNjwJBsfGwjRV0jEaAMO4xeTVJ0A15m1vOF6rqKhGOWR/tOh/aAo5uFzVOaWGUjcWifQ4jMtlmKQeZvG+XjNRa3UN420jdUz3dbE5b7ggC/LWAg1WOKh1J012vG84itVKmuDfKMwHLgb+FxGinly3OSZlv+Em3xi1psEMpXZVAGRrkbbG0Am9EWJqwdbdq/od4k4vLDTD2ePA+kY9B5ZM9m17Ib5HjGOJziJhJta/w2gMOqeXKmiYweUU7KkaBiVyEG/A2hcSrZLheO+nxh9kV0lqOoZrF0l3ynjZlK28xaECuqRMa6pk02uT5wHkltCePOJUqstoovFerkRvl1eXZVHkb/OAnSZDzCc7ZBa9uJ8AIs6alK+6SFFs3Gw0FyeAimpKedNJcAtlFzztzA427oeHxGTSUgmygHd+wZbG4bMD2xudOI214QCz0vp1WaBJnGbK3GoIDBRnGmhIv8fGKubSDLnVhkPDiDxHzib0WkJPY0z27Xal8BnUHS/C40iyPQ8q9i5ycrG/gdYCBgTT86mnYq4BGYcAdwe48oaOkclKSSjvYz3lKNLavqGb1vFhgmHJJAstgNTf9e8/IRRtg710/r5xOR9UXXRB7gPkbnxMB0/BMQ66RJmn/ADZaMfEqM39V48xHC7y3tY2sdjwuRaIHR+tSZKZE0EhzK020CsLetvKGeiqA0tla17W+cAvYfUM6iSTZ1N07x+Jf1jnPTCtZMRmSQdOwp8wGIjpmK4WyG6+oivxLotJxFhN/w6pAAH/DMsCAHHO2zDXbeAhUCFgNdLRKrR92LH8X6RU4LUm2XYjQ+I0t6iLatT7ka21+uMBGpiRp9d0WDDS8VFNM113i6lTLrAXmGHrZOXjb4wvGWyOQYn4TVdW2o0MSOkdGBaauqt84ClxSoZQtt/7x5FF05aoVZLyTZdQ1lub/AIfk0EApZ/sbJNlAZwdCRtob/AkQ3YdjjVUhZjqBe+gOmmkEEBZ0UwG4y284kuBtaCCAGUDWJUmeV7xHkEBnUsLXAtEQT9NRePIIBYx3pi0md1SyltpqSf2hWrMZnVrZWfIoN7KIIIDTPwQD/MYxvwvFp0h1QTCyMQrK21m0NuUEEAy9GZQlPPtqAh+MVNW4JOnGCCAr66otTzFAtmy3PgywtwQQBBBBAS6LEpsrSW5W/hp4conYXRqQCdb/AKwQQEuikLKdZijtK2n1aHmpqbjrLWYgXsdDe0EEBvpV+5mDXtKxvyzWQegN4l1JCIco90aekEEBC9npsZq8Hu58bj9zDdJWxNj+EwQQDDRtcC4veIPSqsFJST58tBnSWxW+17afGCCA4Zh2MvLQMNTfW/G99Y6FKqOto1cixNo9ggKuVoQYtKc6R7BAbagWXNxBtF/g7ddKaW+otvyOsEEBWUlg5BAIy8e4mCC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img.tourbina.ru/photos.3/3/2/323688/big.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158029"/>
            <a:ext cx="3888432" cy="2538591"/>
          </a:xfrm>
          <a:prstGeom prst="rect">
            <a:avLst/>
          </a:prstGeom>
          <a:noFill/>
        </p:spPr>
      </p:pic>
      <p:pic>
        <p:nvPicPr>
          <p:cNvPr id="1030" name="Picture 6" descr="http://www.diletant.ru/upload/medialibrary/429/42909ccf91ac7614172b224f5d41b1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861048"/>
            <a:ext cx="4176464" cy="28399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760"/>
            <a:ext cx="8712968" cy="548640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0000"/>
                </a:solidFill>
              </a:rPr>
              <a:t>Фідель</a:t>
            </a:r>
            <a:r>
              <a:rPr lang="ru-RU" dirty="0" smtClean="0">
                <a:solidFill>
                  <a:srgbClr val="FF0000"/>
                </a:solidFill>
              </a:rPr>
              <a:t> Кастро про </a:t>
            </a:r>
            <a:r>
              <a:rPr lang="ru-RU" dirty="0" err="1" smtClean="0">
                <a:solidFill>
                  <a:srgbClr val="FF0000"/>
                </a:solidFill>
              </a:rPr>
              <a:t>збройну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боротьбу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Фидель Кастро о вооружённой борьбе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025352"/>
            <a:ext cx="7776864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226</TotalTime>
  <Words>1291</Words>
  <Application>Microsoft Office PowerPoint</Application>
  <PresentationFormat>Экран (4:3)</PresentationFormat>
  <Paragraphs>46</Paragraphs>
  <Slides>25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Тема1</vt:lpstr>
      <vt:lpstr>Розвиток куби після другої свтової війни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Фідель Кастро про збройну боротьбу</vt:lpstr>
      <vt:lpstr>Презентация PowerPoint</vt:lpstr>
      <vt:lpstr>Карибська криза</vt:lpstr>
      <vt:lpstr>Ракети на Кубі</vt:lpstr>
      <vt:lpstr>У 1962 році, коли на острові були розміщені радянські ракети, справа ледь не дійшла до війни. США почали військово-морську блокаду Куби.</vt:lpstr>
      <vt:lpstr>Презентация PowerPoint</vt:lpstr>
      <vt:lpstr>У 1972 році Кубу прийняли до Ради економічної взаємодопомоги.</vt:lpstr>
      <vt:lpstr>Презентация PowerPoint</vt:lpstr>
      <vt:lpstr>У 1977 році кубинські війська допомогли просоветскому уряду Ефіопії у війні з сусіднім Сомалі.</vt:lpstr>
      <vt:lpstr>Презентация PowerPoint</vt:lpstr>
      <vt:lpstr>Презентация PowerPoint</vt:lpstr>
      <vt:lpstr>У липні 1993 року Ф. Кастро заявив про допущення американського долара в якості платіжного засобу. У вересні того ж року уряд пом'якшив державну монополію в аграрній галузі.</vt:lpstr>
      <vt:lpstr>Презентация PowerPoint</vt:lpstr>
      <vt:lpstr>Презентация PowerPoint</vt:lpstr>
      <vt:lpstr>Презентация PowerPoint</vt:lpstr>
      <vt:lpstr>Вихід Фіделя Кастро у відставку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Розвиток бразилії після другої свтової війни</dc:title>
  <dc:creator>Home</dc:creator>
  <cp:lastModifiedBy>Пользователь</cp:lastModifiedBy>
  <cp:revision>17</cp:revision>
  <dcterms:created xsi:type="dcterms:W3CDTF">2014-02-09T11:27:20Z</dcterms:created>
  <dcterms:modified xsi:type="dcterms:W3CDTF">2014-02-09T15:17:38Z</dcterms:modified>
</cp:coreProperties>
</file>