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FF29E-5DD6-48DE-806D-7BF32B63BC41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4F1E-5E8A-49CC-871A-EE9F787B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4F1E-5E8A-49CC-871A-EE9F787BA8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1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9276F8-6F5F-49DC-9A27-BFF97451F018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821F6B-2952-44AC-862E-A8B539C973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060848"/>
            <a:ext cx="5525612" cy="1959496"/>
          </a:xfrm>
        </p:spPr>
        <p:txBody>
          <a:bodyPr/>
          <a:lstStyle/>
          <a:p>
            <a:pPr algn="ctr"/>
            <a:r>
              <a:rPr lang="ru-RU" sz="6600" b="0" dirty="0" err="1" smtClean="0"/>
              <a:t>Голокост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ru-RU" sz="6600" b="0" dirty="0" smtClean="0"/>
              <a:t> </a:t>
            </a:r>
            <a:r>
              <a:rPr lang="ru-RU" sz="6600" b="0" dirty="0"/>
              <a:t>в </a:t>
            </a:r>
            <a:r>
              <a:rPr lang="ru-RU" sz="6600" b="0" dirty="0" err="1"/>
              <a:t>Україні</a:t>
            </a:r>
            <a:endParaRPr lang="ru-RU" sz="6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60900" y="6093296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Материнська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Юлія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0900" y="6459142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учениця</a:t>
            </a:r>
            <a:r>
              <a:rPr lang="ru-RU" dirty="0">
                <a:solidFill>
                  <a:schemeClr val="bg1"/>
                </a:solidFill>
              </a:rPr>
              <a:t> 11-А </a:t>
            </a:r>
            <a:r>
              <a:rPr lang="ru-RU" dirty="0" err="1">
                <a:solidFill>
                  <a:schemeClr val="bg1"/>
                </a:solidFill>
              </a:rPr>
              <a:t>класу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91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пам'ятники</a:t>
            </a:r>
            <a:r>
              <a:rPr lang="ru-RU" dirty="0"/>
              <a:t> </a:t>
            </a:r>
            <a:r>
              <a:rPr lang="ru-RU" dirty="0" err="1"/>
              <a:t>загиблим</a:t>
            </a:r>
            <a:r>
              <a:rPr lang="ru-RU" dirty="0"/>
              <a:t> </a:t>
            </a:r>
            <a:r>
              <a:rPr lang="ru-RU" dirty="0" smtClean="0"/>
              <a:t>                 у </a:t>
            </a:r>
            <a:r>
              <a:rPr lang="ru-RU" dirty="0" err="1" smtClean="0"/>
              <a:t>голокості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8" y="1484785"/>
            <a:ext cx="375259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9" y="3904699"/>
            <a:ext cx="3176534" cy="278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484784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Міжнародний</a:t>
            </a:r>
            <a:r>
              <a:rPr lang="ru-RU" sz="3200" dirty="0" smtClean="0"/>
              <a:t> день </a:t>
            </a:r>
            <a:r>
              <a:rPr lang="ru-RU" sz="3200" dirty="0" err="1" smtClean="0"/>
              <a:t>пам'яті</a:t>
            </a:r>
            <a:r>
              <a:rPr lang="ru-RU" sz="3200" dirty="0" smtClean="0"/>
              <a:t> жертв </a:t>
            </a:r>
            <a:r>
              <a:rPr lang="ru-RU" sz="3200" b="1" dirty="0" err="1" smtClean="0"/>
              <a:t>Голокосту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відзначається</a:t>
            </a:r>
            <a:r>
              <a:rPr lang="ru-RU" sz="3200" dirty="0" smtClean="0"/>
              <a:t>        </a:t>
            </a:r>
            <a:r>
              <a:rPr lang="ru-RU" sz="3200" b="1" dirty="0" smtClean="0"/>
              <a:t>27 </a:t>
            </a:r>
            <a:r>
              <a:rPr lang="ru-RU" sz="3200" b="1" dirty="0" err="1" smtClean="0"/>
              <a:t>січня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1228"/>
            <a:ext cx="2178022" cy="2554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6235"/>
            <a:ext cx="2038029" cy="251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320480" cy="4680520"/>
          </a:xfrm>
        </p:spPr>
        <p:txBody>
          <a:bodyPr>
            <a:normAutofit fontScale="85000" lnSpcReduction="10000"/>
          </a:bodyPr>
          <a:lstStyle/>
          <a:p>
            <a:r>
              <a:rPr lang="vi-VN" b="1" dirty="0"/>
              <a:t>Голоко́ст</a:t>
            </a:r>
            <a:r>
              <a:rPr lang="vi-VN" dirty="0"/>
              <a:t> (від англ. </a:t>
            </a:r>
            <a:r>
              <a:rPr lang="en-US" dirty="0"/>
              <a:t>the Holocaust, </a:t>
            </a:r>
            <a:r>
              <a:rPr lang="vi-VN" dirty="0"/>
              <a:t>з дав.-гр. </a:t>
            </a:r>
            <a:r>
              <a:rPr lang="el-GR" dirty="0"/>
              <a:t>ὁλοκαύστος — «</a:t>
            </a:r>
            <a:r>
              <a:rPr lang="vi-VN" dirty="0"/>
              <a:t>всеспалення») — переслідування і масове знищення євреїв у Німеччині під час Другої світової війни; систематичне переслідування і знищення європейських євреїв нацистською Німеччиною і колабораціоністами протягом </a:t>
            </a:r>
            <a:r>
              <a:rPr lang="vi-VN" b="1" dirty="0"/>
              <a:t>1933 — 1945 </a:t>
            </a:r>
            <a:r>
              <a:rPr lang="vi-VN" dirty="0"/>
              <a:t>років; геноцид єврейського народу в часи </a:t>
            </a:r>
            <a:r>
              <a:rPr lang="vi-VN" b="1" dirty="0"/>
              <a:t>Другої світової війни</a:t>
            </a:r>
            <a:r>
              <a:rPr lang="vi-VN" sz="2400" b="1" dirty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0573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Cистематичне</a:t>
            </a:r>
            <a:r>
              <a:rPr lang="ru-RU" sz="2400" dirty="0"/>
              <a:t> </a:t>
            </a:r>
            <a:r>
              <a:rPr lang="ru-RU" sz="2400" dirty="0" err="1"/>
              <a:t>винищення</a:t>
            </a:r>
            <a:r>
              <a:rPr lang="ru-RU" sz="2400" dirty="0"/>
              <a:t> </a:t>
            </a:r>
            <a:r>
              <a:rPr lang="ru-RU" sz="2400" dirty="0" err="1"/>
              <a:t>євреїв</a:t>
            </a:r>
            <a:r>
              <a:rPr lang="ru-RU" sz="2400" dirty="0"/>
              <a:t> на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територіях</a:t>
            </a:r>
            <a:r>
              <a:rPr lang="ru-RU" sz="2400" dirty="0"/>
              <a:t>, </a:t>
            </a:r>
            <a:r>
              <a:rPr lang="ru-RU" sz="2400" dirty="0" err="1"/>
              <a:t>окупованих</a:t>
            </a:r>
            <a:r>
              <a:rPr lang="ru-RU" sz="2400" dirty="0"/>
              <a:t> </a:t>
            </a:r>
            <a:r>
              <a:rPr lang="ru-RU" sz="2400" dirty="0" err="1"/>
              <a:t>нацистською</a:t>
            </a:r>
            <a:r>
              <a:rPr lang="ru-RU" sz="2400" dirty="0"/>
              <a:t> </a:t>
            </a:r>
            <a:r>
              <a:rPr lang="ru-RU" sz="2400" dirty="0" err="1"/>
              <a:t>Німеччиною</a:t>
            </a:r>
            <a:r>
              <a:rPr lang="ru-RU" sz="2400" dirty="0"/>
              <a:t> в </a:t>
            </a:r>
            <a:r>
              <a:rPr lang="ru-RU" sz="2400" b="1" dirty="0"/>
              <a:t>1941–1944</a:t>
            </a:r>
            <a:r>
              <a:rPr lang="ru-RU" sz="2400" dirty="0"/>
              <a:t> </a:t>
            </a:r>
            <a:r>
              <a:rPr lang="ru-RU" sz="2400" dirty="0" smtClean="0"/>
              <a:t>роках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682"/>
            <a:ext cx="3528392" cy="4895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0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err="1"/>
              <a:t>Передісторія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284984"/>
            <a:ext cx="3563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Франка </a:t>
            </a:r>
            <a:r>
              <a:rPr lang="ru-RU" sz="2000" dirty="0" err="1" smtClean="0"/>
              <a:t>Гольчевскі</a:t>
            </a:r>
            <a:r>
              <a:rPr lang="ru-RU" sz="2000" dirty="0" smtClean="0"/>
              <a:t>, на час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 нацистами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земель тут </a:t>
            </a:r>
            <a:r>
              <a:rPr lang="ru-RU" sz="2000" dirty="0" err="1" smtClean="0"/>
              <a:t>залишалося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b="1" dirty="0" smtClean="0"/>
              <a:t>1 млн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,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вивезено</a:t>
            </a:r>
            <a:r>
              <a:rPr lang="ru-RU" sz="2000" dirty="0" smtClean="0"/>
              <a:t> в </a:t>
            </a:r>
            <a:r>
              <a:rPr lang="ru-RU" sz="2000" dirty="0" err="1" smtClean="0"/>
              <a:t>евакуацію</a:t>
            </a:r>
            <a:r>
              <a:rPr lang="ru-RU" sz="2000" dirty="0" smtClean="0"/>
              <a:t> за Урал, а </a:t>
            </a:r>
            <a:r>
              <a:rPr lang="ru-RU" sz="2000" dirty="0" err="1" smtClean="0"/>
              <a:t>чоловіки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призовного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Радянську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014" y="1139145"/>
            <a:ext cx="4320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За </a:t>
            </a:r>
            <a:r>
              <a:rPr lang="ru-RU" sz="2400" dirty="0" err="1">
                <a:solidFill>
                  <a:prstClr val="black"/>
                </a:solidFill>
              </a:rPr>
              <a:t>даними</a:t>
            </a:r>
            <a:r>
              <a:rPr lang="ru-RU" sz="2400" dirty="0">
                <a:solidFill>
                  <a:prstClr val="black"/>
                </a:solidFill>
              </a:rPr>
              <a:t> словника </a:t>
            </a:r>
            <a:r>
              <a:rPr lang="ru-RU" sz="2400" b="1" dirty="0">
                <a:solidFill>
                  <a:prstClr val="black"/>
                </a:solidFill>
              </a:rPr>
              <a:t>«</a:t>
            </a:r>
            <a:r>
              <a:rPr lang="ru-RU" sz="2400" b="1" dirty="0" err="1">
                <a:solidFill>
                  <a:prstClr val="black"/>
                </a:solidFill>
              </a:rPr>
              <a:t>Голокост</a:t>
            </a:r>
            <a:r>
              <a:rPr lang="ru-RU" sz="2400" b="1" dirty="0">
                <a:solidFill>
                  <a:prstClr val="black"/>
                </a:solidFill>
              </a:rPr>
              <a:t>» </a:t>
            </a:r>
            <a:r>
              <a:rPr lang="ru-RU" sz="2400" dirty="0">
                <a:solidFill>
                  <a:prstClr val="black"/>
                </a:solidFill>
              </a:rPr>
              <a:t>за </a:t>
            </a:r>
            <a:r>
              <a:rPr lang="ru-RU" sz="2400" dirty="0" err="1">
                <a:solidFill>
                  <a:prstClr val="black"/>
                </a:solidFill>
              </a:rPr>
              <a:t>редакцією</a:t>
            </a:r>
            <a:r>
              <a:rPr lang="ru-RU" sz="2400" dirty="0">
                <a:solidFill>
                  <a:prstClr val="black"/>
                </a:solidFill>
              </a:rPr>
              <a:t> Вольфганга </a:t>
            </a:r>
            <a:r>
              <a:rPr lang="ru-RU" sz="2400" dirty="0" err="1">
                <a:solidFill>
                  <a:prstClr val="black"/>
                </a:solidFill>
              </a:rPr>
              <a:t>Бенца,на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1941 </a:t>
            </a:r>
            <a:r>
              <a:rPr lang="ru-RU" sz="2400" dirty="0" err="1">
                <a:solidFill>
                  <a:prstClr val="black"/>
                </a:solidFill>
              </a:rPr>
              <a:t>рік</a:t>
            </a:r>
            <a:r>
              <a:rPr lang="ru-RU" sz="2400" dirty="0">
                <a:solidFill>
                  <a:prstClr val="black"/>
                </a:solidFill>
              </a:rPr>
              <a:t> в СРСР проживало </a:t>
            </a:r>
            <a:r>
              <a:rPr lang="ru-RU" sz="2400" dirty="0" err="1">
                <a:solidFill>
                  <a:prstClr val="black"/>
                </a:solidFill>
              </a:rPr>
              <a:t>близько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2 млн </a:t>
            </a:r>
            <a:r>
              <a:rPr lang="ru-RU" sz="2400" dirty="0" err="1">
                <a:solidFill>
                  <a:prstClr val="black"/>
                </a:solidFill>
              </a:rPr>
              <a:t>євреїв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43036"/>
            <a:ext cx="3384376" cy="216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2995"/>
            <a:ext cx="3600400" cy="2954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588680"/>
          </a:xfrm>
        </p:spPr>
        <p:txBody>
          <a:bodyPr/>
          <a:lstStyle/>
          <a:p>
            <a:pPr algn="ctr"/>
            <a:r>
              <a:rPr lang="ru-RU" dirty="0" err="1"/>
              <a:t>Історія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39211"/>
            <a:ext cx="396044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Зініційовані</a:t>
            </a:r>
            <a:r>
              <a:rPr lang="ru-RU" dirty="0"/>
              <a:t> нацистами </a:t>
            </a:r>
            <a:r>
              <a:rPr lang="ru-RU" dirty="0" err="1"/>
              <a:t>єврейські</a:t>
            </a:r>
            <a:r>
              <a:rPr lang="ru-RU" dirty="0"/>
              <a:t> погроми, в </a:t>
            </a:r>
            <a:r>
              <a:rPr lang="ru-RU" dirty="0" err="1"/>
              <a:t>яких</a:t>
            </a:r>
            <a:r>
              <a:rPr lang="ru-RU" dirty="0"/>
              <a:t> брали участь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погром у </a:t>
            </a:r>
            <a:r>
              <a:rPr lang="ru-RU" dirty="0" err="1"/>
              <a:t>Львові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sz="3000" b="1" dirty="0"/>
              <a:t>1941</a:t>
            </a:r>
            <a:r>
              <a:rPr lang="ru-RU" dirty="0"/>
              <a:t> </a:t>
            </a:r>
            <a:r>
              <a:rPr lang="ru-RU" dirty="0" smtClean="0"/>
              <a:t>року.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/>
              <a:t>Після</a:t>
            </a:r>
            <a:r>
              <a:rPr lang="ru-RU" dirty="0"/>
              <a:t> погрому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червня</a:t>
            </a:r>
            <a:r>
              <a:rPr lang="ru-RU" dirty="0"/>
              <a:t>, на початку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sz="3000" b="1" dirty="0"/>
              <a:t>1941</a:t>
            </a:r>
            <a:r>
              <a:rPr lang="ru-RU" dirty="0"/>
              <a:t> року,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/>
              <a:t>допоміжна</a:t>
            </a:r>
            <a:r>
              <a:rPr lang="ru-RU" dirty="0"/>
              <a:t> </a:t>
            </a:r>
            <a:r>
              <a:rPr lang="ru-RU" dirty="0" err="1"/>
              <a:t>поліція</a:t>
            </a:r>
            <a:r>
              <a:rPr lang="ru-RU" dirty="0"/>
              <a:t> «</a:t>
            </a:r>
            <a:r>
              <a:rPr lang="ru-RU" dirty="0" err="1"/>
              <a:t>відзначила</a:t>
            </a:r>
            <a:r>
              <a:rPr lang="ru-RU" dirty="0" smtClean="0"/>
              <a:t>» </a:t>
            </a:r>
            <a:r>
              <a:rPr lang="ru-RU" sz="3000" b="1" dirty="0" smtClean="0"/>
              <a:t>«</a:t>
            </a:r>
            <a:r>
              <a:rPr lang="ru-RU" sz="3000" b="1" dirty="0"/>
              <a:t>день </a:t>
            </a:r>
            <a:r>
              <a:rPr lang="ru-RU" sz="3000" b="1" dirty="0" err="1"/>
              <a:t>Петлюри</a:t>
            </a:r>
            <a:r>
              <a:rPr lang="ru-RU" sz="3000" b="1" dirty="0" smtClean="0"/>
              <a:t>», </a:t>
            </a:r>
            <a:r>
              <a:rPr lang="ru-RU" dirty="0" err="1" smtClean="0"/>
              <a:t>знищивши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/>
              <a:t>   </a:t>
            </a:r>
            <a:br>
              <a:rPr lang="ru-RU" dirty="0"/>
            </a:br>
            <a:r>
              <a:rPr lang="ru-RU" sz="3000" b="1" dirty="0"/>
              <a:t> 5 000</a:t>
            </a:r>
            <a:r>
              <a:rPr lang="ru-RU" sz="3000" dirty="0"/>
              <a:t> </a:t>
            </a:r>
            <a:r>
              <a:rPr lang="ru-RU" dirty="0" err="1"/>
              <a:t>львівських</a:t>
            </a:r>
            <a:r>
              <a:rPr lang="ru-RU" dirty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38164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0473"/>
            <a:ext cx="3528392" cy="266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4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Знищення євреїв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19442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відповідь</a:t>
            </a:r>
            <a:r>
              <a:rPr lang="ru-RU" sz="2000" dirty="0" smtClean="0"/>
              <a:t> на   </a:t>
            </a:r>
            <a:r>
              <a:rPr lang="ru-RU" sz="2000" dirty="0" err="1" smtClean="0"/>
              <a:t>акти</a:t>
            </a:r>
            <a:r>
              <a:rPr lang="ru-RU" sz="2000" dirty="0" smtClean="0"/>
              <a:t> саботажу </a:t>
            </a:r>
            <a:r>
              <a:rPr lang="ru-RU" sz="2000" dirty="0" err="1" smtClean="0"/>
              <a:t>радянських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партизанів</a:t>
            </a:r>
            <a:r>
              <a:rPr lang="ru-RU" sz="2000" dirty="0" smtClean="0"/>
              <a:t>  </a:t>
            </a:r>
            <a:r>
              <a:rPr lang="ru-RU" sz="2400" b="1" dirty="0" smtClean="0"/>
              <a:t>29-30 </a:t>
            </a:r>
            <a:r>
              <a:rPr lang="ru-RU" sz="2400" b="1" dirty="0" err="1" smtClean="0"/>
              <a:t>вересня</a:t>
            </a:r>
            <a:r>
              <a:rPr lang="ru-RU" sz="2400" b="1" dirty="0" smtClean="0"/>
              <a:t>    1941 </a:t>
            </a:r>
            <a:r>
              <a:rPr lang="ru-RU" sz="2000" dirty="0" smtClean="0"/>
              <a:t>року </a:t>
            </a:r>
            <a:r>
              <a:rPr lang="ru-RU" sz="2000" dirty="0" err="1" smtClean="0"/>
              <a:t>київські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зібрані</a:t>
            </a:r>
            <a:r>
              <a:rPr lang="ru-RU" sz="2000" dirty="0" smtClean="0"/>
              <a:t> нацистами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приводом </a:t>
            </a:r>
            <a:r>
              <a:rPr lang="ru-RU" sz="2000" dirty="0" err="1" smtClean="0"/>
              <a:t>переселення</a:t>
            </a:r>
            <a:r>
              <a:rPr lang="ru-RU" sz="2000" dirty="0" smtClean="0"/>
              <a:t> й </a:t>
            </a:r>
            <a:r>
              <a:rPr lang="ru-RU" sz="2000" dirty="0" err="1" smtClean="0"/>
              <a:t>розстріляні</a:t>
            </a:r>
            <a:r>
              <a:rPr lang="ru-RU" sz="2000" dirty="0" smtClean="0"/>
              <a:t> в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5256584" cy="249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81201"/>
            <a:ext cx="5184576" cy="268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6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36629"/>
            <a:ext cx="3024336" cy="44862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Також</a:t>
            </a:r>
            <a:r>
              <a:rPr lang="ru-RU" dirty="0"/>
              <a:t> в яру </a:t>
            </a:r>
            <a:r>
              <a:rPr lang="ru-RU" dirty="0" err="1"/>
              <a:t>розстрілювали</a:t>
            </a:r>
            <a:r>
              <a:rPr lang="ru-RU" dirty="0"/>
              <a:t> </a:t>
            </a:r>
            <a:r>
              <a:rPr lang="ru-RU" dirty="0" err="1"/>
              <a:t>полонених</a:t>
            </a:r>
            <a:r>
              <a:rPr lang="ru-RU" dirty="0"/>
              <a:t> </a:t>
            </a:r>
            <a:r>
              <a:rPr lang="ru-RU" dirty="0" err="1"/>
              <a:t>червоноармійців</a:t>
            </a:r>
            <a:r>
              <a:rPr lang="ru-RU" dirty="0"/>
              <a:t> і </a:t>
            </a:r>
            <a:r>
              <a:rPr lang="ru-RU" dirty="0" err="1"/>
              <a:t>психічно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людей. </a:t>
            </a:r>
            <a:r>
              <a:rPr lang="ru-RU" dirty="0" smtClean="0"/>
              <a:t>             </a:t>
            </a:r>
            <a:r>
              <a:rPr lang="ru-RU" dirty="0" err="1" smtClean="0"/>
              <a:t>Всього</a:t>
            </a:r>
            <a:r>
              <a:rPr lang="ru-RU" dirty="0"/>
              <a:t>, за </a:t>
            </a:r>
            <a:r>
              <a:rPr lang="ru-RU" dirty="0" err="1"/>
              <a:t>даними</a:t>
            </a:r>
            <a:r>
              <a:rPr lang="ru-RU" dirty="0"/>
              <a:t> Державного </a:t>
            </a:r>
            <a:r>
              <a:rPr lang="ru-RU" dirty="0" err="1"/>
              <a:t>архіву</a:t>
            </a:r>
            <a:r>
              <a:rPr lang="ru-RU" dirty="0"/>
              <a:t> </a:t>
            </a:r>
            <a:r>
              <a:rPr lang="ru-RU" dirty="0" err="1"/>
              <a:t>Харківської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b="1" dirty="0" smtClean="0"/>
              <a:t>16 </a:t>
            </a:r>
            <a:r>
              <a:rPr lang="ru-RU" b="1" dirty="0"/>
              <a:t>000 — 20 000 </a:t>
            </a:r>
            <a:r>
              <a:rPr lang="ru-RU" dirty="0" err="1"/>
              <a:t>чоловік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320"/>
            <a:ext cx="4608512" cy="247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0" y="188640"/>
            <a:ext cx="313598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267599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Щ</a:t>
            </a:r>
            <a:r>
              <a:rPr lang="ru-RU" dirty="0" err="1" smtClean="0"/>
              <a:t>одня</a:t>
            </a:r>
            <a:r>
              <a:rPr lang="ru-RU" dirty="0" smtClean="0"/>
              <a:t> з гетто </a:t>
            </a:r>
            <a:r>
              <a:rPr lang="ru-RU" dirty="0" err="1" smtClean="0"/>
              <a:t>виводили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sz="2000" dirty="0" smtClean="0"/>
              <a:t>по </a:t>
            </a:r>
            <a:r>
              <a:rPr lang="ru-RU" sz="2000" b="1" dirty="0" smtClean="0"/>
              <a:t>250–300</a:t>
            </a:r>
            <a:r>
              <a:rPr lang="ru-RU" sz="2000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вели на </a:t>
            </a:r>
            <a:r>
              <a:rPr lang="ru-RU" dirty="0" err="1" smtClean="0"/>
              <a:t>розстріл</a:t>
            </a:r>
            <a:r>
              <a:rPr lang="ru-RU" dirty="0" smtClean="0"/>
              <a:t> в </a:t>
            </a:r>
            <a:r>
              <a:rPr lang="ru-RU" b="1" dirty="0" err="1" smtClean="0"/>
              <a:t>Дробицький</a:t>
            </a:r>
            <a:r>
              <a:rPr lang="ru-RU" b="1" dirty="0" smtClean="0"/>
              <a:t> Яр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861048"/>
            <a:ext cx="4610557" cy="2765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001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Участь </a:t>
            </a:r>
            <a:r>
              <a:rPr lang="ru-RU" dirty="0" err="1"/>
              <a:t>українців</a:t>
            </a:r>
            <a:r>
              <a:rPr lang="ru-RU" dirty="0"/>
              <a:t> у </a:t>
            </a:r>
            <a:r>
              <a:rPr lang="ru-RU" dirty="0" err="1"/>
              <a:t>антиєврейських</a:t>
            </a:r>
            <a:r>
              <a:rPr lang="ru-RU" dirty="0"/>
              <a:t> </a:t>
            </a:r>
            <a:r>
              <a:rPr lang="ru-RU" dirty="0" err="1"/>
              <a:t>акціях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3250704" cy="45389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секретних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 smtClean="0"/>
              <a:t>донесеннях</a:t>
            </a:r>
            <a:r>
              <a:rPr lang="ru-RU" dirty="0" smtClean="0"/>
              <a:t> </a:t>
            </a:r>
            <a:r>
              <a:rPr lang="ru-RU" dirty="0"/>
              <a:t>часто з </a:t>
            </a:r>
            <a:r>
              <a:rPr lang="ru-RU" dirty="0" err="1"/>
              <a:t>розчаруванням</a:t>
            </a:r>
            <a:r>
              <a:rPr lang="ru-RU" dirty="0"/>
              <a:t> </a:t>
            </a:r>
            <a:r>
              <a:rPr lang="ru-RU" dirty="0" err="1"/>
              <a:t>згадувалося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sz="3000" dirty="0"/>
              <a:t>не </a:t>
            </a:r>
            <a:r>
              <a:rPr lang="ru-RU" sz="3000" dirty="0" err="1"/>
              <a:t>підтримують</a:t>
            </a:r>
            <a:r>
              <a:rPr lang="ru-RU" sz="3000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. "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ніде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втягнено</a:t>
            </a:r>
            <a:r>
              <a:rPr lang="ru-RU" dirty="0"/>
              <a:t> в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" </a:t>
            </a:r>
            <a:r>
              <a:rPr lang="ru-RU" dirty="0" smtClean="0"/>
              <a:t>       —з </a:t>
            </a:r>
            <a:r>
              <a:rPr lang="ru-RU" dirty="0" err="1"/>
              <a:t>донесень</a:t>
            </a:r>
            <a:r>
              <a:rPr lang="ru-RU" dirty="0"/>
              <a:t>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окупаційної</a:t>
            </a:r>
            <a:r>
              <a:rPr lang="ru-RU" dirty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432048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08964"/>
            <a:ext cx="4896544" cy="1726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7890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німці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 є </a:t>
            </a:r>
            <a:r>
              <a:rPr lang="ru-RU" sz="2000" dirty="0" err="1" smtClean="0"/>
              <a:t>суто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українською</a:t>
            </a:r>
            <a:r>
              <a:rPr lang="ru-RU" sz="2000" dirty="0" smtClean="0"/>
              <a:t> справою.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935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Порятунок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українцями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140968"/>
            <a:ext cx="3960440" cy="3645024"/>
          </a:xfrm>
        </p:spPr>
        <p:txBody>
          <a:bodyPr>
            <a:noAutofit/>
          </a:bodyPr>
          <a:lstStyle/>
          <a:p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, </a:t>
            </a:r>
            <a:r>
              <a:rPr lang="ru-RU" sz="2400" dirty="0" err="1"/>
              <a:t>ризикуючи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, </a:t>
            </a:r>
            <a:r>
              <a:rPr lang="ru-RU" sz="2400" dirty="0" err="1"/>
              <a:t>рятували</a:t>
            </a:r>
            <a:r>
              <a:rPr lang="ru-RU" sz="2400" dirty="0"/>
              <a:t> </a:t>
            </a:r>
            <a:r>
              <a:rPr lang="ru-RU" sz="2400" dirty="0" err="1"/>
              <a:t>євреїв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знищення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В</a:t>
            </a:r>
            <a:r>
              <a:rPr lang="ru-RU" sz="2400" dirty="0" err="1" smtClean="0"/>
              <a:t>далося</a:t>
            </a:r>
            <a:r>
              <a:rPr lang="ru-RU" sz="2400" dirty="0" smtClean="0"/>
              <a:t> </a:t>
            </a:r>
            <a:r>
              <a:rPr lang="ru-RU" sz="2400" dirty="0" err="1"/>
              <a:t>встановити</a:t>
            </a:r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2400" b="1" dirty="0" smtClean="0"/>
              <a:t>2 </a:t>
            </a:r>
            <a:r>
              <a:rPr lang="ru-RU" sz="2400" b="1" dirty="0"/>
              <a:t>363 </a:t>
            </a:r>
            <a:r>
              <a:rPr lang="ru-RU" sz="2400" dirty="0" err="1"/>
              <a:t>прізвища</a:t>
            </a:r>
            <a:r>
              <a:rPr lang="ru-RU" sz="2400" dirty="0"/>
              <a:t> </a:t>
            </a:r>
            <a:r>
              <a:rPr lang="ru-RU" sz="2400" dirty="0" err="1"/>
              <a:t>рятівників-українців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одержали </a:t>
            </a:r>
            <a:r>
              <a:rPr lang="ru-RU" sz="2400" dirty="0" err="1"/>
              <a:t>почесне</a:t>
            </a:r>
            <a:r>
              <a:rPr lang="ru-RU" sz="2400" dirty="0"/>
              <a:t> </a:t>
            </a:r>
            <a:r>
              <a:rPr lang="ru-RU" sz="2400" dirty="0" err="1"/>
              <a:t>звання</a:t>
            </a:r>
            <a:r>
              <a:rPr lang="ru-RU" sz="2400" dirty="0"/>
              <a:t> «Праведник </a:t>
            </a:r>
            <a:r>
              <a:rPr lang="ru-RU" sz="2400" dirty="0" err="1"/>
              <a:t>народів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7776"/>
            <a:ext cx="3448050" cy="214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365104"/>
            <a:ext cx="3830563" cy="221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5855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2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14" y="2636912"/>
            <a:ext cx="3744416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У </a:t>
            </a:r>
            <a:r>
              <a:rPr lang="ru-RU" sz="8000" dirty="0" err="1"/>
              <a:t>листопаді</a:t>
            </a:r>
            <a:r>
              <a:rPr lang="ru-RU" sz="8000" dirty="0"/>
              <a:t> </a:t>
            </a:r>
            <a:r>
              <a:rPr lang="ru-RU" sz="9600" b="1" dirty="0"/>
              <a:t>1942</a:t>
            </a:r>
            <a:r>
              <a:rPr lang="ru-RU" sz="9600" dirty="0"/>
              <a:t> </a:t>
            </a:r>
            <a:r>
              <a:rPr lang="ru-RU" sz="8000" dirty="0"/>
              <a:t>року </a:t>
            </a:r>
            <a:r>
              <a:rPr lang="uk-UA" sz="8000" b="1" dirty="0" smtClean="0"/>
              <a:t>Андрій </a:t>
            </a:r>
            <a:r>
              <a:rPr lang="ru-RU" sz="8000" b="1" dirty="0" err="1" smtClean="0"/>
              <a:t>Шептицький</a:t>
            </a:r>
            <a:r>
              <a:rPr lang="ru-RU" sz="8000" dirty="0" smtClean="0"/>
              <a:t>    </a:t>
            </a:r>
            <a:r>
              <a:rPr lang="ru-RU" sz="8000" dirty="0" err="1" smtClean="0"/>
              <a:t>видав</a:t>
            </a:r>
            <a:r>
              <a:rPr lang="ru-RU" sz="8000" dirty="0" smtClean="0"/>
              <a:t> </a:t>
            </a:r>
            <a:r>
              <a:rPr lang="ru-RU" sz="8000" dirty="0" err="1"/>
              <a:t>пасторського</a:t>
            </a:r>
            <a:r>
              <a:rPr lang="ru-RU" sz="8000" dirty="0"/>
              <a:t> листа </a:t>
            </a:r>
            <a:r>
              <a:rPr lang="ru-RU" sz="8000" dirty="0" smtClean="0"/>
              <a:t>            «</a:t>
            </a:r>
            <a:r>
              <a:rPr lang="ru-RU" sz="8000" dirty="0"/>
              <a:t>Не убий», </a:t>
            </a:r>
            <a:r>
              <a:rPr lang="ru-RU" sz="8000" dirty="0" err="1"/>
              <a:t>що</a:t>
            </a:r>
            <a:r>
              <a:rPr lang="ru-RU" sz="8000" dirty="0"/>
              <a:t> </a:t>
            </a:r>
            <a:r>
              <a:rPr lang="ru-RU" sz="8000" dirty="0" err="1"/>
              <a:t>засуджував</a:t>
            </a:r>
            <a:r>
              <a:rPr lang="ru-RU" sz="8000" dirty="0"/>
              <a:t> будь-</a:t>
            </a:r>
            <a:r>
              <a:rPr lang="ru-RU" sz="8000" dirty="0" err="1"/>
              <a:t>які</a:t>
            </a:r>
            <a:r>
              <a:rPr lang="ru-RU" sz="8000" dirty="0"/>
              <a:t> </a:t>
            </a:r>
            <a:r>
              <a:rPr lang="ru-RU" sz="8000" dirty="0" err="1"/>
              <a:t>види</a:t>
            </a:r>
            <a:r>
              <a:rPr lang="ru-RU" sz="8000" dirty="0"/>
              <a:t> </a:t>
            </a:r>
            <a:r>
              <a:rPr lang="ru-RU" sz="8000" dirty="0" err="1"/>
              <a:t>вбивства</a:t>
            </a:r>
            <a:r>
              <a:rPr lang="ru-RU" sz="8000" dirty="0"/>
              <a:t>, але </a:t>
            </a:r>
            <a:r>
              <a:rPr lang="ru-RU" sz="8000" dirty="0" err="1"/>
              <a:t>насамперед</a:t>
            </a:r>
            <a:r>
              <a:rPr lang="ru-RU" sz="8000" dirty="0"/>
              <a:t> з </a:t>
            </a:r>
            <a:r>
              <a:rPr lang="ru-RU" sz="8000" dirty="0" err="1"/>
              <a:t>політичною</a:t>
            </a:r>
            <a:r>
              <a:rPr lang="ru-RU" sz="8000" dirty="0"/>
              <a:t> </a:t>
            </a:r>
            <a:r>
              <a:rPr lang="ru-RU" sz="8000" dirty="0" err="1"/>
              <a:t>чи</a:t>
            </a:r>
            <a:r>
              <a:rPr lang="ru-RU" sz="8000" dirty="0"/>
              <a:t> </a:t>
            </a:r>
            <a:r>
              <a:rPr lang="ru-RU" sz="8000" dirty="0" err="1"/>
              <a:t>ідеологічною</a:t>
            </a:r>
            <a:r>
              <a:rPr lang="ru-RU" sz="8000" dirty="0"/>
              <a:t> метою, як то </a:t>
            </a:r>
            <a:r>
              <a:rPr lang="ru-RU" sz="8000" dirty="0" err="1"/>
              <a:t>було</a:t>
            </a:r>
            <a:r>
              <a:rPr lang="ru-RU" sz="8000" dirty="0"/>
              <a:t> у </a:t>
            </a:r>
            <a:r>
              <a:rPr lang="ru-RU" sz="8000" dirty="0" err="1"/>
              <a:t>випадку</a:t>
            </a:r>
            <a:r>
              <a:rPr lang="ru-RU" sz="8000" dirty="0"/>
              <a:t> з </a:t>
            </a:r>
            <a:r>
              <a:rPr lang="ru-RU" sz="8000" dirty="0" err="1" smtClean="0"/>
              <a:t>євреями</a:t>
            </a:r>
            <a:r>
              <a:rPr lang="ru-RU" sz="8000" dirty="0" smtClean="0"/>
              <a:t>.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 err="1"/>
              <a:t>Шептицький</a:t>
            </a:r>
            <a:r>
              <a:rPr lang="ru-RU" sz="8000" dirty="0"/>
              <a:t> наказав </a:t>
            </a:r>
            <a:r>
              <a:rPr lang="ru-RU" sz="8000" dirty="0" err="1"/>
              <a:t>сховати</a:t>
            </a:r>
            <a:r>
              <a:rPr lang="ru-RU" sz="8000" dirty="0"/>
              <a:t> </a:t>
            </a:r>
            <a:r>
              <a:rPr lang="ru-RU" sz="8000" dirty="0" err="1"/>
              <a:t>понад</a:t>
            </a:r>
            <a:r>
              <a:rPr lang="ru-RU" sz="8000" dirty="0"/>
              <a:t> </a:t>
            </a:r>
            <a:r>
              <a:rPr lang="ru-RU" sz="8000" dirty="0" smtClean="0"/>
              <a:t>                     </a:t>
            </a:r>
            <a:r>
              <a:rPr lang="ru-RU" sz="9600" b="1" dirty="0" smtClean="0"/>
              <a:t>300</a:t>
            </a:r>
            <a:r>
              <a:rPr lang="ru-RU" sz="9600" dirty="0" smtClean="0"/>
              <a:t> </a:t>
            </a:r>
            <a:r>
              <a:rPr lang="ru-RU" sz="8000" dirty="0" err="1"/>
              <a:t>єврейських</a:t>
            </a:r>
            <a:r>
              <a:rPr lang="ru-RU" sz="8000" dirty="0"/>
              <a:t> </a:t>
            </a:r>
            <a:r>
              <a:rPr lang="ru-RU" sz="8000" dirty="0" err="1"/>
              <a:t>дітей</a:t>
            </a:r>
            <a:r>
              <a:rPr lang="ru-RU" sz="8000" dirty="0"/>
              <a:t> та </a:t>
            </a:r>
            <a:r>
              <a:rPr lang="ru-RU" sz="8000" dirty="0" err="1"/>
              <a:t>цінні</a:t>
            </a:r>
            <a:r>
              <a:rPr lang="ru-RU" sz="8000" dirty="0"/>
              <a:t> </a:t>
            </a:r>
            <a:r>
              <a:rPr lang="ru-RU" sz="8000" dirty="0" err="1"/>
              <a:t>єврейські</a:t>
            </a:r>
            <a:r>
              <a:rPr lang="ru-RU" sz="8000" dirty="0"/>
              <a:t> </a:t>
            </a:r>
            <a:r>
              <a:rPr lang="ru-RU" sz="8000" dirty="0" err="1" smtClean="0"/>
              <a:t>документи</a:t>
            </a:r>
            <a:r>
              <a:rPr lang="ru-RU" sz="80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36" y="4152258"/>
            <a:ext cx="4153906" cy="251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4645"/>
            <a:ext cx="3954016" cy="3738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2" y="194645"/>
            <a:ext cx="3600400" cy="231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5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360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Голокост  в Україні</vt:lpstr>
      <vt:lpstr>Презентация PowerPoint</vt:lpstr>
      <vt:lpstr>Передісторія</vt:lpstr>
      <vt:lpstr>Історія</vt:lpstr>
      <vt:lpstr>Знищення євреїв</vt:lpstr>
      <vt:lpstr>Презентация PowerPoint</vt:lpstr>
      <vt:lpstr>Участь українців у антиєврейських акціях</vt:lpstr>
      <vt:lpstr>Порятунок євреїв українцями</vt:lpstr>
      <vt:lpstr>Презентация PowerPoint</vt:lpstr>
      <vt:lpstr>пам'ятники загиблим                  у голокості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Голокост  в Україні</dc:title>
  <dc:creator>YULYA</dc:creator>
  <cp:lastModifiedBy>YULYA</cp:lastModifiedBy>
  <cp:revision>12</cp:revision>
  <dcterms:created xsi:type="dcterms:W3CDTF">2013-09-25T18:19:41Z</dcterms:created>
  <dcterms:modified xsi:type="dcterms:W3CDTF">2013-09-27T20:29:34Z</dcterms:modified>
</cp:coreProperties>
</file>