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7" r:id="rId11"/>
    <p:sldId id="265" r:id="rId12"/>
    <p:sldId id="264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75" autoAdjust="0"/>
    <p:restoredTop sz="94660"/>
  </p:normalViewPr>
  <p:slideViewPr>
    <p:cSldViewPr>
      <p:cViewPr varScale="1">
        <p:scale>
          <a:sx n="88" d="100"/>
          <a:sy n="88" d="100"/>
        </p:scale>
        <p:origin x="-108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02213-91FF-4A10-A29D-80D5C9FCACDD}" type="datetimeFigureOut">
              <a:rPr lang="ru-RU" smtClean="0"/>
              <a:t>04.12.2013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9B07B2-C78E-4994-98AC-1EECBB98303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02213-91FF-4A10-A29D-80D5C9FCACDD}" type="datetimeFigureOut">
              <a:rPr lang="ru-RU" smtClean="0"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07B2-C78E-4994-98AC-1EECBB9830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02213-91FF-4A10-A29D-80D5C9FCACDD}" type="datetimeFigureOut">
              <a:rPr lang="ru-RU" smtClean="0"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07B2-C78E-4994-98AC-1EECBB9830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9202213-91FF-4A10-A29D-80D5C9FCACDD}" type="datetimeFigureOut">
              <a:rPr lang="ru-RU" smtClean="0"/>
              <a:t>04.12.2013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59B07B2-C78E-4994-98AC-1EECBB983031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02213-91FF-4A10-A29D-80D5C9FCACDD}" type="datetimeFigureOut">
              <a:rPr lang="ru-RU" smtClean="0"/>
              <a:t>04.12.2013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07B2-C78E-4994-98AC-1EECBB98303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02213-91FF-4A10-A29D-80D5C9FCACDD}" type="datetimeFigureOut">
              <a:rPr lang="ru-RU" smtClean="0"/>
              <a:t>04.12.2013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07B2-C78E-4994-98AC-1EECBB98303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07B2-C78E-4994-98AC-1EECBB98303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02213-91FF-4A10-A29D-80D5C9FCACDD}" type="datetimeFigureOut">
              <a:rPr lang="ru-RU" smtClean="0"/>
              <a:t>04.12.2013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02213-91FF-4A10-A29D-80D5C9FCACDD}" type="datetimeFigureOut">
              <a:rPr lang="ru-RU" smtClean="0"/>
              <a:t>04.12.2013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07B2-C78E-4994-98AC-1EECBB98303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02213-91FF-4A10-A29D-80D5C9FCACDD}" type="datetimeFigureOut">
              <a:rPr lang="ru-RU" smtClean="0"/>
              <a:t>04.12.2013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07B2-C78E-4994-98AC-1EECBB9830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9202213-91FF-4A10-A29D-80D5C9FCACDD}" type="datetimeFigureOut">
              <a:rPr lang="ru-RU" smtClean="0"/>
              <a:t>04.12.2013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59B07B2-C78E-4994-98AC-1EECBB98303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02213-91FF-4A10-A29D-80D5C9FCACDD}" type="datetimeFigureOut">
              <a:rPr lang="ru-RU" smtClean="0"/>
              <a:t>04.12.2013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9B07B2-C78E-4994-98AC-1EECBB98303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9202213-91FF-4A10-A29D-80D5C9FCACDD}" type="datetimeFigureOut">
              <a:rPr lang="ru-RU" smtClean="0"/>
              <a:t>04.12.2013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59B07B2-C78E-4994-98AC-1EECBB983031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tholic.ru/modules.php?name=Encyclopedia&amp;op=content&amp;tid=1139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5624546" y="5714992"/>
            <a:ext cx="3519454" cy="1143008"/>
          </a:xfrm>
        </p:spPr>
        <p:txBody>
          <a:bodyPr/>
          <a:lstStyle/>
          <a:p>
            <a:r>
              <a:rPr lang="ru-RU" sz="1800" dirty="0" smtClean="0">
                <a:solidFill>
                  <a:schemeClr val="bg1"/>
                </a:solidFill>
              </a:rPr>
              <a:t>Презентацию выполнила ученица </a:t>
            </a:r>
            <a:r>
              <a:rPr lang="en-US" sz="1800" dirty="0" smtClean="0">
                <a:solidFill>
                  <a:schemeClr val="bg1"/>
                </a:solidFill>
              </a:rPr>
              <a:t>III </a:t>
            </a:r>
            <a:r>
              <a:rPr lang="ru-RU" sz="1800" dirty="0" smtClean="0">
                <a:solidFill>
                  <a:schemeClr val="bg1"/>
                </a:solidFill>
              </a:rPr>
              <a:t>курса</a:t>
            </a:r>
            <a:br>
              <a:rPr lang="ru-RU" sz="1800" dirty="0" smtClean="0">
                <a:solidFill>
                  <a:schemeClr val="bg1"/>
                </a:solidFill>
              </a:rPr>
            </a:br>
            <a:r>
              <a:rPr lang="ru-RU" sz="1800" dirty="0" err="1" smtClean="0">
                <a:solidFill>
                  <a:schemeClr val="bg1"/>
                </a:solidFill>
              </a:rPr>
              <a:t>Забавина</a:t>
            </a:r>
            <a:r>
              <a:rPr lang="ru-RU" sz="1800" dirty="0" smtClean="0">
                <a:solidFill>
                  <a:schemeClr val="bg1"/>
                </a:solidFill>
              </a:rPr>
              <a:t> Анастасия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42910" y="2285992"/>
            <a:ext cx="8305800" cy="1981200"/>
          </a:xfrm>
        </p:spPr>
        <p:txBody>
          <a:bodyPr/>
          <a:lstStyle/>
          <a:p>
            <a:r>
              <a:rPr lang="ru-RU" i="1" dirty="0" smtClean="0">
                <a:solidFill>
                  <a:schemeClr val="bg1"/>
                </a:solidFill>
              </a:rPr>
              <a:t>Репрессии ГКЦ в </a:t>
            </a:r>
            <a:br>
              <a:rPr lang="ru-RU" i="1" dirty="0" smtClean="0">
                <a:solidFill>
                  <a:schemeClr val="bg1"/>
                </a:solidFill>
              </a:rPr>
            </a:br>
            <a:r>
              <a:rPr lang="ru-RU" i="1" dirty="0" smtClean="0">
                <a:solidFill>
                  <a:schemeClr val="bg1"/>
                </a:solidFill>
              </a:rPr>
              <a:t>послевоенные годы.</a:t>
            </a:r>
            <a:endParaRPr lang="ru-RU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47d5bfd6-78f3-ca95-4745-41c93fcb5d9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071546"/>
            <a:ext cx="8213286" cy="47021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4000504"/>
            <a:ext cx="8229600" cy="1219200"/>
          </a:xfrm>
        </p:spPr>
        <p:txBody>
          <a:bodyPr>
            <a:noAutofit/>
          </a:bodyPr>
          <a:lstStyle/>
          <a:p>
            <a:r>
              <a:rPr lang="ru-RU" sz="3200" b="1" i="1" dirty="0" smtClean="0"/>
              <a:t>Для придания собору легитимности и каноничности НКГБ рекомендовало Центральной Инициативной группе разослать приглашения на собор наиболее видным деятелям оппозиции, в том числе и брату </a:t>
            </a:r>
            <a:r>
              <a:rPr lang="ru-RU" sz="3200" b="1" i="1" dirty="0" smtClean="0"/>
              <a:t>умершего митрополита </a:t>
            </a:r>
            <a:r>
              <a:rPr lang="ru-RU" sz="3200" b="1" i="1" dirty="0" smtClean="0"/>
              <a:t>Андрея </a:t>
            </a:r>
            <a:r>
              <a:rPr lang="ru-RU" sz="3200" b="1" i="1" dirty="0" err="1" smtClean="0"/>
              <a:t>Шептицкого</a:t>
            </a:r>
            <a:r>
              <a:rPr lang="ru-RU" sz="3200" b="1" i="1" dirty="0" smtClean="0"/>
              <a:t> - настоятелю Студитских монахов </a:t>
            </a:r>
            <a:r>
              <a:rPr lang="ru-RU" sz="3200" b="1" i="1" dirty="0" err="1" smtClean="0"/>
              <a:t>Клименту</a:t>
            </a:r>
            <a:r>
              <a:rPr lang="ru-RU" sz="3200" b="1" i="1" dirty="0" smtClean="0"/>
              <a:t> </a:t>
            </a:r>
            <a:r>
              <a:rPr lang="ru-RU" sz="3200" b="1" i="1" dirty="0" err="1" smtClean="0"/>
              <a:t>Шептицкому</a:t>
            </a:r>
            <a:r>
              <a:rPr lang="ru-RU" sz="3200" b="1" i="1" dirty="0" smtClean="0"/>
              <a:t>. </a:t>
            </a:r>
            <a:endParaRPr lang="ru-RU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928934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Все епископы УГКЦ, отказались участвовать в этом соборе. Большинство епископата УГКЦ впоследствии подверглись репрессиям.</a:t>
            </a:r>
            <a:br>
              <a:rPr lang="ru-RU" b="1" i="1" dirty="0" smtClean="0"/>
            </a:b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47d5c1e5-656b-13f1-4745-d9d3225384f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285728"/>
            <a:ext cx="4762500" cy="3676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Содержимое 6" descr="47d5c1f9-6406-2bf0-4745-4f90233ebcf3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4857752" y="3143248"/>
            <a:ext cx="4071937" cy="3111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7200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После </a:t>
            </a:r>
            <a:r>
              <a:rPr lang="ru-RU" dirty="0" smtClean="0"/>
              <a:t>окончательного установления советской власти УГКЦ подверглась гонениям со стороны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советского государства.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В </a:t>
            </a:r>
            <a:r>
              <a:rPr lang="ru-RU" dirty="0" smtClean="0"/>
              <a:t>связи с тем, что она оказывала поддержку украинским националистам, боровшимся против советской власти, за независимость Украины, и поддерживала контакты с центром мирового католицизма — </a:t>
            </a:r>
            <a:r>
              <a:rPr lang="ru-RU" dirty="0" smtClean="0"/>
              <a:t>Ватиканом.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285984" y="142852"/>
            <a:ext cx="4214842" cy="785794"/>
          </a:xfrm>
        </p:spPr>
        <p:txBody>
          <a:bodyPr/>
          <a:lstStyle/>
          <a:p>
            <a:r>
              <a:rPr lang="ru-RU" i="1" dirty="0" smtClean="0">
                <a:solidFill>
                  <a:schemeClr val="bg1"/>
                </a:solidFill>
              </a:rPr>
              <a:t>Гонение УГКЦ. </a:t>
            </a:r>
            <a:endParaRPr lang="ru-RU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Решение </a:t>
            </a:r>
            <a:r>
              <a:rPr lang="ru-RU" dirty="0" smtClean="0"/>
              <a:t>было </a:t>
            </a:r>
            <a:r>
              <a:rPr lang="ru-RU" dirty="0" smtClean="0"/>
              <a:t>принято на Львовском соборе 1946 г. проводившимся под председательством отца Гавриила </a:t>
            </a:r>
            <a:r>
              <a:rPr lang="ru-RU" dirty="0" err="1" smtClean="0"/>
              <a:t>Костельника</a:t>
            </a:r>
            <a:r>
              <a:rPr lang="ru-RU" dirty="0" smtClean="0"/>
              <a:t>, и при активном участии НКВД</a:t>
            </a:r>
            <a:r>
              <a:rPr lang="ru-RU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Советское правительство и НКВД рассматривало УГКЦ как центр националистического движения на Западной </a:t>
            </a:r>
            <a:r>
              <a:rPr lang="ru-RU" dirty="0" smtClean="0"/>
              <a:t>Украине.</a:t>
            </a:r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      </a:t>
            </a:r>
            <a:r>
              <a:rPr lang="ru-RU" i="1" dirty="0" smtClean="0">
                <a:solidFill>
                  <a:schemeClr val="bg1"/>
                </a:solidFill>
              </a:rPr>
              <a:t>Ликвидация </a:t>
            </a:r>
            <a:r>
              <a:rPr lang="ru-RU" i="1" dirty="0" smtClean="0">
                <a:solidFill>
                  <a:schemeClr val="bg1"/>
                </a:solidFill>
              </a:rPr>
              <a:t>УГКЦ </a:t>
            </a:r>
            <a:r>
              <a:rPr lang="ru-RU" i="1" dirty="0" smtClean="0">
                <a:solidFill>
                  <a:schemeClr val="bg1"/>
                </a:solidFill>
              </a:rPr>
              <a:t/>
            </a:r>
            <a:br>
              <a:rPr lang="ru-RU" i="1" dirty="0" smtClean="0">
                <a:solidFill>
                  <a:schemeClr val="bg1"/>
                </a:solidFill>
              </a:rPr>
            </a:br>
            <a:r>
              <a:rPr lang="ru-RU" i="1" dirty="0" smtClean="0">
                <a:solidFill>
                  <a:schemeClr val="bg1"/>
                </a:solidFill>
              </a:rPr>
              <a:t>           (</a:t>
            </a:r>
            <a:r>
              <a:rPr lang="ru-RU" i="1" dirty="0" smtClean="0">
                <a:solidFill>
                  <a:schemeClr val="bg1"/>
                </a:solidFill>
              </a:rPr>
              <a:t>Львовский Собор 1946)</a:t>
            </a:r>
            <a:endParaRPr lang="ru-RU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47d5c1ff-9503-8325-4745-b1d5d23b1426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357290" y="1928802"/>
            <a:ext cx="5549900" cy="40767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785786" y="285728"/>
            <a:ext cx="7858180" cy="1571636"/>
          </a:xfrm>
        </p:spPr>
        <p:txBody>
          <a:bodyPr>
            <a:normAutofit/>
          </a:bodyPr>
          <a:lstStyle/>
          <a:p>
            <a:r>
              <a:rPr lang="ru-RU" sz="1800" b="1" i="1" dirty="0" smtClean="0">
                <a:solidFill>
                  <a:schemeClr val="bg1"/>
                </a:solidFill>
              </a:rPr>
              <a:t>Члены Инициативной группы по воссоединению УГКЦ с Православной Церковью протопресвитер </a:t>
            </a:r>
            <a:r>
              <a:rPr lang="ru-RU" sz="1800" b="1" i="1" dirty="0" err="1" smtClean="0">
                <a:solidFill>
                  <a:schemeClr val="bg1"/>
                </a:solidFill>
              </a:rPr>
              <a:t>Г.Костельник</a:t>
            </a:r>
            <a:r>
              <a:rPr lang="ru-RU" sz="1800" b="1" i="1" dirty="0" smtClean="0">
                <a:solidFill>
                  <a:schemeClr val="bg1"/>
                </a:solidFill>
              </a:rPr>
              <a:t>, епископы Михаил(Мельник) и Антоний(</a:t>
            </a:r>
            <a:r>
              <a:rPr lang="ru-RU" sz="1800" b="1" i="1" dirty="0" err="1" smtClean="0">
                <a:solidFill>
                  <a:schemeClr val="bg1"/>
                </a:solidFill>
              </a:rPr>
              <a:t>Пельвецкий</a:t>
            </a:r>
            <a:r>
              <a:rPr lang="ru-RU" sz="1800" b="1" i="1" dirty="0" smtClean="0">
                <a:solidFill>
                  <a:schemeClr val="bg1"/>
                </a:solidFill>
              </a:rPr>
              <a:t>) после завершения собора. 10 марта 1946 г.</a:t>
            </a:r>
            <a:endParaRPr lang="ru-RU" sz="18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928670"/>
            <a:ext cx="8229600" cy="4572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>
                <a:solidFill>
                  <a:schemeClr val="bg1"/>
                </a:solidFill>
              </a:rPr>
              <a:t>Делегат собора 1946 г. от Львовской епархии, </a:t>
            </a:r>
            <a:r>
              <a:rPr lang="ru-RU" i="1" dirty="0" smtClean="0">
                <a:solidFill>
                  <a:schemeClr val="bg1"/>
                </a:solidFill>
              </a:rPr>
              <a:t>священник </a:t>
            </a:r>
            <a:r>
              <a:rPr lang="ru-RU" i="1" dirty="0" err="1" smtClean="0">
                <a:solidFill>
                  <a:schemeClr val="bg1"/>
                </a:solidFill>
              </a:rPr>
              <a:t>Савчинский</a:t>
            </a:r>
            <a:r>
              <a:rPr lang="ru-RU" i="1" dirty="0" smtClean="0">
                <a:solidFill>
                  <a:schemeClr val="bg1"/>
                </a:solidFill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       </a:t>
            </a:r>
            <a:r>
              <a:rPr lang="ru-RU" dirty="0" smtClean="0"/>
              <a:t> </a:t>
            </a:r>
            <a:r>
              <a:rPr lang="ru-RU" dirty="0" smtClean="0"/>
              <a:t>"Словом кацапский шовинизм, ШЕПТИЦКИЙ первый порвал бы с Римом и создал бы самостоятельную украинскую автокефальную церковь, но не с Москвой, а без нее. Киев - центр, а не Москва, но не было возможности, а сейчас большевики уцепились за эту возможность, но в свою пользу. Патриарх всея Руси, а Украина - колония и политическая, и экономическая, а теперь к сожалению, и религиозная - после собора. Здесь фактически дело не в папе римском, а в политике</a:t>
            </a:r>
            <a:r>
              <a:rPr lang="ru-RU" dirty="0" smtClean="0"/>
              <a:t>.</a:t>
            </a:r>
            <a:r>
              <a:rPr lang="ru-RU" dirty="0" smtClean="0"/>
              <a:t> "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14348" y="1357298"/>
            <a:ext cx="7924800" cy="2571768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solidFill>
                  <a:schemeClr val="tx1"/>
                </a:solidFill>
              </a:rPr>
              <a:t>Первоначальный план оперативной разработки и ликвидации УГКЦ был разработан НКВД еще в 1940-41 и 11.01.1941 утвержден Наркомом Внутренних Дел СССР Л.Берия.</a:t>
            </a:r>
            <a:endParaRPr lang="ru-RU" sz="32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71472" y="500042"/>
            <a:ext cx="7924800" cy="435771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 </a:t>
            </a:r>
            <a:br>
              <a:rPr lang="ru-RU" dirty="0" smtClean="0"/>
            </a:br>
            <a:r>
              <a:rPr lang="ru-RU" sz="2800" i="1" dirty="0" smtClean="0">
                <a:solidFill>
                  <a:schemeClr val="bg1"/>
                </a:solidFill>
              </a:rPr>
              <a:t>Отрыв </a:t>
            </a:r>
            <a:r>
              <a:rPr lang="ru-RU" sz="2800" i="1" dirty="0" smtClean="0">
                <a:solidFill>
                  <a:schemeClr val="bg1"/>
                </a:solidFill>
              </a:rPr>
              <a:t>УГКЦ от Запада и в первую очередь от </a:t>
            </a:r>
            <a:r>
              <a:rPr lang="ru-RU" sz="2800" i="1" dirty="0" smtClean="0">
                <a:solidFill>
                  <a:schemeClr val="bg1"/>
                </a:solidFill>
                <a:hlinkClick r:id="rId2"/>
              </a:rPr>
              <a:t>Ватикана</a:t>
            </a:r>
            <a:r>
              <a:rPr lang="ru-RU" sz="2800" i="1" dirty="0" smtClean="0">
                <a:solidFill>
                  <a:schemeClr val="bg1"/>
                </a:solidFill>
              </a:rPr>
              <a:t> путем создания автономной или автокефальной украинской церкви с последующим ее присоединением к РПЦ</a:t>
            </a:r>
            <a:r>
              <a:rPr lang="ru-RU" sz="2800" i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sz="2800" i="1" dirty="0" smtClean="0">
                <a:solidFill>
                  <a:schemeClr val="bg1"/>
                </a:solidFill>
              </a:rPr>
              <a:t> </a:t>
            </a:r>
            <a:br>
              <a:rPr lang="ru-RU" sz="2800" i="1" dirty="0" smtClean="0">
                <a:solidFill>
                  <a:schemeClr val="bg1"/>
                </a:solidFill>
              </a:rPr>
            </a:br>
            <a:r>
              <a:rPr lang="ru-RU" sz="2800" i="1" dirty="0" smtClean="0">
                <a:solidFill>
                  <a:schemeClr val="bg1"/>
                </a:solidFill>
              </a:rPr>
              <a:t/>
            </a:r>
            <a:br>
              <a:rPr lang="ru-RU" sz="2800" i="1" dirty="0" smtClean="0">
                <a:solidFill>
                  <a:schemeClr val="bg1"/>
                </a:solidFill>
              </a:rPr>
            </a:br>
            <a:r>
              <a:rPr lang="ru-RU" sz="2800" i="1" dirty="0" smtClean="0">
                <a:solidFill>
                  <a:schemeClr val="bg1"/>
                </a:solidFill>
              </a:rPr>
              <a:t/>
            </a:r>
            <a:br>
              <a:rPr lang="ru-RU" sz="2800" i="1" dirty="0" smtClean="0">
                <a:solidFill>
                  <a:schemeClr val="bg1"/>
                </a:solidFill>
              </a:rPr>
            </a:br>
            <a:r>
              <a:rPr lang="ru-RU" sz="2800" i="1" dirty="0" smtClean="0">
                <a:solidFill>
                  <a:schemeClr val="bg1"/>
                </a:solidFill>
              </a:rPr>
              <a:t/>
            </a:r>
            <a:br>
              <a:rPr lang="ru-RU" sz="2800" i="1" dirty="0" smtClean="0">
                <a:solidFill>
                  <a:schemeClr val="bg1"/>
                </a:solidFill>
              </a:rPr>
            </a:br>
            <a:r>
              <a:rPr lang="ru-RU" sz="2800" i="1" dirty="0" smtClean="0">
                <a:solidFill>
                  <a:schemeClr val="bg1"/>
                </a:solidFill>
              </a:rPr>
              <a:t>После </a:t>
            </a:r>
            <a:r>
              <a:rPr lang="ru-RU" sz="2800" i="1" dirty="0" smtClean="0">
                <a:solidFill>
                  <a:schemeClr val="bg1"/>
                </a:solidFill>
              </a:rPr>
              <a:t>войны от промежуточной фазы создания украинской церкви НКВД отказалось и приступило к непосредственной ликвидации УГКЦ через ее объединение с РПЦ.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85786" y="857232"/>
            <a:ext cx="7924800" cy="2357454"/>
          </a:xfrm>
        </p:spPr>
        <p:txBody>
          <a:bodyPr>
            <a:noAutofit/>
          </a:bodyPr>
          <a:lstStyle/>
          <a:p>
            <a:r>
              <a:rPr lang="ru-RU" sz="3200" dirty="0" smtClean="0"/>
              <a:t>В рамках мероприятий НКВД 1940-1941, планировалось спровоцировать раскол внутри церкви (между сторонниками восточного и западного обрядов)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56483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r>
              <a:rPr lang="ru-RU" sz="2700" i="1" dirty="0" smtClean="0">
                <a:solidFill>
                  <a:schemeClr val="bg1"/>
                </a:solidFill>
              </a:rPr>
              <a:t>Из плана мероприятий НКГБ по ликвидации греко-католической церкви в западных областях Украины от 26-30.09.1945 года:</a:t>
            </a:r>
            <a:r>
              <a:rPr lang="ru-RU" sz="2700" i="1" dirty="0" smtClean="0"/>
              <a:t/>
            </a:r>
            <a:br>
              <a:rPr lang="ru-RU" sz="2700" i="1" dirty="0" smtClean="0"/>
            </a:br>
            <a:r>
              <a:rPr lang="ru-RU" sz="2700" i="1" dirty="0" smtClean="0"/>
              <a:t/>
            </a:r>
            <a:br>
              <a:rPr lang="ru-RU" sz="2700" i="1" dirty="0" smtClean="0"/>
            </a:br>
            <a:r>
              <a:rPr lang="ru-RU" sz="2700" i="1" dirty="0" smtClean="0"/>
              <a:t>        </a:t>
            </a:r>
            <a:r>
              <a:rPr lang="ru-RU" sz="2700" b="1" i="1" dirty="0" smtClean="0">
                <a:solidFill>
                  <a:schemeClr val="tx1"/>
                </a:solidFill>
              </a:rPr>
              <a:t>* "В целях стимулирования перехода греко-католических приходов в православие, использовать налоговый пресс, дифференцируя его с таким расчетом, чтобы православные приходы облагались нормально и не выше 25%, объединившиеся вокруг Инициативной группы греко-католической церкви по воссоединению ее с православием - 40%, греко-католические приходы и монастыри - 100% максимальной налоговой ставки.[...]</a:t>
            </a:r>
            <a:br>
              <a:rPr lang="ru-RU" sz="2700" b="1" i="1" dirty="0" smtClean="0">
                <a:solidFill>
                  <a:schemeClr val="tx1"/>
                </a:solidFill>
              </a:rPr>
            </a:br>
            <a:r>
              <a:rPr lang="ru-RU" sz="2700" b="1" i="1" dirty="0" smtClean="0">
                <a:solidFill>
                  <a:schemeClr val="tx1"/>
                </a:solidFill>
              </a:rPr>
              <a:t>        * Обеспечить возможность полной ликвидации греко-католической церкви путем воссоединения ее с русской православной церковью."</a:t>
            </a:r>
            <a:endParaRPr lang="ru-RU" sz="27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175</TotalTime>
  <Words>194</Words>
  <Application>Microsoft Office PowerPoint</Application>
  <PresentationFormat>Экран (4:3)</PresentationFormat>
  <Paragraphs>18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Бумажная</vt:lpstr>
      <vt:lpstr>Репрессии ГКЦ в  послевоенные годы.</vt:lpstr>
      <vt:lpstr>Гонение УГКЦ. </vt:lpstr>
      <vt:lpstr>            Ликвидация УГКЦ             (Львовский Собор 1946)</vt:lpstr>
      <vt:lpstr>Слайд 4</vt:lpstr>
      <vt:lpstr>Слайд 5</vt:lpstr>
      <vt:lpstr>Слайд 6</vt:lpstr>
      <vt:lpstr>Слайд 7</vt:lpstr>
      <vt:lpstr>Слайд 8</vt:lpstr>
      <vt:lpstr> Из плана мероприятий НКГБ по ликвидации греко-католической церкви в западных областях Украины от 26-30.09.1945 года:          * "В целях стимулирования перехода греко-католических приходов в православие, использовать налоговый пресс, дифференцируя его с таким расчетом, чтобы православные приходы облагались нормально и не выше 25%, объединившиеся вокруг Инициативной группы греко-католической церкви по воссоединению ее с православием - 40%, греко-католические приходы и монастыри - 100% максимальной налоговой ставки.[...]         * Обеспечить возможность полной ликвидации греко-католической церкви путем воссоединения ее с русской православной церковью."</vt:lpstr>
      <vt:lpstr>Слайд 10</vt:lpstr>
      <vt:lpstr>Для придания собору легитимности и каноничности НКГБ рекомендовало Центральной Инициативной группе разослать приглашения на собор наиболее видным деятелям оппозиции, в том числе и брату умершего митрополита Андрея Шептицкого - настоятелю Студитских монахов Клименту Шептицкому. </vt:lpstr>
      <vt:lpstr>Все епископы УГКЦ, отказались участвовать в этом соборе. Большинство епископата УГКЦ впоследствии подверглись репрессиям. </vt:lpstr>
      <vt:lpstr>Слайд 13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Репрессии ГКЦ в после военные годы.</dc:title>
  <dc:creator>Настенька</dc:creator>
  <cp:lastModifiedBy>Настенька</cp:lastModifiedBy>
  <cp:revision>18</cp:revision>
  <dcterms:created xsi:type="dcterms:W3CDTF">2013-12-04T12:02:06Z</dcterms:created>
  <dcterms:modified xsi:type="dcterms:W3CDTF">2013-12-04T14:57:56Z</dcterms:modified>
</cp:coreProperties>
</file>