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15663CD-86F7-4411-8AD9-681B6670DB41}" type="datetimeFigureOut">
              <a:rPr lang="ru-RU" smtClean="0"/>
              <a:t>31.07.2008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75C5553-3CF0-49EF-94D0-36B615B672A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43702" y="428604"/>
            <a:ext cx="2214578" cy="714380"/>
          </a:xfrm>
        </p:spPr>
        <p:txBody>
          <a:bodyPr>
            <a:normAutofit/>
          </a:bodyPr>
          <a:lstStyle/>
          <a:p>
            <a:r>
              <a:rPr lang="ru-RU" dirty="0" smtClean="0"/>
              <a:t>Урок № 17</a:t>
            </a:r>
            <a:endParaRPr lang="ru-RU" dirty="0"/>
          </a:p>
        </p:txBody>
      </p:sp>
      <p:pic>
        <p:nvPicPr>
          <p:cNvPr id="1026" name="Picture 2" descr="C:\Users\New\Desktop\0030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072330" cy="68663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Ремесло в средневековом городе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pic>
        <p:nvPicPr>
          <p:cNvPr id="2050" name="Picture 2" descr="C:\Users\New\Desktop\0029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0"/>
            <a:ext cx="4286248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Познакомиться с организацией ремесленного производства в средневековом городе</a:t>
            </a:r>
          </a:p>
          <a:p>
            <a:r>
              <a:rPr lang="ru-RU" dirty="0" smtClean="0"/>
              <a:t>Продолжить формирование умений изучать исторические источники, формулировать своё мнение</a:t>
            </a:r>
          </a:p>
          <a:p>
            <a:endParaRPr lang="ru-RU" dirty="0" smtClean="0"/>
          </a:p>
          <a:p>
            <a:r>
              <a:rPr lang="ru-RU" dirty="0" smtClean="0"/>
              <a:t>Новые слова: подмастерье, старшины, стачки, цехи, шедевр, братства.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pic>
        <p:nvPicPr>
          <p:cNvPr id="3074" name="Picture 2" descr="C:\Users\New\Desktop\0007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41064" y="0"/>
            <a:ext cx="5202936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7239000" cy="484632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Повторение пройденного материала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(проверочное тестирование)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Выступление учащегося (индивидуальное задание)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Изучение новой темы</a:t>
            </a:r>
          </a:p>
          <a:p>
            <a:pPr>
              <a:buFont typeface="Wingdings" pitchFamily="2" charset="2"/>
              <a:buChar char="q"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Достижения средневекового мастерства.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Что такое цехи?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Значение цехов.</a:t>
            </a:r>
          </a:p>
          <a:p>
            <a:pPr>
              <a:buFont typeface="Wingdings" pitchFamily="2" charset="2"/>
              <a:buChar char="q"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Закрепление 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Д/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New\Desktop\0021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38725"/>
            <a:ext cx="6858016" cy="1819275"/>
          </a:xfrm>
          <a:prstGeom prst="rect">
            <a:avLst/>
          </a:prstGeom>
          <a:noFill/>
        </p:spPr>
      </p:pic>
      <p:pic>
        <p:nvPicPr>
          <p:cNvPr id="4099" name="Picture 3" descr="C:\Users\New\Desktop\00213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4572008" y="2286008"/>
            <a:ext cx="6858001" cy="228598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Изучение новой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с историческими источниками (Ж. </a:t>
            </a:r>
            <a:r>
              <a:rPr lang="ru-RU" dirty="0" err="1" smtClean="0"/>
              <a:t>Довэ</a:t>
            </a:r>
            <a:r>
              <a:rPr lang="ru-RU" dirty="0" smtClean="0"/>
              <a:t>. «Статуты для эксплуатации рудников», «Товары нарбоннского рынка»)</a:t>
            </a:r>
          </a:p>
          <a:p>
            <a:endParaRPr lang="ru-RU" dirty="0" smtClean="0"/>
          </a:p>
          <a:p>
            <a:r>
              <a:rPr lang="ru-RU" dirty="0" smtClean="0"/>
              <a:t>Вопросы</a:t>
            </a:r>
          </a:p>
          <a:p>
            <a:r>
              <a:rPr lang="ru-RU" dirty="0" smtClean="0"/>
              <a:t>Какие выводы можно сделать на основе документов?</a:t>
            </a:r>
          </a:p>
          <a:p>
            <a:r>
              <a:rPr lang="ru-RU" dirty="0" smtClean="0"/>
              <a:t>Чем, по вашему мнению, можно объяснить такие успехи в развитии ремесла? Почему?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ew\Desktop\0061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785926"/>
            <a:ext cx="6072198" cy="507207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Мастер                                      Подмастерье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Ученики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Кто работал в мастерской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214414" y="1428736"/>
            <a:ext cx="207170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286116" y="207167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643438" y="1500174"/>
            <a:ext cx="164307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New\Desktop\00617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286124"/>
            <a:ext cx="4286248" cy="3571876"/>
          </a:xfrm>
          <a:prstGeom prst="rect">
            <a:avLst/>
          </a:prstGeom>
          <a:noFill/>
        </p:spPr>
      </p:pic>
      <p:pic>
        <p:nvPicPr>
          <p:cNvPr id="6147" name="Picture 3" descr="C:\Users\New\Desktop\0061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3286125"/>
            <a:ext cx="4857752" cy="3571876"/>
          </a:xfrm>
          <a:prstGeom prst="rect">
            <a:avLst/>
          </a:prstGeom>
          <a:noFill/>
        </p:spPr>
      </p:pic>
      <p:pic>
        <p:nvPicPr>
          <p:cNvPr id="6149" name="Picture 5" descr="C:\Users\New\Desktop\00298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286248" cy="3286124"/>
          </a:xfrm>
          <a:prstGeom prst="rect">
            <a:avLst/>
          </a:prstGeom>
          <a:noFill/>
        </p:spPr>
      </p:pic>
      <p:pic>
        <p:nvPicPr>
          <p:cNvPr id="6150" name="Picture 6" descr="C:\Users\New\Desktop\00298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0"/>
            <a:ext cx="4857752" cy="32861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2928934"/>
            <a:ext cx="2543164" cy="677246"/>
          </a:xfrm>
        </p:spPr>
        <p:txBody>
          <a:bodyPr/>
          <a:lstStyle/>
          <a:p>
            <a:r>
              <a:rPr lang="ru-RU" dirty="0" smtClean="0"/>
              <a:t>Шедевры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New\Desktop\00299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28926" cy="6858000"/>
          </a:xfrm>
          <a:prstGeom prst="rect">
            <a:avLst/>
          </a:prstGeom>
          <a:noFill/>
        </p:spPr>
      </p:pic>
      <p:pic>
        <p:nvPicPr>
          <p:cNvPr id="7171" name="Picture 3" descr="C:\Users\New\Desktop\0065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0"/>
            <a:ext cx="3143272" cy="6858000"/>
          </a:xfrm>
          <a:prstGeom prst="rect">
            <a:avLst/>
          </a:prstGeom>
          <a:noFill/>
        </p:spPr>
      </p:pic>
      <p:pic>
        <p:nvPicPr>
          <p:cNvPr id="7172" name="Picture 4" descr="C:\Users\New\Desktop\00299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0"/>
            <a:ext cx="307180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5472122" cy="677246"/>
          </a:xfrm>
        </p:spPr>
        <p:txBody>
          <a:bodyPr>
            <a:normAutofit/>
          </a:bodyPr>
          <a:lstStyle/>
          <a:p>
            <a:r>
              <a:rPr lang="ru-RU" dirty="0" smtClean="0"/>
              <a:t>Изделия мастеров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New\Desktop\0067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47800"/>
            <a:ext cx="6502400" cy="5410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8013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Цехи – союзы мастеров-ремесленников одной специальности, проживающих в одном городе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5000" y="6072206"/>
            <a:ext cx="7239000" cy="52640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Цеховые гербы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Д/</a:t>
            </a:r>
            <a:r>
              <a:rPr lang="ru-RU" dirty="0" err="1" smtClean="0"/>
              <a:t>з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2900354" cy="4846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П. 18, ответить на вопросы к параграфу, нарисовать герб ремесленного цеха </a:t>
            </a:r>
          </a:p>
          <a:p>
            <a:pPr>
              <a:buNone/>
            </a:pPr>
            <a:r>
              <a:rPr lang="ru-RU" dirty="0" smtClean="0"/>
              <a:t>   (по желанию)</a:t>
            </a:r>
            <a:endParaRPr lang="ru-RU" dirty="0"/>
          </a:p>
        </p:txBody>
      </p:sp>
      <p:pic>
        <p:nvPicPr>
          <p:cNvPr id="9218" name="Picture 2" descr="C:\Users\New\Desktop\0012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0"/>
            <a:ext cx="528638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</TotalTime>
  <Words>170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Ремесло в средневековом городе</vt:lpstr>
      <vt:lpstr>Цели урока:</vt:lpstr>
      <vt:lpstr>План урока</vt:lpstr>
      <vt:lpstr>Изучение новой темы</vt:lpstr>
      <vt:lpstr>Кто работал в мастерской</vt:lpstr>
      <vt:lpstr>Шедевры </vt:lpstr>
      <vt:lpstr>Изделия мастеров</vt:lpstr>
      <vt:lpstr>Цехи – союзы мастеров-ремесленников одной специальности, проживающих в одном городе</vt:lpstr>
      <vt:lpstr>Д/з: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Ремесло в средневековом городе</dc:title>
  <dc:creator>New</dc:creator>
  <cp:lastModifiedBy>New</cp:lastModifiedBy>
  <cp:revision>5</cp:revision>
  <dcterms:created xsi:type="dcterms:W3CDTF">2008-07-31T11:05:19Z</dcterms:created>
  <dcterms:modified xsi:type="dcterms:W3CDTF">2008-07-31T11:50:46Z</dcterms:modified>
</cp:coreProperties>
</file>