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8" r:id="rId9"/>
    <p:sldId id="265" r:id="rId10"/>
    <p:sldId id="266" r:id="rId11"/>
    <p:sldId id="267" r:id="rId12"/>
    <p:sldId id="269" r:id="rId13"/>
    <p:sldId id="270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4660"/>
  </p:normalViewPr>
  <p:slideViewPr>
    <p:cSldViewPr snapToGrid="0">
      <p:cViewPr>
        <p:scale>
          <a:sx n="66" d="100"/>
          <a:sy n="66" d="100"/>
        </p:scale>
        <p:origin x="-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297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54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39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982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902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378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261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704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44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80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67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70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87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80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02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7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99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F4C49B1-9744-43DD-B18D-271C863BA064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BAF-B6CF-460D-BB29-7EBB84D6F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2692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9182" y="3338286"/>
            <a:ext cx="8917960" cy="2077724"/>
          </a:xfrm>
        </p:spPr>
        <p:txBody>
          <a:bodyPr/>
          <a:lstStyle/>
          <a:p>
            <a:r>
              <a:rPr lang="ru-RU" sz="3600" dirty="0" smtClean="0"/>
              <a:t>РАЗВИТИЕ ИНТЕГРАЦИОННЫХ ПРОЦЕССОВ</a:t>
            </a:r>
            <a:r>
              <a:rPr lang="ru-RU" sz="3600" dirty="0"/>
              <a:t> </a:t>
            </a:r>
            <a:r>
              <a:rPr lang="ru-RU" sz="3600" dirty="0" smtClean="0"/>
              <a:t>В</a:t>
            </a:r>
            <a:r>
              <a:rPr lang="ru-RU" sz="3600" dirty="0"/>
              <a:t> </a:t>
            </a:r>
            <a:r>
              <a:rPr lang="ru-RU" sz="3600" dirty="0" smtClean="0"/>
              <a:t>ЕВРОПЕ</a:t>
            </a:r>
            <a:r>
              <a:rPr lang="ru-RU" sz="3600" dirty="0"/>
              <a:t> </a:t>
            </a:r>
            <a:r>
              <a:rPr lang="ru-RU" sz="3600" dirty="0" smtClean="0"/>
              <a:t>ВО</a:t>
            </a:r>
            <a:r>
              <a:rPr lang="ru-RU" sz="3600" dirty="0"/>
              <a:t> </a:t>
            </a:r>
            <a:r>
              <a:rPr lang="ru-RU" sz="3600" dirty="0" smtClean="0"/>
              <a:t>ВТОРОЙ</a:t>
            </a:r>
            <a:r>
              <a:rPr lang="ru-RU" sz="3600" dirty="0"/>
              <a:t> </a:t>
            </a:r>
            <a:r>
              <a:rPr lang="ru-RU" sz="3600" dirty="0" smtClean="0"/>
              <a:t>ПОЛОВИНЕ</a:t>
            </a:r>
            <a:r>
              <a:rPr lang="ru-RU" sz="3600" dirty="0"/>
              <a:t> </a:t>
            </a:r>
            <a:r>
              <a:rPr lang="ru-RU" sz="3600" dirty="0" smtClean="0"/>
              <a:t>ХХ</a:t>
            </a:r>
            <a:r>
              <a:rPr lang="ru-RU" sz="3600" dirty="0"/>
              <a:t> </a:t>
            </a:r>
            <a:r>
              <a:rPr lang="ru-RU" sz="3600" dirty="0" smtClean="0"/>
              <a:t>ВЕКА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6692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0684" y="2476953"/>
            <a:ext cx="8946541" cy="401093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Первым шагом к реализации этих принципов явилось создание зоны свободной торговли, что предполагало взаимную отмену таможенных пошлин, экспортных и импортных квот и других внешнеторговых ограничений.  Одновременно с этим начала проводиться единая таможенная политика по отношению к третьим странам, не являющимся членами ЕЭС (так называемый «таможенный союз»).  Реализация указанных выше принципов привела бы к созданию в рамках ЕЭС единого рынка товаров и услуг, рабочей силы и капитала. Однако на практике внутри ЕЭС </a:t>
            </a:r>
            <a:r>
              <a:rPr lang="ru-RU" dirty="0" err="1"/>
              <a:t>существали</a:t>
            </a:r>
            <a:r>
              <a:rPr lang="ru-RU" dirty="0"/>
              <a:t> немаловажные противоречия. Главным из них является наличие различных налоговых систем с неодинаковыми налоговыми ставками, прежде всего в сфере налогов косвенных. Важным этапом в развитии «Общего рынка» явилось создание Европейской валютной системы .  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193449"/>
            <a:ext cx="3031200" cy="228350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94016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027" y="409175"/>
            <a:ext cx="9404723" cy="1400530"/>
          </a:xfrm>
        </p:spPr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1027" y="1301705"/>
            <a:ext cx="8946541" cy="501200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Деятельность, осуществляемая Европейским экономическим сообществом, и Советом экономической взаимопомощи, была направлена на дальнейшее усиление интеграции и будущее развитие стран - членов объединений, тем не менее, необходимо отметить и тот факт, что достижение данных целей происходило разными методами, путями и разными способами организации. Развал СЭВ, последовавший после крушения социалистической системы и распада Советского Союза, предопределил изменение вектора интеграции стран Центрально - Восточной Европы с Востока на Запад.  Перед странами ЦВЕ стояли сложные проблемы: низкая производительность труда, незавершенность структурной перестройки экономики, сохранение отсталого сельского хозяйства, значительные диспропорции в уровнях развития регионов, низкая конкурентоспособность значительной части предприятий, нестабильность их финансово- экономического положения, напряженность системы публичных финансов, низкая степень </a:t>
            </a:r>
            <a:r>
              <a:rPr lang="ru-RU" dirty="0" err="1"/>
              <a:t>инновационности</a:t>
            </a:r>
            <a:r>
              <a:rPr lang="ru-RU" dirty="0"/>
              <a:t> экономики, которые в большинстве своем успешно </a:t>
            </a:r>
            <a:r>
              <a:rPr lang="ru-RU" dirty="0" smtClean="0"/>
              <a:t>решены.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85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2969" y="1661033"/>
            <a:ext cx="8946541" cy="4195481"/>
          </a:xfrm>
        </p:spPr>
        <p:txBody>
          <a:bodyPr/>
          <a:lstStyle/>
          <a:p>
            <a:pPr algn="just"/>
            <a:r>
              <a:rPr lang="ru-RU" dirty="0" smtClean="0"/>
              <a:t>Успешное </a:t>
            </a:r>
            <a:r>
              <a:rPr lang="ru-RU" dirty="0"/>
              <a:t>вхождение в </a:t>
            </a:r>
            <a:r>
              <a:rPr lang="ru-RU" dirty="0" err="1"/>
              <a:t>евроинтеграционный</a:t>
            </a:r>
            <a:r>
              <a:rPr lang="ru-RU" dirty="0"/>
              <a:t> процесс стран Центральной и Восточной Европы является в немалой степени результатом их интеграционного прошлого. Находясь в составе СЭВ, этими странами был накоплен положительный опыт участия в интеграционных объединениях: сформированы институциональные структуры, подготовлены хорошо обученные специалисты и т. д. Именно эти факторы способствовали практически безболезненному вхождению бывших стран - участниц СЭВ в Европейский Союз.  Таким образом, несмотря на то, что СЭВ прекратил свое существование ,  он выполнил свою положительную функцию в развитии мирового интеграционного процесса .   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53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0112" y="2444804"/>
            <a:ext cx="5050745" cy="228685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Презентация составила</a:t>
            </a:r>
          </a:p>
          <a:p>
            <a:pPr marL="0" indent="0" algn="ctr">
              <a:buNone/>
            </a:pPr>
            <a:r>
              <a:rPr lang="ru-RU" dirty="0"/>
              <a:t>у</a:t>
            </a:r>
            <a:r>
              <a:rPr lang="ru-RU" dirty="0" smtClean="0"/>
              <a:t>ченица 11 А класса</a:t>
            </a:r>
          </a:p>
          <a:p>
            <a:pPr marL="0" indent="0" algn="ctr">
              <a:buNone/>
            </a:pPr>
            <a:r>
              <a:rPr lang="ru-RU" dirty="0" err="1" smtClean="0"/>
              <a:t>Алчевской</a:t>
            </a:r>
            <a:r>
              <a:rPr lang="ru-RU" dirty="0" smtClean="0"/>
              <a:t> ИТГ</a:t>
            </a:r>
          </a:p>
          <a:p>
            <a:pPr marL="0" indent="0" algn="ctr">
              <a:buNone/>
            </a:pPr>
            <a:r>
              <a:rPr lang="ru-RU" dirty="0" err="1" smtClean="0"/>
              <a:t>Мозолевская</a:t>
            </a:r>
            <a:r>
              <a:rPr lang="ru-RU" dirty="0" smtClean="0"/>
              <a:t> Анастасия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92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3312" y="423689"/>
            <a:ext cx="9404723" cy="1400530"/>
          </a:xfrm>
        </p:spPr>
        <p:txBody>
          <a:bodyPr/>
          <a:lstStyle/>
          <a:p>
            <a:r>
              <a:rPr lang="ru-RU" dirty="0" smtClean="0"/>
              <a:t>Оглавление: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Определение понятия</a:t>
            </a:r>
          </a:p>
          <a:p>
            <a:r>
              <a:rPr lang="ru-RU" sz="2800" dirty="0" smtClean="0"/>
              <a:t>Введение</a:t>
            </a:r>
          </a:p>
          <a:p>
            <a:r>
              <a:rPr lang="ru-RU" sz="2800" dirty="0" smtClean="0"/>
              <a:t>Раскрытие темы</a:t>
            </a:r>
          </a:p>
          <a:p>
            <a:r>
              <a:rPr lang="ru-RU" sz="2800" dirty="0" smtClean="0"/>
              <a:t>Выводы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81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718" y="1337664"/>
            <a:ext cx="3562870" cy="820920"/>
          </a:xfrm>
        </p:spPr>
        <p:txBody>
          <a:bodyPr/>
          <a:lstStyle/>
          <a:p>
            <a:r>
              <a:rPr lang="ru-RU" dirty="0" smtClean="0"/>
              <a:t>Интеграция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1365" y="2052919"/>
            <a:ext cx="8430432" cy="3268590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(от лат. </a:t>
            </a:r>
            <a:r>
              <a:rPr lang="ru-RU" dirty="0" err="1"/>
              <a:t>integratio</a:t>
            </a:r>
            <a:r>
              <a:rPr lang="ru-RU" dirty="0"/>
              <a:t> – восстановление, восполнение целого) – объединение, слияние политических сил в рамках государственных или межгосударственных структур, политических институтов с целью достижения определенной политической общности, стабильности развития государств и обществ. Политическая интеграция – это объективный процесс, позволяющий достичь взаимовыгодных результатов с меньшими издержками для всех субъектов, участвующих в нем.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76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4570" y="786546"/>
            <a:ext cx="2837318" cy="868082"/>
          </a:xfrm>
        </p:spPr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4570" y="2023889"/>
            <a:ext cx="8809944" cy="373828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/>
              <a:t>Доминирующей тенденцией</a:t>
            </a:r>
            <a:r>
              <a:rPr lang="ru-RU" dirty="0"/>
              <a:t> </a:t>
            </a:r>
            <a:r>
              <a:rPr lang="ru-RU" dirty="0" smtClean="0"/>
              <a:t>развития</a:t>
            </a:r>
            <a:r>
              <a:rPr lang="ru-RU" dirty="0"/>
              <a:t> </a:t>
            </a:r>
            <a:r>
              <a:rPr lang="ru-RU" dirty="0" smtClean="0"/>
              <a:t>послевоенной</a:t>
            </a:r>
            <a:r>
              <a:rPr lang="ru-RU" dirty="0"/>
              <a:t> </a:t>
            </a:r>
            <a:r>
              <a:rPr lang="ru-RU" dirty="0" smtClean="0"/>
              <a:t>Европы</a:t>
            </a:r>
            <a:r>
              <a:rPr lang="ru-RU" dirty="0"/>
              <a:t> </a:t>
            </a:r>
            <a:r>
              <a:rPr lang="ru-RU" dirty="0"/>
              <a:t>с</a:t>
            </a:r>
            <a:r>
              <a:rPr lang="ru-RU" dirty="0" smtClean="0"/>
              <a:t>тали интеграционные</a:t>
            </a:r>
            <a:r>
              <a:rPr lang="ru-RU" dirty="0"/>
              <a:t> </a:t>
            </a:r>
            <a:r>
              <a:rPr lang="ru-RU" dirty="0" smtClean="0"/>
              <a:t>процессы, как результат</a:t>
            </a:r>
            <a:r>
              <a:rPr lang="ru-RU" dirty="0"/>
              <a:t> </a:t>
            </a:r>
            <a:r>
              <a:rPr lang="ru-RU" dirty="0" smtClean="0"/>
              <a:t>осознания</a:t>
            </a:r>
            <a:r>
              <a:rPr lang="ru-RU" dirty="0"/>
              <a:t> </a:t>
            </a:r>
            <a:r>
              <a:rPr lang="ru-RU" dirty="0" smtClean="0"/>
              <a:t>объективной</a:t>
            </a:r>
            <a:r>
              <a:rPr lang="ru-RU" dirty="0"/>
              <a:t> </a:t>
            </a:r>
            <a:r>
              <a:rPr lang="ru-RU" dirty="0" smtClean="0"/>
              <a:t>невозможности</a:t>
            </a:r>
            <a:r>
              <a:rPr lang="ru-RU" dirty="0"/>
              <a:t> </a:t>
            </a:r>
            <a:r>
              <a:rPr lang="ru-RU" dirty="0" smtClean="0"/>
              <a:t>обособленного</a:t>
            </a:r>
            <a:r>
              <a:rPr lang="ru-RU" dirty="0"/>
              <a:t> </a:t>
            </a:r>
            <a:r>
              <a:rPr lang="ru-RU" dirty="0" smtClean="0"/>
              <a:t>восстановления</a:t>
            </a:r>
            <a:r>
              <a:rPr lang="ru-RU" dirty="0"/>
              <a:t> </a:t>
            </a:r>
            <a:r>
              <a:rPr lang="ru-RU" dirty="0" smtClean="0"/>
              <a:t>и</a:t>
            </a:r>
            <a:r>
              <a:rPr lang="ru-RU" dirty="0"/>
              <a:t> </a:t>
            </a:r>
            <a:r>
              <a:rPr lang="ru-RU" dirty="0" smtClean="0"/>
              <a:t>дальнейшего</a:t>
            </a:r>
            <a:r>
              <a:rPr lang="ru-RU" dirty="0"/>
              <a:t> </a:t>
            </a:r>
            <a:r>
              <a:rPr lang="ru-RU" dirty="0" smtClean="0"/>
              <a:t>развития</a:t>
            </a:r>
            <a:r>
              <a:rPr lang="ru-RU" dirty="0"/>
              <a:t> </a:t>
            </a:r>
            <a:r>
              <a:rPr lang="ru-RU" dirty="0" smtClean="0"/>
              <a:t>национальных</a:t>
            </a:r>
            <a:r>
              <a:rPr lang="ru-RU" dirty="0"/>
              <a:t> </a:t>
            </a:r>
            <a:r>
              <a:rPr lang="ru-RU" dirty="0" smtClean="0"/>
              <a:t>экономик</a:t>
            </a:r>
            <a:r>
              <a:rPr lang="ru-RU" dirty="0"/>
              <a:t> </a:t>
            </a:r>
            <a:r>
              <a:rPr lang="ru-RU" dirty="0" smtClean="0"/>
              <a:t>. </a:t>
            </a:r>
            <a:r>
              <a:rPr lang="ru-RU" dirty="0"/>
              <a:t> </a:t>
            </a:r>
            <a:r>
              <a:rPr lang="ru-RU" dirty="0" smtClean="0"/>
              <a:t>Вторая</a:t>
            </a:r>
            <a:r>
              <a:rPr lang="ru-RU" dirty="0"/>
              <a:t> </a:t>
            </a:r>
            <a:r>
              <a:rPr lang="ru-RU" dirty="0" smtClean="0"/>
              <a:t>мировая</a:t>
            </a:r>
            <a:r>
              <a:rPr lang="ru-RU" dirty="0"/>
              <a:t> </a:t>
            </a:r>
            <a:r>
              <a:rPr lang="ru-RU" dirty="0" smtClean="0"/>
              <a:t>война</a:t>
            </a:r>
            <a:r>
              <a:rPr lang="ru-RU" dirty="0"/>
              <a:t> </a:t>
            </a:r>
            <a:r>
              <a:rPr lang="ru-RU" dirty="0" smtClean="0"/>
              <a:t>привела</a:t>
            </a:r>
            <a:r>
              <a:rPr lang="ru-RU" dirty="0"/>
              <a:t> </a:t>
            </a:r>
            <a:r>
              <a:rPr lang="ru-RU" dirty="0" smtClean="0"/>
              <a:t>к разбалансированности</a:t>
            </a:r>
            <a:r>
              <a:rPr lang="ru-RU" dirty="0"/>
              <a:t> </a:t>
            </a:r>
            <a:r>
              <a:rPr lang="ru-RU" dirty="0" smtClean="0"/>
              <a:t>экономик</a:t>
            </a:r>
            <a:r>
              <a:rPr lang="ru-RU" dirty="0"/>
              <a:t> </a:t>
            </a:r>
            <a:r>
              <a:rPr lang="ru-RU" dirty="0" smtClean="0"/>
              <a:t>европейских</a:t>
            </a:r>
            <a:r>
              <a:rPr lang="ru-RU" dirty="0"/>
              <a:t> </a:t>
            </a:r>
            <a:r>
              <a:rPr lang="ru-RU" dirty="0" smtClean="0"/>
              <a:t>стран, </a:t>
            </a:r>
            <a:r>
              <a:rPr lang="ru-RU" dirty="0"/>
              <a:t> </a:t>
            </a:r>
            <a:r>
              <a:rPr lang="ru-RU" dirty="0" smtClean="0"/>
              <a:t>отсутствию</a:t>
            </a:r>
            <a:r>
              <a:rPr lang="ru-RU" dirty="0"/>
              <a:t> </a:t>
            </a:r>
            <a:r>
              <a:rPr lang="ru-RU" dirty="0" smtClean="0"/>
              <a:t>ресурсного, </a:t>
            </a:r>
            <a:r>
              <a:rPr lang="ru-RU" dirty="0"/>
              <a:t> </a:t>
            </a:r>
            <a:r>
              <a:rPr lang="ru-RU" dirty="0" smtClean="0"/>
              <a:t>финансового</a:t>
            </a:r>
            <a:r>
              <a:rPr lang="ru-RU" dirty="0"/>
              <a:t> </a:t>
            </a:r>
            <a:r>
              <a:rPr lang="ru-RU" dirty="0" smtClean="0"/>
              <a:t>и</a:t>
            </a:r>
            <a:r>
              <a:rPr lang="ru-RU" dirty="0"/>
              <a:t> </a:t>
            </a:r>
            <a:r>
              <a:rPr lang="ru-RU" dirty="0" smtClean="0"/>
              <a:t>человеческого</a:t>
            </a:r>
            <a:r>
              <a:rPr lang="ru-RU" dirty="0"/>
              <a:t> </a:t>
            </a:r>
            <a:r>
              <a:rPr lang="ru-RU" dirty="0" smtClean="0"/>
              <a:t>потенциала. Будущее европейских</a:t>
            </a:r>
            <a:r>
              <a:rPr lang="ru-RU" dirty="0"/>
              <a:t> </a:t>
            </a:r>
            <a:r>
              <a:rPr lang="ru-RU" dirty="0" smtClean="0"/>
              <a:t>государств</a:t>
            </a:r>
            <a:r>
              <a:rPr lang="ru-RU" dirty="0"/>
              <a:t> </a:t>
            </a:r>
            <a:r>
              <a:rPr lang="ru-RU" dirty="0" smtClean="0"/>
              <a:t>зависело</a:t>
            </a:r>
            <a:r>
              <a:rPr lang="ru-RU" dirty="0"/>
              <a:t> </a:t>
            </a:r>
            <a:r>
              <a:rPr lang="ru-RU" dirty="0" smtClean="0"/>
              <a:t>от</a:t>
            </a:r>
            <a:r>
              <a:rPr lang="ru-RU" dirty="0"/>
              <a:t> </a:t>
            </a:r>
            <a:r>
              <a:rPr lang="ru-RU" dirty="0" smtClean="0"/>
              <a:t>внешней</a:t>
            </a:r>
            <a:r>
              <a:rPr lang="ru-RU" dirty="0"/>
              <a:t> </a:t>
            </a:r>
            <a:r>
              <a:rPr lang="ru-RU" dirty="0" smtClean="0"/>
              <a:t>помощи. </a:t>
            </a:r>
            <a:r>
              <a:rPr lang="ru-RU" dirty="0"/>
              <a:t> </a:t>
            </a:r>
            <a:r>
              <a:rPr lang="ru-RU" dirty="0" smtClean="0"/>
              <a:t>Так, </a:t>
            </a:r>
            <a:r>
              <a:rPr lang="ru-RU" dirty="0"/>
              <a:t> </a:t>
            </a:r>
            <a:r>
              <a:rPr lang="ru-RU" dirty="0" smtClean="0"/>
              <a:t>для</a:t>
            </a:r>
            <a:r>
              <a:rPr lang="ru-RU" dirty="0"/>
              <a:t> </a:t>
            </a:r>
            <a:r>
              <a:rPr lang="ru-RU" dirty="0" smtClean="0"/>
              <a:t>западноевропейских</a:t>
            </a:r>
            <a:r>
              <a:rPr lang="ru-RU" dirty="0"/>
              <a:t> </a:t>
            </a:r>
            <a:r>
              <a:rPr lang="ru-RU" dirty="0" smtClean="0"/>
              <a:t>держав</a:t>
            </a:r>
            <a:r>
              <a:rPr lang="ru-RU" dirty="0"/>
              <a:t> </a:t>
            </a:r>
            <a:r>
              <a:rPr lang="ru-RU" dirty="0" smtClean="0"/>
              <a:t>таким</a:t>
            </a:r>
            <a:r>
              <a:rPr lang="ru-RU" dirty="0"/>
              <a:t> </a:t>
            </a:r>
            <a:r>
              <a:rPr lang="ru-RU" dirty="0" smtClean="0"/>
              <a:t>источником</a:t>
            </a:r>
            <a:r>
              <a:rPr lang="ru-RU" dirty="0"/>
              <a:t> </a:t>
            </a:r>
            <a:r>
              <a:rPr lang="ru-RU" dirty="0" smtClean="0"/>
              <a:t>стал</a:t>
            </a:r>
            <a:r>
              <a:rPr lang="ru-RU" dirty="0"/>
              <a:t> </a:t>
            </a:r>
            <a:r>
              <a:rPr lang="ru-RU" dirty="0" smtClean="0"/>
              <a:t>план</a:t>
            </a:r>
            <a:r>
              <a:rPr lang="ru-RU" dirty="0"/>
              <a:t> </a:t>
            </a:r>
            <a:r>
              <a:rPr lang="ru-RU" dirty="0" smtClean="0"/>
              <a:t>Маршалла, </a:t>
            </a:r>
            <a:r>
              <a:rPr lang="ru-RU" dirty="0"/>
              <a:t> </a:t>
            </a:r>
            <a:r>
              <a:rPr lang="ru-RU" dirty="0" smtClean="0"/>
              <a:t>осуществляемый</a:t>
            </a:r>
            <a:r>
              <a:rPr lang="ru-RU" dirty="0"/>
              <a:t> </a:t>
            </a:r>
            <a:r>
              <a:rPr lang="ru-RU" dirty="0" smtClean="0"/>
              <a:t>США</a:t>
            </a:r>
            <a:r>
              <a:rPr lang="ru-RU" dirty="0"/>
              <a:t> </a:t>
            </a:r>
            <a:r>
              <a:rPr lang="ru-RU" dirty="0" smtClean="0"/>
              <a:t>с</a:t>
            </a:r>
            <a:r>
              <a:rPr lang="ru-RU" dirty="0"/>
              <a:t> </a:t>
            </a:r>
            <a:r>
              <a:rPr lang="ru-RU" dirty="0" smtClean="0"/>
              <a:t>1948 г., </a:t>
            </a:r>
            <a:r>
              <a:rPr lang="ru-RU" dirty="0"/>
              <a:t> </a:t>
            </a:r>
            <a:r>
              <a:rPr lang="ru-RU" dirty="0" smtClean="0"/>
              <a:t>а</a:t>
            </a:r>
            <a:r>
              <a:rPr lang="ru-RU" dirty="0"/>
              <a:t> </a:t>
            </a:r>
            <a:r>
              <a:rPr lang="ru-RU" dirty="0" smtClean="0"/>
              <a:t>страны</a:t>
            </a:r>
            <a:r>
              <a:rPr lang="ru-RU" dirty="0"/>
              <a:t> </a:t>
            </a:r>
            <a:r>
              <a:rPr lang="ru-RU" dirty="0" smtClean="0"/>
              <a:t>Центральной</a:t>
            </a:r>
            <a:r>
              <a:rPr lang="ru-RU" dirty="0"/>
              <a:t> </a:t>
            </a:r>
            <a:r>
              <a:rPr lang="ru-RU" dirty="0" smtClean="0"/>
              <a:t>и</a:t>
            </a:r>
            <a:r>
              <a:rPr lang="ru-RU" dirty="0"/>
              <a:t> </a:t>
            </a:r>
            <a:r>
              <a:rPr lang="ru-RU" dirty="0" smtClean="0"/>
              <a:t>Восточной</a:t>
            </a:r>
            <a:r>
              <a:rPr lang="ru-RU" dirty="0"/>
              <a:t> </a:t>
            </a:r>
            <a:r>
              <a:rPr lang="ru-RU" dirty="0" smtClean="0"/>
              <a:t>Европы</a:t>
            </a:r>
            <a:r>
              <a:rPr lang="ru-RU" dirty="0"/>
              <a:t> </a:t>
            </a:r>
            <a:r>
              <a:rPr lang="ru-RU" dirty="0" smtClean="0"/>
              <a:t>по</a:t>
            </a:r>
            <a:r>
              <a:rPr lang="ru-RU" dirty="0"/>
              <a:t> </a:t>
            </a:r>
            <a:r>
              <a:rPr lang="ru-RU" dirty="0" smtClean="0"/>
              <a:t>сути</a:t>
            </a:r>
            <a:r>
              <a:rPr lang="ru-RU" dirty="0"/>
              <a:t> </a:t>
            </a:r>
            <a:r>
              <a:rPr lang="ru-RU" dirty="0" smtClean="0"/>
              <a:t>вошли</a:t>
            </a:r>
            <a:r>
              <a:rPr lang="ru-RU" dirty="0"/>
              <a:t> </a:t>
            </a:r>
            <a:r>
              <a:rPr lang="ru-RU" dirty="0" smtClean="0"/>
              <a:t>в</a:t>
            </a:r>
            <a:r>
              <a:rPr lang="ru-RU" dirty="0"/>
              <a:t> </a:t>
            </a:r>
            <a:r>
              <a:rPr lang="ru-RU" dirty="0" smtClean="0"/>
              <a:t>зону</a:t>
            </a:r>
            <a:r>
              <a:rPr lang="ru-RU" dirty="0"/>
              <a:t> </a:t>
            </a:r>
            <a:r>
              <a:rPr lang="ru-RU" dirty="0" smtClean="0"/>
              <a:t>экономического</a:t>
            </a:r>
            <a:r>
              <a:rPr lang="ru-RU" dirty="0"/>
              <a:t> </a:t>
            </a:r>
            <a:r>
              <a:rPr lang="ru-RU" dirty="0" smtClean="0"/>
              <a:t>и</a:t>
            </a:r>
            <a:r>
              <a:rPr lang="ru-RU" dirty="0"/>
              <a:t> </a:t>
            </a:r>
            <a:r>
              <a:rPr lang="ru-RU" dirty="0" smtClean="0"/>
              <a:t>политического</a:t>
            </a:r>
            <a:r>
              <a:rPr lang="ru-RU" dirty="0"/>
              <a:t> </a:t>
            </a:r>
            <a:r>
              <a:rPr lang="ru-RU" dirty="0" smtClean="0"/>
              <a:t>влияния</a:t>
            </a:r>
            <a:r>
              <a:rPr lang="ru-RU" dirty="0"/>
              <a:t> </a:t>
            </a:r>
            <a:r>
              <a:rPr lang="ru-RU" dirty="0" smtClean="0"/>
              <a:t>СССР. 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16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0809" y="470862"/>
            <a:ext cx="9679820" cy="26351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/>
              <a:t>Однако ,  в то же время ,  европейские государства четко ставили своей целью обеспечение независимого развития .  Этот фактор ,  а также стремление к быстрой ликвидации разрушительных последствий Второй мировой войны стали определяющими для активизации </a:t>
            </a:r>
            <a:r>
              <a:rPr lang="ru-RU" dirty="0" err="1"/>
              <a:t>межстранового</a:t>
            </a:r>
            <a:r>
              <a:rPr lang="ru-RU" dirty="0"/>
              <a:t> сотрудничества в </a:t>
            </a:r>
            <a:r>
              <a:rPr lang="ru-RU" dirty="0" smtClean="0"/>
              <a:t>Европе. Результатом </a:t>
            </a:r>
            <a:r>
              <a:rPr lang="ru-RU" dirty="0"/>
              <a:t>этого стало формирование в этом регионе двух интеграционных группировок –  СЭВ и ЕЭС ,  которые использовали различные модели интеграционного развития .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158" y="6052458"/>
            <a:ext cx="3744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СЭВ - совет экономической взаимопомощи 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429828" y="6037945"/>
            <a:ext cx="375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ЕЭС - </a:t>
            </a:r>
            <a:r>
              <a:rPr lang="ru-RU" sz="1600" dirty="0"/>
              <a:t>е</a:t>
            </a:r>
            <a:r>
              <a:rPr lang="ru-RU" sz="1600" dirty="0" smtClean="0"/>
              <a:t>вропейское экономическое сообщество (</a:t>
            </a:r>
            <a:endParaRPr lang="ru-RU" sz="16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005" y="3240622"/>
            <a:ext cx="4041624" cy="281183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347" y="3240621"/>
            <a:ext cx="4195985" cy="279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8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1312" y="1444707"/>
            <a:ext cx="8946541" cy="1111196"/>
          </a:xfrm>
        </p:spPr>
        <p:txBody>
          <a:bodyPr/>
          <a:lstStyle/>
          <a:p>
            <a:r>
              <a:rPr lang="ru-RU" dirty="0"/>
              <a:t>Несмотря на то ,  что СЭВ и ЕЭС являлись представителями двух противоборствующих политических систем ,  между ними осуществлялось активное экономическое сотрудничество 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081" y="3331029"/>
            <a:ext cx="3489260" cy="2605314"/>
          </a:xfrm>
          <a:prstGeom prst="rect">
            <a:avLst/>
          </a:prstGeom>
        </p:spPr>
      </p:pic>
      <p:sp>
        <p:nvSpPr>
          <p:cNvPr id="11" name="Штриховая стрелка вправо 10"/>
          <p:cNvSpPr/>
          <p:nvPr/>
        </p:nvSpPr>
        <p:spPr>
          <a:xfrm>
            <a:off x="4526868" y="4822371"/>
            <a:ext cx="2656115" cy="881743"/>
          </a:xfrm>
          <a:prstGeom prst="stripedRight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Штриховая стрелка вправо 12"/>
          <p:cNvSpPr/>
          <p:nvPr/>
        </p:nvSpPr>
        <p:spPr>
          <a:xfrm rot="10800000">
            <a:off x="4526869" y="3519714"/>
            <a:ext cx="2656115" cy="863600"/>
          </a:xfrm>
          <a:prstGeom prst="stripedRightArrow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20" y="3231243"/>
            <a:ext cx="405765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14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5580518" cy="722939"/>
          </a:xfrm>
        </p:spPr>
        <p:txBody>
          <a:bodyPr/>
          <a:lstStyle/>
          <a:p>
            <a:r>
              <a:rPr lang="ru-RU" dirty="0" smtClean="0"/>
              <a:t>Раскрытие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2" y="1428803"/>
            <a:ext cx="9753374" cy="3796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В результате Второй мировой войны сформировавшееся </a:t>
            </a:r>
            <a:r>
              <a:rPr lang="ru-RU" dirty="0" err="1"/>
              <a:t>военно</a:t>
            </a:r>
            <a:r>
              <a:rPr lang="ru-RU" dirty="0"/>
              <a:t> - политическое устройство мира усилило раскол между Западной и Восточной Европой .  Оказавшись в сфере влияния СССР ,  страны Центральной и Восточной Европы вынуждены были пойти по пути так называемой социалистической интеграции .  Началом этому процессу послужило создание 5  января 1949  года Совета экономической взаимопомощи ( СЭВ ) –  межправительственной экономической организации ,  основанной по решению экономического совещания представителей Болгарии ,  Венгрии ,  Польши ,  Румынии ,  СССР и Чехословакии .  Позже к организации присоединились ГДР ,  Албания ( до 1961  г .),  Монголия ,  Куба и Вьетнам .  С 1961  года в решении некоторых вопросов совместно с СЭВ участвовала Югославия .   </a:t>
            </a: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46112" y="5094515"/>
            <a:ext cx="9753374" cy="1111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ru-RU" sz="2400" dirty="0" smtClean="0"/>
              <a:t>Целью СЭВ </a:t>
            </a:r>
            <a:r>
              <a:rPr lang="ru-RU" dirty="0" smtClean="0"/>
              <a:t>было экономическое и научно-техническое сотрудничество социалистических стран. Также разрабатывались единые стандарты и нормы для стран-участниц.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22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88796" y="1298175"/>
            <a:ext cx="9463089" cy="44785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В отличие от стран Центральной и Восточной Европы западноевропейские государства после Второй мировой войны стали на путь рыночных отношений, заключая региональные </a:t>
            </a:r>
            <a:r>
              <a:rPr lang="ru-RU" dirty="0" smtClean="0"/>
              <a:t>торгово- </a:t>
            </a:r>
            <a:r>
              <a:rPr lang="ru-RU" dirty="0"/>
              <a:t>экономические соглашения, устраняя ограничения в движении товаров, услуг, капиталов, человеческих ресурсов и т. д.  В странах Западной Европы имелись все предпосылки для проведения совместной экономической политики.  Так, в 1951 г. было создано Европейское объединение угля и стали (ЕОУС), в которое вошли Франция, Германия, Италия и страны Бенилюкса.  Эта международная организация заложила основы современного Европейского Союза.  А уже в 1957 г. в Риме этими же странами был подписан договор о создании Европейского экономического сообщества (ЕЭС), целью которого было осуществление экономической интеграции между странами - участницами.  Позже к ЕЭС присоединились еще 6 стран.    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99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482" y="652388"/>
            <a:ext cx="9404723" cy="1400530"/>
          </a:xfrm>
        </p:spPr>
        <p:txBody>
          <a:bodyPr/>
          <a:lstStyle/>
          <a:p>
            <a:r>
              <a:rPr lang="ru-RU" sz="2800" dirty="0"/>
              <a:t>В основе экономической политики ЕЭС лежали следующие принципы :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5878059" cy="3085139"/>
          </a:xfrm>
        </p:spPr>
        <p:txBody>
          <a:bodyPr/>
          <a:lstStyle/>
          <a:p>
            <a:pPr>
              <a:buSzPct val="100000"/>
              <a:buFont typeface="Wingdings 3" panose="05040102010807070707" pitchFamily="18" charset="2"/>
              <a:buChar char=""/>
            </a:pPr>
            <a:r>
              <a:rPr lang="ru-RU" dirty="0"/>
              <a:t>свободный торговый обмен </a:t>
            </a:r>
            <a:endParaRPr lang="ru-RU" dirty="0" smtClean="0"/>
          </a:p>
          <a:p>
            <a:pPr>
              <a:buSzPct val="100000"/>
              <a:buFont typeface="Wingdings 3" panose="05040102010807070707" pitchFamily="18" charset="2"/>
              <a:buChar char=""/>
            </a:pPr>
            <a:r>
              <a:rPr lang="ru-RU" dirty="0" smtClean="0"/>
              <a:t> </a:t>
            </a:r>
            <a:r>
              <a:rPr lang="ru-RU" dirty="0"/>
              <a:t>свободная миграция рабочей силы </a:t>
            </a:r>
          </a:p>
          <a:p>
            <a:pPr>
              <a:buSzPct val="100000"/>
              <a:buFont typeface="Wingdings 3" panose="05040102010807070707" pitchFamily="18" charset="2"/>
              <a:buChar char=""/>
            </a:pPr>
            <a:r>
              <a:rPr lang="ru-RU" dirty="0" smtClean="0"/>
              <a:t> </a:t>
            </a:r>
            <a:r>
              <a:rPr lang="ru-RU" dirty="0"/>
              <a:t>свобода выбора местожительства </a:t>
            </a:r>
            <a:r>
              <a:rPr lang="ru-RU" dirty="0" smtClean="0"/>
              <a:t> </a:t>
            </a:r>
            <a:endParaRPr lang="ru-RU" dirty="0"/>
          </a:p>
          <a:p>
            <a:pPr>
              <a:buSzPct val="100000"/>
              <a:buFont typeface="Wingdings 3" panose="05040102010807070707" pitchFamily="18" charset="2"/>
              <a:buChar char=""/>
            </a:pPr>
            <a:r>
              <a:rPr lang="ru-RU" dirty="0" smtClean="0"/>
              <a:t> </a:t>
            </a:r>
            <a:r>
              <a:rPr lang="ru-RU" dirty="0"/>
              <a:t>свобода предоставления услуг </a:t>
            </a:r>
            <a:r>
              <a:rPr lang="ru-RU" dirty="0" smtClean="0"/>
              <a:t> </a:t>
            </a:r>
            <a:endParaRPr lang="ru-RU" dirty="0"/>
          </a:p>
          <a:p>
            <a:pPr>
              <a:buSzPct val="100000"/>
              <a:buFont typeface="Wingdings 3" panose="05040102010807070707" pitchFamily="18" charset="2"/>
              <a:buChar char=""/>
            </a:pPr>
            <a:r>
              <a:rPr lang="ru-RU" dirty="0" smtClean="0"/>
              <a:t> </a:t>
            </a:r>
            <a:r>
              <a:rPr lang="ru-RU" dirty="0"/>
              <a:t>свободное перемещение </a:t>
            </a:r>
            <a:r>
              <a:rPr lang="ru-RU" dirty="0" smtClean="0"/>
              <a:t>капиталов  </a:t>
            </a:r>
            <a:endParaRPr lang="ru-RU" dirty="0"/>
          </a:p>
          <a:p>
            <a:pPr>
              <a:buSzPct val="100000"/>
              <a:buFont typeface="Wingdings 3" panose="05040102010807070707" pitchFamily="18" charset="2"/>
              <a:buChar char=""/>
            </a:pPr>
            <a:r>
              <a:rPr lang="ru-RU" dirty="0" smtClean="0"/>
              <a:t> </a:t>
            </a:r>
            <a:r>
              <a:rPr lang="ru-RU" dirty="0"/>
              <a:t>свободный платежный оборот </a:t>
            </a:r>
            <a:r>
              <a:rPr lang="ru-RU" dirty="0" smtClean="0"/>
              <a:t>  </a:t>
            </a:r>
            <a:endParaRPr lang="ru-RU" dirty="0"/>
          </a:p>
          <a:p>
            <a:pPr>
              <a:buSzPct val="100000"/>
              <a:buFont typeface="Wingdings 3" panose="05040102010807070707" pitchFamily="18" charset="2"/>
              <a:buChar char="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395" y="1470531"/>
            <a:ext cx="2819480" cy="225558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4707" y="4340579"/>
            <a:ext cx="2570995" cy="1542597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367" y="4283002"/>
            <a:ext cx="2198008" cy="219800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48253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102</TotalTime>
  <Words>906</Words>
  <Application>Microsoft Office PowerPoint</Application>
  <PresentationFormat>Широкоэкранный</PresentationFormat>
  <Paragraphs>34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Ион</vt:lpstr>
      <vt:lpstr>РАЗВИТИЕ ИНТЕГРАЦИОННЫХ ПРОЦЕССОВ В ЕВРОПЕ ВО ВТОРОЙ ПОЛОВИНЕ ХХ ВЕКА</vt:lpstr>
      <vt:lpstr>Оглавление:</vt:lpstr>
      <vt:lpstr>Интеграция</vt:lpstr>
      <vt:lpstr>Введение</vt:lpstr>
      <vt:lpstr>Презентация PowerPoint</vt:lpstr>
      <vt:lpstr>Презентация PowerPoint</vt:lpstr>
      <vt:lpstr>Раскрытие темы</vt:lpstr>
      <vt:lpstr>Презентация PowerPoint</vt:lpstr>
      <vt:lpstr>В основе экономической политики ЕЭС лежали следующие принципы :  </vt:lpstr>
      <vt:lpstr>Презентация PowerPoint</vt:lpstr>
      <vt:lpstr>Выводы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ИНТЕГРАЦИОННЫХ ПРОЦЕССОВ В ЕВРОПЕ ВО ВТОРОЙ ПОЛОВИНЕ ХХ ВЕКА</dc:title>
  <dc:creator>Учетная запись Майкрософт</dc:creator>
  <cp:lastModifiedBy>Учетная запись Майкрософт</cp:lastModifiedBy>
  <cp:revision>11</cp:revision>
  <dcterms:created xsi:type="dcterms:W3CDTF">2013-11-10T07:33:59Z</dcterms:created>
  <dcterms:modified xsi:type="dcterms:W3CDTF">2013-11-10T09:16:19Z</dcterms:modified>
</cp:coreProperties>
</file>