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DD09B1-C380-41D7-99AE-0FCC51F3881D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0E8F03-C3F6-4388-81C6-5F0D209224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k.wikipedia.org/wiki/%D0%9F%D0%B0%D0%BD%D1%82%D0%B5%D0%BE%D0%BD_%28%D0%A0%D0%B8%D0%BC%2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6%D0%BD%D0%B4%D1%96%D1%8F" TargetMode="External"/><Relationship Id="rId2" Type="http://schemas.openxmlformats.org/officeDocument/2006/relationships/hyperlink" Target="http://uk.wikipedia.org/wiki/%D0%A2%D0%B0%D0%B4%D0%B6_%D0%9C%D0%B0%D1%85%D0%B0%D0%B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1%84%D1%96%D0%BD%D0%B8" TargetMode="External"/><Relationship Id="rId2" Type="http://schemas.openxmlformats.org/officeDocument/2006/relationships/hyperlink" Target="http://uk.wikipedia.org/wiki/%D0%9E%D0%B4%D0%B5%D0%BE%D0%BD_%D0%86%D1%80%D0%BE%D0%B4%D0%B0_%D0%90%D1%82%D1%82%D0%B8%D1%87%D0%BD%D0%BE%D0%B3%D0%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1%83%D0%B4%D1%96%D0%B2%D0%BD%D0%B8%D1%86%D1%82%D0%B2%D0%BE" TargetMode="External"/><Relationship Id="rId2" Type="http://schemas.openxmlformats.org/officeDocument/2006/relationships/hyperlink" Target="http://uk.wikipedia.org/wiki/%D0%93%D1%80%D0%B5%D1%86%D1%8C%D0%BA%D0%B0_%D0%BC%D0%BE%D0%B2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C%D0%B8%D1%81%D1%82%D0%B5%D1%86%D1%82%D0%B2%D0%BE" TargetMode="External"/><Relationship Id="rId4" Type="http://schemas.openxmlformats.org/officeDocument/2006/relationships/hyperlink" Target="http://uk.wikipedia.org/wiki/%D0%9D%D0%B0%D1%83%D0%BA%D0%B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5%D0%BD%D0%B3%D1%96%D1%80" TargetMode="External"/><Relationship Id="rId13" Type="http://schemas.openxmlformats.org/officeDocument/2006/relationships/hyperlink" Target="http://uk.wikipedia.org/wiki/%D0%92%D0%B5%D0%BB%D0%B8%D0%BA%D0%BE%D0%B1%D1%80%D0%B8%D1%82%D0%B0%D0%BD%D1%96%D1%8F" TargetMode="External"/><Relationship Id="rId3" Type="http://schemas.openxmlformats.org/officeDocument/2006/relationships/hyperlink" Target="http://uk.wikipedia.org/w/index.php?title=%D0%91%D0%B0%D0%BB%D0%BA%D0%B0_%28%D0%B0%D1%80%D1%85%D1%96%D1%82%D0%B5%D0%BA%D1%82%D1%83%D1%80%D0%B0%29&amp;action=edit&amp;redlink=1" TargetMode="External"/><Relationship Id="rId7" Type="http://schemas.openxmlformats.org/officeDocument/2006/relationships/hyperlink" Target="http://uk.wikipedia.org/wiki/%D0%9C%D0%B5%D0%B3%D0%B0%D0%BB%D1%96%D1%82%D0%B8" TargetMode="External"/><Relationship Id="rId12" Type="http://schemas.openxmlformats.org/officeDocument/2006/relationships/hyperlink" Target="http://uk.wikipedia.org/wiki/%D0%A1%D1%82%D0%BE%D1%83%D0%BD%D1%85%D0%B5%D0%BD%D0%B4%D0%B6" TargetMode="External"/><Relationship Id="rId2" Type="http://schemas.openxmlformats.org/officeDocument/2006/relationships/hyperlink" Target="http://uk.wikipedia.org/wiki/%D0%9F%D0%B0%D0%BB%D0%B5%D0%BE%D0%BB%D1%96%D1%82" TargetMode="External"/><Relationship Id="rId16" Type="http://schemas.openxmlformats.org/officeDocument/2006/relationships/hyperlink" Target="http://uk.wikipedia.org/wiki/%D0%A3%D0%BA%D1%80%D0%B0%D1%97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4%D0%BE%D1%80%D1%82%D0%B5%D1%86%D1%8F" TargetMode="External"/><Relationship Id="rId11" Type="http://schemas.openxmlformats.org/officeDocument/2006/relationships/hyperlink" Target="http://uk.wikipedia.org/wiki/%D0%90%D1%80%D1%85%D1%96%D1%82%D0%B5%D0%BA%D1%82%D0%BE%D0%BD%D1%96%D0%BA%D0%B0" TargetMode="External"/><Relationship Id="rId5" Type="http://schemas.openxmlformats.org/officeDocument/2006/relationships/hyperlink" Target="http://uk.wikipedia.org/wiki/%D0%9F%D0%B8%D1%81%D0%B5%D0%BC%D0%BD%D1%96%D1%81%D1%82%D1%8C" TargetMode="External"/><Relationship Id="rId15" Type="http://schemas.openxmlformats.org/officeDocument/2006/relationships/hyperlink" Target="http://uk.wikipedia.org/wiki/%D0%A2%D1%80%D0%B8%D0%BF%D1%96%D0%BB%D1%8C%D1%81%D1%8C%D0%BA%D0%B0_%D0%BA%D1%83%D0%BB%D1%8C%D1%82%D1%83%D1%80%D0%B0" TargetMode="External"/><Relationship Id="rId10" Type="http://schemas.openxmlformats.org/officeDocument/2006/relationships/hyperlink" Target="http://uk.wikipedia.org/wiki/%D0%9A%D1%80%D0%BE%D0%BC%D0%BB%D0%B5%D1%85" TargetMode="External"/><Relationship Id="rId4" Type="http://schemas.openxmlformats.org/officeDocument/2006/relationships/hyperlink" Target="http://uk.wikipedia.org/wiki/%D0%A6%D0%B5%D0%B3%D0%BB%D0%B0" TargetMode="External"/><Relationship Id="rId9" Type="http://schemas.openxmlformats.org/officeDocument/2006/relationships/hyperlink" Target="http://uk.wikipedia.org/wiki/%D0%94%D0%BE%D0%BB%D1%8C%D0%BC%D0%B5%D0%BD" TargetMode="External"/><Relationship Id="rId14" Type="http://schemas.openxmlformats.org/officeDocument/2006/relationships/hyperlink" Target="http://uk.wikipedia.org/wiki/%D0%A4%D1%80%D0%B0%D0%BD%D1%86%D1%96%D1%8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1%84%D1%96%D0%BD%D1%81%D1%8C%D0%BA%D0%B8%D0%B9_%D0%B0%D0%BA%D1%80%D0%BE%D0%BF%D0%BE%D0%BB%D1%8C" TargetMode="External"/><Relationship Id="rId2" Type="http://schemas.openxmlformats.org/officeDocument/2006/relationships/hyperlink" Target="http://uk.wikipedia.org/wiki/%D0%9F%D0%B0%D1%80%D1%84%D0%B5%D0%BD%D0%BE%D0%B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k.wikipedia.org/wiki/%D0%9F%D1%96%D0%B7%D0%B0%D0%BD%D1%81%D1%8C%D0%BA%D0%B0_%D0%B2%D0%B5%D0%B6%D0%B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124744"/>
            <a:ext cx="7128792" cy="2592288"/>
          </a:xfrm>
          <a:scene3d>
            <a:camera prst="isometricOffAxis1Right"/>
            <a:lightRig rig="threePt" dir="t"/>
          </a:scene3d>
        </p:spPr>
        <p:txBody>
          <a:bodyPr>
            <a:noAutofit/>
          </a:bodyPr>
          <a:lstStyle/>
          <a:p>
            <a:r>
              <a:rPr lang="uk-UA" sz="9600" dirty="0" smtClean="0">
                <a:latin typeface="Gabriola" pitchFamily="82" charset="0"/>
              </a:rPr>
              <a:t>Історія зародження архітектури</a:t>
            </a:r>
            <a:endParaRPr lang="ru-RU" sz="9600" dirty="0">
              <a:latin typeface="Gabriola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Інтер'єр римського </a:t>
            </a:r>
            <a:r>
              <a:rPr lang="ru-RU" dirty="0" smtClean="0">
                <a:hlinkClick r:id="rId2" tooltip="Пантеон (Рим)"/>
              </a:rPr>
              <a:t>Пантеону</a:t>
            </a:r>
            <a:endParaRPr lang="ru-RU" dirty="0"/>
          </a:p>
        </p:txBody>
      </p:sp>
      <p:pic>
        <p:nvPicPr>
          <p:cNvPr id="4" name="Содержимое 3" descr="250px-Roma_Pantheon_001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683568" y="1772816"/>
            <a:ext cx="7056784" cy="4685706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tooltip="Тадж Махал"/>
              </a:rPr>
              <a:t>Тадж Махал</a:t>
            </a:r>
            <a:r>
              <a:rPr lang="ru-RU" dirty="0" smtClean="0"/>
              <a:t>, </a:t>
            </a:r>
            <a:r>
              <a:rPr lang="ru-RU" dirty="0" smtClean="0">
                <a:hlinkClick r:id="rId3" tooltip="Індія"/>
              </a:rPr>
              <a:t>Індія</a:t>
            </a:r>
            <a:endParaRPr lang="ru-RU" dirty="0"/>
          </a:p>
        </p:txBody>
      </p:sp>
      <p:pic>
        <p:nvPicPr>
          <p:cNvPr id="6" name="Содержимое 5" descr="250px-Taj_Mahal_in_March_2004.jpg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1187624" y="1412776"/>
            <a:ext cx="6264696" cy="516211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tooltip="Одеон Ірода Аттичного"/>
              </a:rPr>
              <a:t>Одеон Ірода Аттичного</a:t>
            </a:r>
            <a:r>
              <a:rPr lang="ru-RU" dirty="0" smtClean="0"/>
              <a:t>, </a:t>
            </a:r>
            <a:r>
              <a:rPr lang="ru-RU" dirty="0" smtClean="0">
                <a:hlinkClick r:id="rId3" tooltip="Афіни"/>
              </a:rPr>
              <a:t>Афіни</a:t>
            </a:r>
            <a:endParaRPr lang="ru-RU" dirty="0"/>
          </a:p>
        </p:txBody>
      </p:sp>
      <p:pic>
        <p:nvPicPr>
          <p:cNvPr id="4" name="Содержимое 3" descr="250px-The_Theater_of_Herodes_Atticus.jpg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683568" y="1882832"/>
            <a:ext cx="7416824" cy="4494452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920880" cy="5832648"/>
          </a:xfrm>
          <a:scene3d>
            <a:camera prst="perspectiveRelaxed"/>
            <a:lightRig rig="threePt" dir="t"/>
          </a:scene3d>
        </p:spPr>
        <p:txBody>
          <a:bodyPr>
            <a:noAutofit/>
          </a:bodyPr>
          <a:lstStyle/>
          <a:p>
            <a:r>
              <a:rPr lang="uk-UA" sz="9600" dirty="0" smtClean="0">
                <a:latin typeface="Gabriola" pitchFamily="82" charset="0"/>
              </a:rPr>
              <a:t>Підготували Фесюк Ірина та Гангало Тетяна</a:t>
            </a:r>
            <a:endParaRPr lang="ru-RU" sz="9600" dirty="0">
              <a:latin typeface="Gabriola" pitchFamily="82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332656"/>
            <a:ext cx="8147248" cy="5904656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Архітекту́ра</a:t>
            </a:r>
            <a:r>
              <a:rPr lang="vi-VN" sz="2800" dirty="0" smtClean="0"/>
              <a:t> (</a:t>
            </a:r>
            <a:r>
              <a:rPr lang="vi-VN" sz="2800" dirty="0" smtClean="0">
                <a:hlinkClick r:id="rId2" tooltip="Грецька мова"/>
              </a:rPr>
              <a:t>грец.</a:t>
            </a:r>
            <a:r>
              <a:rPr lang="vi-VN" sz="2800" dirty="0" smtClean="0"/>
              <a:t> </a:t>
            </a:r>
            <a:r>
              <a:rPr lang="el-GR" sz="2800" i="1" dirty="0" smtClean="0"/>
              <a:t>αρχιτεκτονικη</a:t>
            </a:r>
            <a:r>
              <a:rPr lang="el-GR" sz="2800" dirty="0" smtClean="0"/>
              <a:t> — </a:t>
            </a:r>
            <a:r>
              <a:rPr lang="vi-VN" sz="2800" i="1" dirty="0" smtClean="0">
                <a:hlinkClick r:id="rId3" tooltip="Будівництво"/>
              </a:rPr>
              <a:t>будівництво</a:t>
            </a:r>
            <a:r>
              <a:rPr lang="vi-VN" sz="2800" dirty="0" smtClean="0"/>
              <a:t>), — це одночасно </a:t>
            </a:r>
            <a:r>
              <a:rPr lang="vi-VN" sz="2800" dirty="0" smtClean="0">
                <a:hlinkClick r:id="rId4" tooltip="Наука"/>
              </a:rPr>
              <a:t>наука</a:t>
            </a:r>
            <a:r>
              <a:rPr lang="vi-VN" sz="2800" dirty="0" smtClean="0"/>
              <a:t> і </a:t>
            </a:r>
            <a:r>
              <a:rPr lang="vi-VN" sz="2800" dirty="0" smtClean="0">
                <a:hlinkClick r:id="rId5" tooltip="Мистецтво"/>
              </a:rPr>
              <a:t>мистецтво</a:t>
            </a:r>
            <a:r>
              <a:rPr lang="vi-VN" sz="2800" dirty="0" smtClean="0"/>
              <a:t> проектування будівель, а також власне система будівель та споруд, які формують просторове середовище для життя і діяльності людей відповідно до законів краси. На сучасному етапі розвитку людства архітектура становить одну з найважливіших частин засобів виробництва (промислова архітектура — будівництво заводів, фабрик, електростанцій тощо) та матеріальних засобів існування людського суспільства (громадянська архітектура — житлові будинки, громадські споруди та ін.). Її художні образи відіграють значну роль у духовному житті суспільства.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Зародження архітектури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Зародження </a:t>
            </a:r>
            <a:r>
              <a:rPr lang="ru-RU" dirty="0" smtClean="0"/>
              <a:t>архітектури відносять до доби первіснообщинного ладу у добу пізнього </a:t>
            </a:r>
            <a:r>
              <a:rPr lang="ru-RU" dirty="0" smtClean="0">
                <a:hlinkClick r:id="rId2" tooltip="Палеоліт"/>
              </a:rPr>
              <a:t>палеоліту</a:t>
            </a:r>
            <a:r>
              <a:rPr lang="ru-RU" dirty="0" smtClean="0"/>
              <a:t> (близько 10 тисяч років до н. е.), коли виникли перші штучно споруджені житла і поселення. Були освоєні найпростіші прийоми організації простору на основі прямокутника і кола, почався розвиток конструктивних систем з опорами-стінами або стійками, конічним, двоскатним або плоским </a:t>
            </a:r>
            <a:r>
              <a:rPr lang="ru-RU" dirty="0" smtClean="0">
                <a:hlinkClick r:id="rId3" tooltip="Балка (архітектура) (ще не написана)"/>
              </a:rPr>
              <a:t>балковим</a:t>
            </a:r>
            <a:r>
              <a:rPr lang="ru-RU" dirty="0" smtClean="0"/>
              <a:t> покриттям. Застосовувалися природні матеріали (дерево, камінь), виготовлялась </a:t>
            </a:r>
            <a:r>
              <a:rPr lang="ru-RU" dirty="0" smtClean="0">
                <a:hlinkClick r:id="rId4" tooltip="Цегла"/>
              </a:rPr>
              <a:t>цегла</a:t>
            </a:r>
            <a:r>
              <a:rPr lang="ru-RU" dirty="0" smtClean="0"/>
              <a:t>-сирець. Все це було освоєно людиною раніше, ніж з'явилась </a:t>
            </a:r>
            <a:r>
              <a:rPr lang="ru-RU" dirty="0" smtClean="0">
                <a:hlinkClick r:id="rId5" tooltip="Писемність"/>
              </a:rPr>
              <a:t>писемність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Кінець існування первісного суспільства позначився будівництвом </a:t>
            </a:r>
            <a:r>
              <a:rPr lang="ru-RU" dirty="0" smtClean="0">
                <a:hlinkClick r:id="rId6" tooltip="Фортеця"/>
              </a:rPr>
              <a:t>фортець</a:t>
            </a:r>
            <a:r>
              <a:rPr lang="ru-RU" dirty="0" smtClean="0"/>
              <a:t> зі стінами або земляними валами та ровами. У </a:t>
            </a:r>
            <a:r>
              <a:rPr lang="ru-RU" dirty="0" smtClean="0">
                <a:hlinkClick r:id="rId7" tooltip="Мегаліти"/>
              </a:rPr>
              <a:t>мегалітичних</a:t>
            </a:r>
            <a:r>
              <a:rPr lang="ru-RU" dirty="0" smtClean="0"/>
              <a:t> спорудах (</a:t>
            </a:r>
            <a:r>
              <a:rPr lang="ru-RU" dirty="0" smtClean="0">
                <a:hlinkClick r:id="rId8" tooltip="Менгір"/>
              </a:rPr>
              <a:t>менгіри</a:t>
            </a:r>
            <a:r>
              <a:rPr lang="ru-RU" dirty="0" smtClean="0"/>
              <a:t>, </a:t>
            </a:r>
            <a:r>
              <a:rPr lang="ru-RU" dirty="0" smtClean="0">
                <a:hlinkClick r:id="rId9" tooltip="Дольмен"/>
              </a:rPr>
              <a:t>дольмени</a:t>
            </a:r>
            <a:r>
              <a:rPr lang="ru-RU" dirty="0" smtClean="0"/>
              <a:t>, </a:t>
            </a:r>
            <a:r>
              <a:rPr lang="ru-RU" dirty="0" smtClean="0">
                <a:hlinkClick r:id="rId10" tooltip="Кромлех"/>
              </a:rPr>
              <a:t>кромлехи</a:t>
            </a:r>
            <a:r>
              <a:rPr lang="ru-RU" dirty="0" smtClean="0"/>
              <a:t>) поєднання вертикальних та горизонтальних блоків каменю свідчить про подальше освоєння закономірностей </a:t>
            </a:r>
            <a:r>
              <a:rPr lang="ru-RU" dirty="0" smtClean="0">
                <a:hlinkClick r:id="rId11" tooltip="Архітектоніка"/>
              </a:rPr>
              <a:t>архітектоніки</a:t>
            </a:r>
            <a:r>
              <a:rPr lang="ru-RU" dirty="0" smtClean="0"/>
              <a:t> (наприклад, кромлех в </a:t>
            </a:r>
            <a:r>
              <a:rPr lang="ru-RU" dirty="0" smtClean="0">
                <a:hlinkClick r:id="rId12" tooltip="Стоунхендж"/>
              </a:rPr>
              <a:t>Стоунхенджі</a:t>
            </a:r>
            <a:r>
              <a:rPr lang="ru-RU" dirty="0" smtClean="0"/>
              <a:t>, </a:t>
            </a:r>
            <a:r>
              <a:rPr lang="ru-RU" dirty="0" smtClean="0">
                <a:hlinkClick r:id="rId13" tooltip="Великобританія"/>
              </a:rPr>
              <a:t>Великобританія</a:t>
            </a:r>
            <a:r>
              <a:rPr lang="ru-RU" dirty="0" smtClean="0"/>
              <a:t>). Варто згадати також оселі на палях у </a:t>
            </a:r>
            <a:r>
              <a:rPr lang="ru-RU" dirty="0" smtClean="0">
                <a:hlinkClick r:id="rId14" tooltip="Франція"/>
              </a:rPr>
              <a:t>Франції</a:t>
            </a:r>
            <a:r>
              <a:rPr lang="ru-RU" dirty="0" smtClean="0"/>
              <a:t>, глиноплотові будинки </a:t>
            </a:r>
            <a:r>
              <a:rPr lang="ru-RU" dirty="0" smtClean="0">
                <a:hlinkClick r:id="rId15" tooltip="Трипільська культура"/>
              </a:rPr>
              <a:t>Трипільської культури</a:t>
            </a:r>
            <a:r>
              <a:rPr lang="ru-RU" dirty="0" smtClean="0"/>
              <a:t> в </a:t>
            </a:r>
            <a:r>
              <a:rPr lang="ru-RU" dirty="0" smtClean="0">
                <a:hlinkClick r:id="rId16" tooltip="Україна"/>
              </a:rPr>
              <a:t>Україні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Стоунхендж. Велика Британія.</a:t>
            </a:r>
            <a:endParaRPr lang="ru-RU" dirty="0"/>
          </a:p>
        </p:txBody>
      </p:sp>
      <p:pic>
        <p:nvPicPr>
          <p:cNvPr id="4" name="Содержимое 3" descr="250px-Stonehenge_-_Englan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52654"/>
            <a:ext cx="7272808" cy="4711051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Колізей, Рим</a:t>
            </a:r>
            <a:endParaRPr lang="ru-RU" dirty="0"/>
          </a:p>
        </p:txBody>
      </p:sp>
      <p:pic>
        <p:nvPicPr>
          <p:cNvPr id="4" name="Содержимое 3" descr="250px-Colosseum_in_Rome,_Italy_-_April_20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22971"/>
            <a:ext cx="7416824" cy="436109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Собор Святої Софії, Константинополь</a:t>
            </a:r>
            <a:endParaRPr lang="ru-RU" dirty="0"/>
          </a:p>
        </p:txBody>
      </p:sp>
      <p:pic>
        <p:nvPicPr>
          <p:cNvPr id="4" name="Содержимое 3" descr="250px-Hagia_Sophia_B12-4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602871"/>
            <a:ext cx="6840760" cy="4788532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Кельнський собор</a:t>
            </a:r>
            <a:endParaRPr lang="ru-RU" dirty="0"/>
          </a:p>
        </p:txBody>
      </p:sp>
      <p:pic>
        <p:nvPicPr>
          <p:cNvPr id="4" name="Содержимое 3" descr="250px-Kdo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628800"/>
            <a:ext cx="7704856" cy="4994475"/>
          </a:xfr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tooltip="Парфенон"/>
              </a:rPr>
              <a:t>Парфенон</a:t>
            </a:r>
            <a:r>
              <a:rPr lang="ru-RU" dirty="0" smtClean="0"/>
              <a:t>, </a:t>
            </a:r>
            <a:r>
              <a:rPr lang="ru-RU" dirty="0" smtClean="0">
                <a:hlinkClick r:id="rId3" tooltip="Афінський акрополь"/>
              </a:rPr>
              <a:t>Афінський акрополь</a:t>
            </a:r>
            <a:endParaRPr lang="ru-RU" dirty="0"/>
          </a:p>
        </p:txBody>
      </p:sp>
      <p:pic>
        <p:nvPicPr>
          <p:cNvPr id="4" name="Содержимое 3" descr="250px-O_Partenon_de_Atenas.jpg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467544" y="1556792"/>
            <a:ext cx="7488832" cy="4967973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tooltip="Пізанська вежа"/>
              </a:rPr>
              <a:t>Пізанська вежа</a:t>
            </a:r>
            <a:r>
              <a:rPr lang="ru-RU" dirty="0" smtClean="0"/>
              <a:t> та собор</a:t>
            </a:r>
            <a:endParaRPr lang="ru-RU" dirty="0"/>
          </a:p>
        </p:txBody>
      </p:sp>
      <p:pic>
        <p:nvPicPr>
          <p:cNvPr id="4" name="Содержимое 3" descr="250px-Pisa_-_Campo_Santo_-_Campanile_2_-_2005-08-08_10-23_2005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971600" y="1484784"/>
            <a:ext cx="6840760" cy="5144252"/>
          </a:xfr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70</Words>
  <Application>Microsoft Office PowerPoint</Application>
  <PresentationFormat>Экран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Слайд 1</vt:lpstr>
      <vt:lpstr>Слайд 2</vt:lpstr>
      <vt:lpstr>Зародження архітектури</vt:lpstr>
      <vt:lpstr>Стоунхендж. Велика Британія.</vt:lpstr>
      <vt:lpstr>Колізей, Рим</vt:lpstr>
      <vt:lpstr>Собор Святої Софії, Константинополь</vt:lpstr>
      <vt:lpstr>Кельнський собор</vt:lpstr>
      <vt:lpstr>Парфенон, Афінський акрополь</vt:lpstr>
      <vt:lpstr>Пізанська вежа та собор</vt:lpstr>
      <vt:lpstr>Інтер'єр римського Пантеону</vt:lpstr>
      <vt:lpstr>Тадж Махал, Індія</vt:lpstr>
      <vt:lpstr>Одеон Ірода Аттичного, Афіни</vt:lpstr>
      <vt:lpstr>Підготували Фесюк Ірина та Гангало Тетяна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2013-09-08T13:24:16Z</dcterms:created>
  <dcterms:modified xsi:type="dcterms:W3CDTF">2013-09-08T13:48:04Z</dcterms:modified>
</cp:coreProperties>
</file>