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EAF463A-BC7C-46EE-9F1E-7F377CCA4891}" type="datetimeFigureOut">
              <a:rPr lang="en-US" smtClean="0"/>
              <a:pPr/>
              <a:t>11/10/2013</a:t>
            </a:fld>
            <a:endParaRPr lang="en-US"/>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11/10/2013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11/10/2013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pPr/>
              <a:t>11/10/2013</a:t>
            </a:fld>
            <a:endParaRPr lang="en-US"/>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EAF463A-BC7C-46EE-9F1E-7F377CCA4891}" type="datetimeFigureOut">
              <a:rPr lang="en-US" smtClean="0"/>
              <a:pPr/>
              <a:t>11/10/2013</a:t>
            </a:fld>
            <a:endParaRPr lang="en-US"/>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11/10/2013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11/10/2013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pPr/>
              <a:t>11/10/2013</a:t>
            </a:fld>
            <a:endParaRPr lang="en-US"/>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11/10/2013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pPr/>
              <a:t>11/10/2013</a:t>
            </a:fld>
            <a:endParaRPr lang="en-US"/>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EAF463A-BC7C-46EE-9F1E-7F377CCA4891}" type="datetimeFigureOut">
              <a:rPr lang="en-US" smtClean="0"/>
              <a:pPr/>
              <a:t>11/10/2013</a:t>
            </a:fld>
            <a:endParaRPr lang="en-US"/>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pPr/>
              <a:t>11/10/2013</a:t>
            </a:fld>
            <a:endParaRPr lang="en-US"/>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Music_of_the_Sun" TargetMode="External"/><Relationship Id="rId13" Type="http://schemas.openxmlformats.org/officeDocument/2006/relationships/hyperlink" Target="http://en.wikipedia.org/wiki/SOS_(Rihanna_song)" TargetMode="External"/><Relationship Id="rId3" Type="http://schemas.openxmlformats.org/officeDocument/2006/relationships/hyperlink" Target="http://en.wikipedia.org/wiki/Saint_Michael,_Barbados" TargetMode="External"/><Relationship Id="rId7" Type="http://schemas.openxmlformats.org/officeDocument/2006/relationships/hyperlink" Target="http://en.wikipedia.org/wiki/Jay-Z" TargetMode="External"/><Relationship Id="rId12" Type="http://schemas.openxmlformats.org/officeDocument/2006/relationships/hyperlink" Target="http://en.wikipedia.org/wiki/Pon_de_Replay" TargetMode="External"/><Relationship Id="rId2" Type="http://schemas.openxmlformats.org/officeDocument/2006/relationships/hyperlink" Target="http://en.wikipedia.org/wiki/Barbadian_people" TargetMode="External"/><Relationship Id="rId1" Type="http://schemas.openxmlformats.org/officeDocument/2006/relationships/slideLayout" Target="../slideLayouts/slideLayout2.xml"/><Relationship Id="rId6" Type="http://schemas.openxmlformats.org/officeDocument/2006/relationships/hyperlink" Target="http://en.wikipedia.org/wiki/Def_Jam_Recordings" TargetMode="External"/><Relationship Id="rId11" Type="http://schemas.openxmlformats.org/officeDocument/2006/relationships/hyperlink" Target="http://en.wikipedia.org/wiki/Billboard_Hot_100" TargetMode="External"/><Relationship Id="rId5" Type="http://schemas.openxmlformats.org/officeDocument/2006/relationships/hyperlink" Target="http://en.wikipedia.org/wiki/Demo_(music)" TargetMode="External"/><Relationship Id="rId10" Type="http://schemas.openxmlformats.org/officeDocument/2006/relationships/hyperlink" Target="http://en.wikipedia.org/wiki/Billboard_200" TargetMode="External"/><Relationship Id="rId4" Type="http://schemas.openxmlformats.org/officeDocument/2006/relationships/hyperlink" Target="http://en.wikipedia.org/wiki/Carl_Sturken_and_Evan_Rogers" TargetMode="External"/><Relationship Id="rId9" Type="http://schemas.openxmlformats.org/officeDocument/2006/relationships/hyperlink" Target="http://en.wikipedia.org/wiki/A_Girl_like_Me_(Rihanna_album)" TargetMode="Externa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Grammy_Awards" TargetMode="External"/><Relationship Id="rId13" Type="http://schemas.openxmlformats.org/officeDocument/2006/relationships/hyperlink" Target="http://en.wikipedia.org/wiki/Talk_That_Talk_(Rihanna_album)" TargetMode="External"/><Relationship Id="rId3" Type="http://schemas.openxmlformats.org/officeDocument/2006/relationships/hyperlink" Target="http://en.wikipedia.org/wiki/Umbrella_(song)" TargetMode="External"/><Relationship Id="rId7" Type="http://schemas.openxmlformats.org/officeDocument/2006/relationships/hyperlink" Target="http://en.wikipedia.org/wiki/Disturbia_(song)" TargetMode="External"/><Relationship Id="rId12" Type="http://schemas.openxmlformats.org/officeDocument/2006/relationships/hyperlink" Target="http://en.wikipedia.org/wiki/Loud_(Rihanna_album)" TargetMode="External"/><Relationship Id="rId2" Type="http://schemas.openxmlformats.org/officeDocument/2006/relationships/hyperlink" Target="http://en.wikipedia.org/wiki/Good_Girl_Gone_Bad" TargetMode="External"/><Relationship Id="rId16"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en.wikipedia.org/wiki/Take_a_Bow_(Rihanna_song)" TargetMode="External"/><Relationship Id="rId11" Type="http://schemas.openxmlformats.org/officeDocument/2006/relationships/hyperlink" Target="http://en.wikipedia.org/wiki/Rated_R_(Rihanna_album)" TargetMode="External"/><Relationship Id="rId5" Type="http://schemas.openxmlformats.org/officeDocument/2006/relationships/hyperlink" Target="http://en.wikipedia.org/wiki/Don%27t_Stop_the_Music_(Rihanna_song)" TargetMode="External"/><Relationship Id="rId15" Type="http://schemas.openxmlformats.org/officeDocument/2006/relationships/image" Target="../media/image7.jpeg"/><Relationship Id="rId10" Type="http://schemas.openxmlformats.org/officeDocument/2006/relationships/hyperlink" Target="http://en.wikipedia.org/wiki/Chris_Brown" TargetMode="External"/><Relationship Id="rId4" Type="http://schemas.openxmlformats.org/officeDocument/2006/relationships/hyperlink" Target="http://en.wikipedia.org/wiki/Good_Girl_Gone_Bad:_Reloaded" TargetMode="External"/><Relationship Id="rId9" Type="http://schemas.openxmlformats.org/officeDocument/2006/relationships/hyperlink" Target="http://en.wikipedia.org/wiki/Best_Rap/Sung_Collaboration" TargetMode="External"/><Relationship Id="rId14" Type="http://schemas.openxmlformats.org/officeDocument/2006/relationships/hyperlink" Target="http://en.wikipedia.org/wiki/Unapologetic"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List_of_best-selling_singles" TargetMode="External"/><Relationship Id="rId13" Type="http://schemas.openxmlformats.org/officeDocument/2006/relationships/hyperlink" Target="http://en.wikipedia.org/wiki/T.I." TargetMode="External"/><Relationship Id="rId3" Type="http://schemas.openxmlformats.org/officeDocument/2006/relationships/hyperlink" Target="http://en.wikipedia.org/wiki/Rude_Boy_(song)" TargetMode="External"/><Relationship Id="rId7" Type="http://schemas.openxmlformats.org/officeDocument/2006/relationships/hyperlink" Target="http://en.wikipedia.org/wiki/Stay_(Rihanna_song)" TargetMode="External"/><Relationship Id="rId12" Type="http://schemas.openxmlformats.org/officeDocument/2006/relationships/hyperlink" Target="http://en.wikipedia.org/wiki/Live_Your_Life" TargetMode="External"/><Relationship Id="rId2" Type="http://schemas.openxmlformats.org/officeDocument/2006/relationships/hyperlink" Target="http://en.wikipedia.org/wiki/Battleship_(film)" TargetMode="Externa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en.wikipedia.org/wiki/Where_Have_You_Been" TargetMode="External"/><Relationship Id="rId11" Type="http://schemas.openxmlformats.org/officeDocument/2006/relationships/hyperlink" Target="http://en.wikipedia.org/wiki/Diamonds_(Rihanna_song)" TargetMode="External"/><Relationship Id="rId5" Type="http://schemas.openxmlformats.org/officeDocument/2006/relationships/hyperlink" Target="http://en.wikipedia.org/wiki/S%26M_(song)" TargetMode="External"/><Relationship Id="rId15" Type="http://schemas.openxmlformats.org/officeDocument/2006/relationships/hyperlink" Target="http://en.wikipedia.org/wiki/Eminem" TargetMode="External"/><Relationship Id="rId10" Type="http://schemas.openxmlformats.org/officeDocument/2006/relationships/hyperlink" Target="http://en.wikipedia.org/wiki/We_Found_Love" TargetMode="External"/><Relationship Id="rId4" Type="http://schemas.openxmlformats.org/officeDocument/2006/relationships/hyperlink" Target="http://en.wikipedia.org/wiki/What%27s_My_Name%3F_(Rihanna_song)" TargetMode="External"/><Relationship Id="rId9" Type="http://schemas.openxmlformats.org/officeDocument/2006/relationships/hyperlink" Target="http://en.wikipedia.org/wiki/Only_Girl_(In_the_World)" TargetMode="External"/><Relationship Id="rId14" Type="http://schemas.openxmlformats.org/officeDocument/2006/relationships/hyperlink" Target="http://en.wikipedia.org/wiki/Love_the_Way_You_Li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American_Music_Awards" TargetMode="External"/><Relationship Id="rId7" Type="http://schemas.openxmlformats.org/officeDocument/2006/relationships/image" Target="../media/image10.jpeg"/><Relationship Id="rId2" Type="http://schemas.openxmlformats.org/officeDocument/2006/relationships/hyperlink" Target="http://en.wikipedia.org/wiki/Grammy_Awards" TargetMode="External"/><Relationship Id="rId1" Type="http://schemas.openxmlformats.org/officeDocument/2006/relationships/slideLayout" Target="../slideLayouts/slideLayout2.xml"/><Relationship Id="rId6" Type="http://schemas.openxmlformats.org/officeDocument/2006/relationships/hyperlink" Target="http://en.wikipedia.org/wiki/List_of_best-selling_music_artists" TargetMode="External"/><Relationship Id="rId5" Type="http://schemas.openxmlformats.org/officeDocument/2006/relationships/hyperlink" Target="http://en.wikipedia.org/wiki/BRIT_Awards" TargetMode="External"/><Relationship Id="rId4" Type="http://schemas.openxmlformats.org/officeDocument/2006/relationships/hyperlink" Target="http://en.wikipedia.org/wiki/Billboard_Music_Awar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Madonna_(entertainer)"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Music_videos" TargetMode="External"/><Relationship Id="rId2" Type="http://schemas.openxmlformats.org/officeDocument/2006/relationships/hyperlink" Target="http://en.wikipedia.org/wiki/Anthony_Mandler"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en.wikipedia.org/wiki/Unfaithful_(so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Bring_It_On:_All_or_Nothing" TargetMode="External"/><Relationship Id="rId2" Type="http://schemas.openxmlformats.org/officeDocument/2006/relationships/hyperlink" Target="http://en.wikipedia.org/wiki/Cameo_appearance"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5400" dirty="0" smtClean="0">
                <a:solidFill>
                  <a:srgbClr val="FF0000"/>
                </a:solidFill>
              </a:rPr>
              <a:t>Rihanna</a:t>
            </a:r>
            <a:r>
              <a:rPr lang="en-US" sz="5400" dirty="0" smtClean="0">
                <a:solidFill>
                  <a:srgbClr val="FF0000"/>
                </a:solidFill>
              </a:rPr>
              <a:t>.</a:t>
            </a:r>
            <a:endParaRPr lang="ru-RU" sz="5400"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thank-you-for-your-attention-4.png"/>
          <p:cNvPicPr>
            <a:picLocks noGrp="1" noChangeAspect="1"/>
          </p:cNvPicPr>
          <p:nvPr>
            <p:ph sz="quarter" idx="1"/>
          </p:nvPr>
        </p:nvPicPr>
        <p:blipFill>
          <a:blip r:embed="rId2" cstate="print"/>
          <a:stretch>
            <a:fillRect/>
          </a:stretch>
        </p:blipFill>
        <p:spPr>
          <a:xfrm>
            <a:off x="1" y="-228600"/>
            <a:ext cx="9144000" cy="7315200"/>
          </a:xfr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52400" y="381000"/>
            <a:ext cx="5486400" cy="6477000"/>
          </a:xfrm>
        </p:spPr>
        <p:txBody>
          <a:bodyPr>
            <a:normAutofit fontScale="92500" lnSpcReduction="20000"/>
          </a:bodyPr>
          <a:lstStyle/>
          <a:p>
            <a:r>
              <a:rPr lang="en-US" b="1" dirty="0" smtClean="0"/>
              <a:t>Robyn Rihanna Fenty</a:t>
            </a:r>
            <a:r>
              <a:rPr lang="en-US" dirty="0" smtClean="0"/>
              <a:t> (born February 20, 1988), known by her stage name </a:t>
            </a:r>
            <a:r>
              <a:rPr lang="en-US" b="1" dirty="0" smtClean="0"/>
              <a:t>Rihanna</a:t>
            </a:r>
            <a:r>
              <a:rPr lang="en-US" dirty="0" smtClean="0"/>
              <a:t> is a </a:t>
            </a:r>
            <a:r>
              <a:rPr lang="en-US" u="sng" dirty="0" smtClean="0">
                <a:hlinkClick r:id="rId2" tooltip="Barbadian people"/>
              </a:rPr>
              <a:t>Barbadian</a:t>
            </a:r>
            <a:r>
              <a:rPr lang="en-US" dirty="0" smtClean="0"/>
              <a:t> recording artist, actress, and fashion designer. She was born in </a:t>
            </a:r>
            <a:r>
              <a:rPr lang="en-US" u="sng" dirty="0" smtClean="0">
                <a:hlinkClick r:id="rId3" tooltip="Saint Michael, Barbados"/>
              </a:rPr>
              <a:t>Saint Michael, Barbados</a:t>
            </a:r>
            <a:r>
              <a:rPr lang="en-US" dirty="0" smtClean="0"/>
              <a:t>, and her career began when she met record producer </a:t>
            </a:r>
            <a:r>
              <a:rPr lang="en-US" u="sng" dirty="0" smtClean="0">
                <a:hlinkClick r:id="rId4" tooltip="Carl Sturken and Evan Rogers"/>
              </a:rPr>
              <a:t>Evan Rogers</a:t>
            </a:r>
            <a:r>
              <a:rPr lang="en-US" dirty="0" smtClean="0"/>
              <a:t> through mutual friends in late 2003 and recorded </a:t>
            </a:r>
            <a:r>
              <a:rPr lang="en-US" u="sng" dirty="0" smtClean="0">
                <a:hlinkClick r:id="rId5" tooltip="Demo (music)"/>
              </a:rPr>
              <a:t>demo</a:t>
            </a:r>
            <a:r>
              <a:rPr lang="en-US" dirty="0" smtClean="0"/>
              <a:t> tapes under Rogers's guidance. Her demo tape was sent to several record labels, and she subsequently signed a contract with </a:t>
            </a:r>
            <a:r>
              <a:rPr lang="en-US" u="sng" dirty="0" smtClean="0">
                <a:hlinkClick r:id="rId6" tooltip="Def Jam Recordings"/>
              </a:rPr>
              <a:t>Def Jam Recordings</a:t>
            </a:r>
            <a:r>
              <a:rPr lang="en-US" dirty="0" smtClean="0"/>
              <a:t> after auditioning for its president, rapper </a:t>
            </a:r>
            <a:r>
              <a:rPr lang="en-US" u="sng" dirty="0" smtClean="0">
                <a:hlinkClick r:id="rId7" tooltip="Jay-Z"/>
              </a:rPr>
              <a:t>Jay-Z</a:t>
            </a:r>
            <a:r>
              <a:rPr lang="en-US" dirty="0" smtClean="0"/>
              <a:t>. </a:t>
            </a:r>
            <a:r>
              <a:rPr lang="en-US" dirty="0" err="1" smtClean="0"/>
              <a:t>Rihanna's</a:t>
            </a:r>
            <a:r>
              <a:rPr lang="en-US" dirty="0" smtClean="0"/>
              <a:t> debut and second studio albums, </a:t>
            </a:r>
            <a:r>
              <a:rPr lang="en-US" i="1" u="sng" dirty="0" smtClean="0">
                <a:hlinkClick r:id="rId8" tooltip="Music of the Sun"/>
              </a:rPr>
              <a:t>Music of the Sun</a:t>
            </a:r>
            <a:r>
              <a:rPr lang="en-US" dirty="0" smtClean="0"/>
              <a:t> (2005) and </a:t>
            </a:r>
            <a:r>
              <a:rPr lang="en-US" i="1" u="sng" dirty="0" smtClean="0">
                <a:hlinkClick r:id="rId9" tooltip="A Girl like Me (Rihanna album)"/>
              </a:rPr>
              <a:t>A Girl Like Me</a:t>
            </a:r>
            <a:r>
              <a:rPr lang="en-US" dirty="0" smtClean="0"/>
              <a:t> (2006), peaked in the top ten on the </a:t>
            </a:r>
            <a:r>
              <a:rPr lang="en-US" i="1" u="sng" dirty="0" smtClean="0">
                <a:hlinkClick r:id="rId10" tooltip="Billboard 200"/>
              </a:rPr>
              <a:t>Billboard</a:t>
            </a:r>
            <a:r>
              <a:rPr lang="en-US" dirty="0" smtClean="0">
                <a:hlinkClick r:id="rId10" tooltip="Billboard 200"/>
              </a:rPr>
              <a:t> </a:t>
            </a:r>
            <a:r>
              <a:rPr lang="en-US" u="sng" dirty="0" smtClean="0">
                <a:hlinkClick r:id="rId10" tooltip="Billboard 200"/>
              </a:rPr>
              <a:t>200</a:t>
            </a:r>
            <a:r>
              <a:rPr lang="en-US" dirty="0" smtClean="0"/>
              <a:t> chart. Both albums spawned the </a:t>
            </a:r>
            <a:r>
              <a:rPr lang="en-US" i="1" u="sng" dirty="0" smtClean="0">
                <a:hlinkClick r:id="rId11" tooltip="Billboard Hot 100"/>
              </a:rPr>
              <a:t>Billboard</a:t>
            </a:r>
            <a:r>
              <a:rPr lang="en-US" dirty="0" smtClean="0">
                <a:hlinkClick r:id="rId11" tooltip="Billboard Hot 100"/>
              </a:rPr>
              <a:t> </a:t>
            </a:r>
            <a:r>
              <a:rPr lang="en-US" u="sng" dirty="0" smtClean="0">
                <a:hlinkClick r:id="rId11" tooltip="Billboard Hot 100"/>
              </a:rPr>
              <a:t>Hot 100</a:t>
            </a:r>
            <a:r>
              <a:rPr lang="en-US" dirty="0" smtClean="0"/>
              <a:t> top two hit single "</a:t>
            </a:r>
            <a:r>
              <a:rPr lang="en-US" u="sng" dirty="0" err="1" smtClean="0">
                <a:hlinkClick r:id="rId12" tooltip="Pon de Replay"/>
              </a:rPr>
              <a:t>Pon</a:t>
            </a:r>
            <a:r>
              <a:rPr lang="en-US" u="sng" dirty="0" smtClean="0">
                <a:hlinkClick r:id="rId12" tooltip="Pon de Replay"/>
              </a:rPr>
              <a:t> de Replay</a:t>
            </a:r>
            <a:r>
              <a:rPr lang="en-US" dirty="0" smtClean="0"/>
              <a:t>" and her first Hot 100 number-one "</a:t>
            </a:r>
            <a:r>
              <a:rPr lang="en-US" u="sng" dirty="0" smtClean="0">
                <a:hlinkClick r:id="rId13" tooltip="SOS (Rihanna song)"/>
              </a:rPr>
              <a:t>SOS</a:t>
            </a:r>
            <a:r>
              <a:rPr lang="en-US" dirty="0" smtClean="0"/>
              <a:t>".</a:t>
            </a:r>
            <a:endParaRPr lang="ru-RU" dirty="0" smtClean="0"/>
          </a:p>
          <a:p>
            <a:endParaRPr lang="ru-RU" dirty="0"/>
          </a:p>
        </p:txBody>
      </p:sp>
      <p:pic>
        <p:nvPicPr>
          <p:cNvPr id="4" name="Рисунок 3" descr="Rihanna performing on her Diamonds World Tour in Canada, March 2013.png"/>
          <p:cNvPicPr>
            <a:picLocks noChangeAspect="1"/>
          </p:cNvPicPr>
          <p:nvPr/>
        </p:nvPicPr>
        <p:blipFill>
          <a:blip r:embed="rId14" cstate="print"/>
          <a:stretch>
            <a:fillRect/>
          </a:stretch>
        </p:blipFill>
        <p:spPr>
          <a:xfrm>
            <a:off x="5562600" y="1295400"/>
            <a:ext cx="3124200" cy="4343400"/>
          </a:xfrm>
          <a:prstGeom prst="rect">
            <a:avLst/>
          </a:prstGeom>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OS_-_Rihanna.png"/>
          <p:cNvPicPr>
            <a:picLocks noChangeAspect="1"/>
          </p:cNvPicPr>
          <p:nvPr/>
        </p:nvPicPr>
        <p:blipFill>
          <a:blip r:embed="rId2" cstate="print"/>
          <a:stretch>
            <a:fillRect/>
          </a:stretch>
        </p:blipFill>
        <p:spPr>
          <a:xfrm>
            <a:off x="228600" y="304800"/>
            <a:ext cx="3581400" cy="3124200"/>
          </a:xfrm>
          <a:prstGeom prst="rect">
            <a:avLst/>
          </a:prstGeom>
        </p:spPr>
      </p:pic>
      <p:sp>
        <p:nvSpPr>
          <p:cNvPr id="5" name="TextBox 4"/>
          <p:cNvSpPr txBox="1"/>
          <p:nvPr/>
        </p:nvSpPr>
        <p:spPr>
          <a:xfrm>
            <a:off x="914400" y="3505200"/>
            <a:ext cx="2209800" cy="381000"/>
          </a:xfrm>
          <a:prstGeom prst="rect">
            <a:avLst/>
          </a:prstGeom>
          <a:noFill/>
        </p:spPr>
        <p:txBody>
          <a:bodyPr wrap="square" rtlCol="0">
            <a:spAutoFit/>
          </a:bodyPr>
          <a:lstStyle/>
          <a:p>
            <a:pPr algn="ctr"/>
            <a:r>
              <a:rPr lang="en-US" b="1" dirty="0" smtClean="0">
                <a:solidFill>
                  <a:srgbClr val="FF0000"/>
                </a:solidFill>
              </a:rPr>
              <a:t>First album.</a:t>
            </a:r>
            <a:endParaRPr lang="ru-RU" b="1" dirty="0">
              <a:solidFill>
                <a:srgbClr val="FF0000"/>
              </a:solidFill>
            </a:endParaRPr>
          </a:p>
        </p:txBody>
      </p:sp>
      <p:pic>
        <p:nvPicPr>
          <p:cNvPr id="6" name="Рисунок 5" descr="a2005a1-music_sun-back.jpg"/>
          <p:cNvPicPr>
            <a:picLocks noChangeAspect="1"/>
          </p:cNvPicPr>
          <p:nvPr/>
        </p:nvPicPr>
        <p:blipFill>
          <a:blip r:embed="rId3" cstate="print"/>
          <a:stretch>
            <a:fillRect/>
          </a:stretch>
        </p:blipFill>
        <p:spPr>
          <a:xfrm>
            <a:off x="1905000" y="3962400"/>
            <a:ext cx="2895600" cy="2286000"/>
          </a:xfrm>
          <a:prstGeom prst="rect">
            <a:avLst/>
          </a:prstGeom>
        </p:spPr>
      </p:pic>
      <p:pic>
        <p:nvPicPr>
          <p:cNvPr id="7" name="Рисунок 6" descr="Rihanna_A_Girl_Like_Me.jpeg"/>
          <p:cNvPicPr>
            <a:picLocks noChangeAspect="1"/>
          </p:cNvPicPr>
          <p:nvPr/>
        </p:nvPicPr>
        <p:blipFill>
          <a:blip r:embed="rId4" cstate="print"/>
          <a:stretch>
            <a:fillRect/>
          </a:stretch>
        </p:blipFill>
        <p:spPr>
          <a:xfrm>
            <a:off x="4800600" y="3962400"/>
            <a:ext cx="2362200" cy="2286000"/>
          </a:xfrm>
          <a:prstGeom prst="rect">
            <a:avLst/>
          </a:prstGeom>
        </p:spPr>
      </p:pic>
      <p:sp>
        <p:nvSpPr>
          <p:cNvPr id="8" name="TextBox 7"/>
          <p:cNvSpPr txBox="1"/>
          <p:nvPr/>
        </p:nvSpPr>
        <p:spPr>
          <a:xfrm>
            <a:off x="2438400" y="6324600"/>
            <a:ext cx="4495800" cy="369332"/>
          </a:xfrm>
          <a:prstGeom prst="rect">
            <a:avLst/>
          </a:prstGeom>
          <a:noFill/>
        </p:spPr>
        <p:txBody>
          <a:bodyPr wrap="square" rtlCol="0">
            <a:spAutoFit/>
          </a:bodyPr>
          <a:lstStyle/>
          <a:p>
            <a:pPr algn="ctr"/>
            <a:r>
              <a:rPr lang="en-US" b="1" dirty="0" smtClean="0">
                <a:solidFill>
                  <a:srgbClr val="FF0000"/>
                </a:solidFill>
              </a:rPr>
              <a:t>Debut </a:t>
            </a:r>
            <a:r>
              <a:rPr lang="en-US" b="1" dirty="0" smtClean="0">
                <a:solidFill>
                  <a:srgbClr val="FF0000"/>
                </a:solidFill>
              </a:rPr>
              <a:t>and second studio </a:t>
            </a:r>
            <a:r>
              <a:rPr lang="en-US" b="1" dirty="0" smtClean="0">
                <a:solidFill>
                  <a:srgbClr val="FF0000"/>
                </a:solidFill>
              </a:rPr>
              <a:t>albums.</a:t>
            </a:r>
            <a:endParaRPr lang="ru-RU" b="1" dirty="0">
              <a:solidFill>
                <a:srgbClr val="FF0000"/>
              </a:solidFill>
            </a:endParaRPr>
          </a:p>
        </p:txBody>
      </p:sp>
      <p:pic>
        <p:nvPicPr>
          <p:cNvPr id="9" name="Рисунок 8" descr="a2007a1-gone_bad.jpg"/>
          <p:cNvPicPr>
            <a:picLocks noChangeAspect="1"/>
          </p:cNvPicPr>
          <p:nvPr/>
        </p:nvPicPr>
        <p:blipFill>
          <a:blip r:embed="rId5" cstate="print"/>
          <a:stretch>
            <a:fillRect/>
          </a:stretch>
        </p:blipFill>
        <p:spPr>
          <a:xfrm>
            <a:off x="4495800" y="304800"/>
            <a:ext cx="3924300" cy="3124199"/>
          </a:xfrm>
          <a:prstGeom prst="rect">
            <a:avLst/>
          </a:prstGeom>
        </p:spPr>
      </p:pic>
      <p:sp>
        <p:nvSpPr>
          <p:cNvPr id="11" name="TextBox 10"/>
          <p:cNvSpPr txBox="1"/>
          <p:nvPr/>
        </p:nvSpPr>
        <p:spPr>
          <a:xfrm>
            <a:off x="4800600" y="3505200"/>
            <a:ext cx="3352800" cy="381000"/>
          </a:xfrm>
          <a:prstGeom prst="rect">
            <a:avLst/>
          </a:prstGeom>
          <a:noFill/>
        </p:spPr>
        <p:txBody>
          <a:bodyPr wrap="square" rtlCol="0">
            <a:spAutoFit/>
          </a:bodyPr>
          <a:lstStyle/>
          <a:p>
            <a:pPr algn="ctr"/>
            <a:r>
              <a:rPr lang="en-US" b="1" dirty="0" smtClean="0">
                <a:solidFill>
                  <a:srgbClr val="FF0000"/>
                </a:solidFill>
              </a:rPr>
              <a:t>Third </a:t>
            </a:r>
            <a:r>
              <a:rPr lang="en-US" b="1" dirty="0" smtClean="0">
                <a:solidFill>
                  <a:srgbClr val="FF0000"/>
                </a:solidFill>
              </a:rPr>
              <a:t>studio album</a:t>
            </a:r>
            <a:endParaRPr lang="ru-RU" b="1"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52400" y="381000"/>
            <a:ext cx="5562600" cy="6324600"/>
          </a:xfrm>
        </p:spPr>
        <p:txBody>
          <a:bodyPr>
            <a:normAutofit fontScale="92500" lnSpcReduction="20000"/>
          </a:bodyPr>
          <a:lstStyle/>
          <a:p>
            <a:r>
              <a:rPr lang="en-US" dirty="0" smtClean="0"/>
              <a:t>Her third studio album, </a:t>
            </a:r>
            <a:r>
              <a:rPr lang="en-US" i="1" u="sng" dirty="0" smtClean="0">
                <a:hlinkClick r:id="rId2" tooltip="Good Girl Gone Bad"/>
              </a:rPr>
              <a:t>Good Girl Gone Bad</a:t>
            </a:r>
            <a:r>
              <a:rPr lang="en-US" dirty="0" smtClean="0"/>
              <a:t> (2007), and its chart-topping lead single "</a:t>
            </a:r>
            <a:r>
              <a:rPr lang="en-US" u="sng" dirty="0" smtClean="0">
                <a:hlinkClick r:id="rId3" tooltip="Umbrella (song)"/>
              </a:rPr>
              <a:t>Umbrella</a:t>
            </a:r>
            <a:r>
              <a:rPr lang="en-US" dirty="0" smtClean="0"/>
              <a:t>" were major breakthroughs in her career that brought her to widespread prominence. The album and its </a:t>
            </a:r>
            <a:r>
              <a:rPr lang="en-US" i="1" u="sng" dirty="0" smtClean="0">
                <a:hlinkClick r:id="rId4" tooltip="Good Girl Gone Bad: Reloaded"/>
              </a:rPr>
              <a:t>Reloaded</a:t>
            </a:r>
            <a:r>
              <a:rPr lang="en-US" dirty="0" smtClean="0"/>
              <a:t> version (2008) produced the worldwide hit singles "</a:t>
            </a:r>
            <a:r>
              <a:rPr lang="en-US" u="sng" dirty="0" smtClean="0">
                <a:hlinkClick r:id="rId5" tooltip="Don't Stop the Music (Rihanna song)"/>
              </a:rPr>
              <a:t>Don't Stop the Music</a:t>
            </a:r>
            <a:r>
              <a:rPr lang="en-US" dirty="0" smtClean="0"/>
              <a:t>", "</a:t>
            </a:r>
            <a:r>
              <a:rPr lang="en-US" u="sng" dirty="0" smtClean="0">
                <a:hlinkClick r:id="rId6" tooltip="Take a Bow (Rihanna song)"/>
              </a:rPr>
              <a:t>Take a Bow</a:t>
            </a:r>
            <a:r>
              <a:rPr lang="en-US" dirty="0" smtClean="0"/>
              <a:t>", and "</a:t>
            </a:r>
            <a:r>
              <a:rPr lang="en-US" u="sng" dirty="0" err="1" smtClean="0">
                <a:hlinkClick r:id="rId7" tooltip="Disturbia (song)"/>
              </a:rPr>
              <a:t>Disturbia</a:t>
            </a:r>
            <a:r>
              <a:rPr lang="en-US" dirty="0" smtClean="0"/>
              <a:t>". The record was nominated for </a:t>
            </a:r>
            <a:r>
              <a:rPr lang="en-US" dirty="0" err="1" smtClean="0"/>
              <a:t>nine</a:t>
            </a:r>
            <a:r>
              <a:rPr lang="en-US" u="sng" dirty="0" err="1" smtClean="0">
                <a:hlinkClick r:id="rId8" tooltip="Grammy Awards"/>
              </a:rPr>
              <a:t>Grammy</a:t>
            </a:r>
            <a:r>
              <a:rPr lang="en-US" u="sng" dirty="0" smtClean="0">
                <a:hlinkClick r:id="rId8" tooltip="Grammy Awards"/>
              </a:rPr>
              <a:t> Awards</a:t>
            </a:r>
            <a:r>
              <a:rPr lang="en-US" dirty="0" smtClean="0"/>
              <a:t>, winning </a:t>
            </a:r>
            <a:r>
              <a:rPr lang="en-US" u="sng" dirty="0" smtClean="0">
                <a:hlinkClick r:id="rId9" tooltip="Best Rap/Sung Collaboration"/>
              </a:rPr>
              <a:t>Best Rap/Sung Collaboration</a:t>
            </a:r>
            <a:r>
              <a:rPr lang="en-US" dirty="0" smtClean="0"/>
              <a:t> for "Umbrella", and is </a:t>
            </a:r>
            <a:r>
              <a:rPr lang="en-US" dirty="0" err="1" smtClean="0"/>
              <a:t>Rihanna's</a:t>
            </a:r>
            <a:r>
              <a:rPr lang="en-US" dirty="0" smtClean="0"/>
              <a:t> best-selling album in the US to date. After an altercation with then-boyfriend </a:t>
            </a:r>
            <a:r>
              <a:rPr lang="en-US" u="sng" dirty="0" smtClean="0">
                <a:hlinkClick r:id="rId10" tooltip="Chris Brown"/>
              </a:rPr>
              <a:t>Chris Brown</a:t>
            </a:r>
            <a:r>
              <a:rPr lang="en-US" dirty="0" smtClean="0"/>
              <a:t>, Rihanna released her fourth studio album, </a:t>
            </a:r>
            <a:r>
              <a:rPr lang="en-US" i="1" u="sng" dirty="0" smtClean="0">
                <a:hlinkClick r:id="rId11" tooltip="Rated R (Rihanna album)"/>
              </a:rPr>
              <a:t>Rated R</a:t>
            </a:r>
            <a:r>
              <a:rPr lang="en-US" dirty="0" smtClean="0"/>
              <a:t>, in November 2009. It was followed by three more albums: </a:t>
            </a:r>
            <a:r>
              <a:rPr lang="en-US" i="1" u="sng" dirty="0" smtClean="0">
                <a:hlinkClick r:id="rId12" tooltip="Loud (Rihanna album)"/>
              </a:rPr>
              <a:t>Loud</a:t>
            </a:r>
            <a:r>
              <a:rPr lang="en-US" dirty="0" smtClean="0"/>
              <a:t> (2010), </a:t>
            </a:r>
            <a:r>
              <a:rPr lang="en-US" i="1" u="sng" dirty="0" smtClean="0">
                <a:hlinkClick r:id="rId13" tooltip="Talk That Talk (Rihanna album)"/>
              </a:rPr>
              <a:t>Talk That Talk</a:t>
            </a:r>
            <a:r>
              <a:rPr lang="en-US" dirty="0" smtClean="0"/>
              <a:t> (2011), and her first </a:t>
            </a:r>
            <a:r>
              <a:rPr lang="en-US" i="1" dirty="0" smtClean="0"/>
              <a:t>Billboard</a:t>
            </a:r>
            <a:r>
              <a:rPr lang="en-US" dirty="0" smtClean="0"/>
              <a:t> 200 number one album </a:t>
            </a:r>
            <a:r>
              <a:rPr lang="en-US" i="1" u="sng" dirty="0" smtClean="0">
                <a:hlinkClick r:id="rId14" tooltip="Unapologetic"/>
              </a:rPr>
              <a:t>Unapologetic</a:t>
            </a:r>
            <a:r>
              <a:rPr lang="en-US" dirty="0" smtClean="0"/>
              <a:t> (2012). </a:t>
            </a:r>
            <a:endParaRPr lang="ru-RU" dirty="0"/>
          </a:p>
        </p:txBody>
      </p:sp>
      <p:pic>
        <p:nvPicPr>
          <p:cNvPr id="4" name="Рисунок 3" descr="images (1).jpg"/>
          <p:cNvPicPr>
            <a:picLocks noChangeAspect="1"/>
          </p:cNvPicPr>
          <p:nvPr/>
        </p:nvPicPr>
        <p:blipFill>
          <a:blip r:embed="rId15" cstate="print"/>
          <a:srcRect r="4878"/>
          <a:stretch>
            <a:fillRect/>
          </a:stretch>
        </p:blipFill>
        <p:spPr>
          <a:xfrm>
            <a:off x="5638800" y="3505200"/>
            <a:ext cx="3048000" cy="3124200"/>
          </a:xfrm>
          <a:prstGeom prst="rect">
            <a:avLst/>
          </a:prstGeom>
        </p:spPr>
      </p:pic>
      <p:pic>
        <p:nvPicPr>
          <p:cNvPr id="5" name="Рисунок 4" descr="images.jpg"/>
          <p:cNvPicPr>
            <a:picLocks noChangeAspect="1"/>
          </p:cNvPicPr>
          <p:nvPr/>
        </p:nvPicPr>
        <p:blipFill>
          <a:blip r:embed="rId16" cstate="print"/>
          <a:stretch>
            <a:fillRect/>
          </a:stretch>
        </p:blipFill>
        <p:spPr>
          <a:xfrm>
            <a:off x="5638800" y="533400"/>
            <a:ext cx="3048000" cy="2819400"/>
          </a:xfrm>
          <a:prstGeom prst="rect">
            <a:avLst/>
          </a:prstGeom>
        </p:spPr>
      </p:pic>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52400" y="381000"/>
            <a:ext cx="4724400" cy="6096000"/>
          </a:xfrm>
        </p:spPr>
        <p:txBody>
          <a:bodyPr>
            <a:normAutofit fontScale="92500" lnSpcReduction="10000"/>
          </a:bodyPr>
          <a:lstStyle/>
          <a:p>
            <a:r>
              <a:rPr lang="en-US" dirty="0" smtClean="0"/>
              <a:t>That </a:t>
            </a:r>
            <a:r>
              <a:rPr lang="en-US" dirty="0" smtClean="0"/>
              <a:t>same year she appeared in her first theatrical feature film: </a:t>
            </a:r>
            <a:r>
              <a:rPr lang="en-US" i="1" u="sng" dirty="0" smtClean="0">
                <a:hlinkClick r:id="rId2" tooltip="Battleship (film)"/>
              </a:rPr>
              <a:t>Battleship</a:t>
            </a:r>
            <a:r>
              <a:rPr lang="en-US" dirty="0" smtClean="0"/>
              <a:t>. These albums feature the global hit singles "</a:t>
            </a:r>
            <a:r>
              <a:rPr lang="en-US" u="sng" dirty="0" smtClean="0">
                <a:hlinkClick r:id="rId3" tooltip="Rude Boy (song)"/>
              </a:rPr>
              <a:t>Rude Boy</a:t>
            </a:r>
            <a:r>
              <a:rPr lang="en-US" dirty="0" smtClean="0"/>
              <a:t>", "</a:t>
            </a:r>
            <a:r>
              <a:rPr lang="en-US" u="sng" dirty="0" smtClean="0">
                <a:hlinkClick r:id="rId4" tooltip="What's My Name? (Rihanna song)"/>
              </a:rPr>
              <a:t>What's My Name?</a:t>
            </a:r>
            <a:r>
              <a:rPr lang="en-US" dirty="0" smtClean="0"/>
              <a:t>", "</a:t>
            </a:r>
            <a:r>
              <a:rPr lang="en-US" u="sng" dirty="0" smtClean="0">
                <a:hlinkClick r:id="rId5" tooltip="S&amp;M (song)"/>
              </a:rPr>
              <a:t>S&amp;M</a:t>
            </a:r>
            <a:r>
              <a:rPr lang="en-US" dirty="0" smtClean="0"/>
              <a:t>", "</a:t>
            </a:r>
            <a:r>
              <a:rPr lang="en-US" u="sng" dirty="0" smtClean="0">
                <a:hlinkClick r:id="rId6" tooltip="Where Have You Been"/>
              </a:rPr>
              <a:t>Where Have You Been</a:t>
            </a:r>
            <a:r>
              <a:rPr lang="en-US" dirty="0" smtClean="0"/>
              <a:t>" and "</a:t>
            </a:r>
            <a:r>
              <a:rPr lang="en-US" u="sng" dirty="0" smtClean="0">
                <a:hlinkClick r:id="rId7" tooltip="Stay (Rihanna song)"/>
              </a:rPr>
              <a:t>Stay</a:t>
            </a:r>
            <a:r>
              <a:rPr lang="en-US" dirty="0" smtClean="0"/>
              <a:t>", as well as some of the </a:t>
            </a:r>
            <a:r>
              <a:rPr lang="en-US" u="sng" dirty="0" smtClean="0">
                <a:hlinkClick r:id="rId8" tooltip="List of best-selling singles"/>
              </a:rPr>
              <a:t>best-selling singles</a:t>
            </a:r>
            <a:r>
              <a:rPr lang="en-US" dirty="0" smtClean="0"/>
              <a:t> of all time, such as "Umbrella", "</a:t>
            </a:r>
            <a:r>
              <a:rPr lang="en-US" dirty="0" err="1" smtClean="0"/>
              <a:t>Disturbia</a:t>
            </a:r>
            <a:r>
              <a:rPr lang="en-US" dirty="0" smtClean="0"/>
              <a:t>", "</a:t>
            </a:r>
            <a:r>
              <a:rPr lang="en-US" u="sng" dirty="0" smtClean="0">
                <a:hlinkClick r:id="rId9" tooltip="Only Girl (In the World)"/>
              </a:rPr>
              <a:t>Only Girl (In the World)</a:t>
            </a:r>
            <a:r>
              <a:rPr lang="en-US" dirty="0" smtClean="0"/>
              <a:t>", "</a:t>
            </a:r>
            <a:r>
              <a:rPr lang="en-US" u="sng" dirty="0" smtClean="0">
                <a:hlinkClick r:id="rId10" tooltip="We Found Love"/>
              </a:rPr>
              <a:t>We Found Love</a:t>
            </a:r>
            <a:r>
              <a:rPr lang="en-US" dirty="0" smtClean="0"/>
              <a:t>", and "</a:t>
            </a:r>
            <a:r>
              <a:rPr lang="en-US" u="sng" dirty="0" smtClean="0">
                <a:hlinkClick r:id="rId11" tooltip="Diamonds (Rihanna song)"/>
              </a:rPr>
              <a:t>Diamonds</a:t>
            </a:r>
            <a:r>
              <a:rPr lang="en-US" dirty="0" smtClean="0"/>
              <a:t>". In addition to her solo work, Rihanna has collaborated with numerous other artists, including being featured on the worldwide hits "</a:t>
            </a:r>
            <a:r>
              <a:rPr lang="en-US" u="sng" dirty="0" smtClean="0">
                <a:hlinkClick r:id="rId12" tooltip="Live Your Life"/>
              </a:rPr>
              <a:t>Live Your Life</a:t>
            </a:r>
            <a:r>
              <a:rPr lang="en-US" dirty="0" smtClean="0"/>
              <a:t>" (</a:t>
            </a:r>
            <a:r>
              <a:rPr lang="en-US" dirty="0" err="1" smtClean="0"/>
              <a:t>with</a:t>
            </a:r>
            <a:r>
              <a:rPr lang="en-US" u="sng" dirty="0" err="1" smtClean="0">
                <a:hlinkClick r:id="rId13" tooltip="T.I."/>
              </a:rPr>
              <a:t>T.I</a:t>
            </a:r>
            <a:r>
              <a:rPr lang="en-US" u="sng" dirty="0" smtClean="0">
                <a:hlinkClick r:id="rId13" tooltip="T.I."/>
              </a:rPr>
              <a:t>.</a:t>
            </a:r>
            <a:r>
              <a:rPr lang="en-US" dirty="0" smtClean="0"/>
              <a:t>) and "</a:t>
            </a:r>
            <a:r>
              <a:rPr lang="en-US" u="sng" dirty="0" smtClean="0">
                <a:hlinkClick r:id="rId14" tooltip="Love the Way You Lie"/>
              </a:rPr>
              <a:t>Love the Way You Lie</a:t>
            </a:r>
            <a:r>
              <a:rPr lang="en-US" dirty="0" smtClean="0"/>
              <a:t>" (with </a:t>
            </a:r>
            <a:r>
              <a:rPr lang="en-US" u="sng" dirty="0" smtClean="0">
                <a:hlinkClick r:id="rId15" tooltip="Eminem"/>
              </a:rPr>
              <a:t>Eminem</a:t>
            </a:r>
            <a:r>
              <a:rPr lang="en-US" dirty="0" smtClean="0"/>
              <a:t>).</a:t>
            </a:r>
            <a:endParaRPr lang="ru-RU" dirty="0" smtClean="0"/>
          </a:p>
          <a:p>
            <a:endParaRPr lang="ru-RU" dirty="0"/>
          </a:p>
        </p:txBody>
      </p:sp>
      <p:pic>
        <p:nvPicPr>
          <p:cNvPr id="4" name="Рисунок 3" descr="article-2109065-12018283000005DC-917_634x998.jpg"/>
          <p:cNvPicPr>
            <a:picLocks noChangeAspect="1"/>
          </p:cNvPicPr>
          <p:nvPr/>
        </p:nvPicPr>
        <p:blipFill>
          <a:blip r:embed="rId16" cstate="print"/>
          <a:stretch>
            <a:fillRect/>
          </a:stretch>
        </p:blipFill>
        <p:spPr>
          <a:xfrm>
            <a:off x="4800600" y="304800"/>
            <a:ext cx="3899485" cy="6248400"/>
          </a:xfrm>
          <a:prstGeom prst="rect">
            <a:avLst/>
          </a:prstGeom>
        </p:spPr>
      </p:pic>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28600" y="838200"/>
            <a:ext cx="4572000" cy="4876800"/>
          </a:xfrm>
        </p:spPr>
        <p:txBody>
          <a:bodyPr>
            <a:normAutofit/>
          </a:bodyPr>
          <a:lstStyle/>
          <a:p>
            <a:r>
              <a:rPr lang="en-US" dirty="0" err="1" smtClean="0"/>
              <a:t>Rihanna's</a:t>
            </a:r>
            <a:r>
              <a:rPr lang="en-US" dirty="0" smtClean="0"/>
              <a:t> work has earned her numerous awards and accolades, including six </a:t>
            </a:r>
            <a:r>
              <a:rPr lang="en-US" u="sng" dirty="0" smtClean="0">
                <a:hlinkClick r:id="rId2" tooltip="Grammy Awards"/>
              </a:rPr>
              <a:t>Grammy Awards</a:t>
            </a:r>
            <a:r>
              <a:rPr lang="en-US" dirty="0" smtClean="0"/>
              <a:t>,  five </a:t>
            </a:r>
            <a:r>
              <a:rPr lang="en-US" u="sng" dirty="0" smtClean="0">
                <a:hlinkClick r:id="rId3" tooltip="American Music Awards"/>
              </a:rPr>
              <a:t>American Music Awards</a:t>
            </a:r>
            <a:r>
              <a:rPr lang="en-US" dirty="0" smtClean="0"/>
              <a:t>, 22 </a:t>
            </a:r>
            <a:r>
              <a:rPr lang="en-US" u="sng" dirty="0" smtClean="0">
                <a:hlinkClick r:id="rId4" tooltip="Billboard Music Awards"/>
              </a:rPr>
              <a:t>Billboard Music Awards</a:t>
            </a:r>
            <a:r>
              <a:rPr lang="en-US" dirty="0" smtClean="0"/>
              <a:t>, and two </a:t>
            </a:r>
            <a:r>
              <a:rPr lang="en-US" u="sng" dirty="0" smtClean="0">
                <a:hlinkClick r:id="rId5" tooltip="BRIT Awards"/>
              </a:rPr>
              <a:t>BRIT Awards</a:t>
            </a:r>
            <a:r>
              <a:rPr lang="en-US" dirty="0" smtClean="0"/>
              <a:t>. She has sold over 30 million albums and 120 million singles worldwide,  which makes her one of the </a:t>
            </a:r>
            <a:r>
              <a:rPr lang="en-US" u="sng" dirty="0" smtClean="0">
                <a:hlinkClick r:id="rId6" tooltip="List of best-selling music artists"/>
              </a:rPr>
              <a:t>best-selling artists</a:t>
            </a:r>
            <a:r>
              <a:rPr lang="en-US" dirty="0" smtClean="0"/>
              <a:t> of all time. </a:t>
            </a:r>
            <a:endParaRPr lang="ru-RU" dirty="0"/>
          </a:p>
        </p:txBody>
      </p:sp>
      <p:pic>
        <p:nvPicPr>
          <p:cNvPr id="4" name="Рисунок 3" descr="rihanna-grammys-2013-red-carpet-01.jpg"/>
          <p:cNvPicPr>
            <a:picLocks noChangeAspect="1"/>
          </p:cNvPicPr>
          <p:nvPr/>
        </p:nvPicPr>
        <p:blipFill>
          <a:blip r:embed="rId7" cstate="print"/>
          <a:stretch>
            <a:fillRect/>
          </a:stretch>
        </p:blipFill>
        <p:spPr>
          <a:xfrm>
            <a:off x="4876800" y="381000"/>
            <a:ext cx="3810000" cy="6096000"/>
          </a:xfrm>
          <a:prstGeom prst="rect">
            <a:avLst/>
          </a:prstGeom>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467600" cy="1066800"/>
          </a:xfrm>
        </p:spPr>
        <p:txBody>
          <a:bodyPr>
            <a:normAutofit fontScale="90000"/>
          </a:bodyPr>
          <a:lstStyle/>
          <a:p>
            <a:pPr algn="ctr"/>
            <a:r>
              <a:rPr lang="en-US" sz="4800" b="1" dirty="0" smtClean="0">
                <a:solidFill>
                  <a:srgbClr val="FF0000"/>
                </a:solidFill>
              </a:rPr>
              <a:t>Influences</a:t>
            </a:r>
            <a:r>
              <a:rPr lang="ru-RU" b="1" dirty="0" smtClean="0"/>
              <a:t/>
            </a:r>
            <a:br>
              <a:rPr lang="ru-RU" b="1" dirty="0" smtClean="0"/>
            </a:br>
            <a:endParaRPr lang="ru-RU" dirty="0"/>
          </a:p>
        </p:txBody>
      </p:sp>
      <p:sp>
        <p:nvSpPr>
          <p:cNvPr id="3" name="Содержимое 2"/>
          <p:cNvSpPr>
            <a:spLocks noGrp="1"/>
          </p:cNvSpPr>
          <p:nvPr>
            <p:ph sz="quarter" idx="1"/>
          </p:nvPr>
        </p:nvSpPr>
        <p:spPr>
          <a:xfrm>
            <a:off x="304800" y="990600"/>
            <a:ext cx="8305800" cy="3200400"/>
          </a:xfrm>
        </p:spPr>
        <p:txBody>
          <a:bodyPr/>
          <a:lstStyle/>
          <a:p>
            <a:r>
              <a:rPr lang="en-US" dirty="0" smtClean="0"/>
              <a:t>Rihanna has named </a:t>
            </a:r>
            <a:r>
              <a:rPr lang="en-US" u="sng" dirty="0" smtClean="0">
                <a:hlinkClick r:id="rId2" tooltip="Madonna (entertainer)"/>
              </a:rPr>
              <a:t>Madonna</a:t>
            </a:r>
            <a:r>
              <a:rPr lang="en-US" dirty="0" smtClean="0"/>
              <a:t> as her idol and biggest influence. She said she wants to be the "black Madonna". "I think that Madonna was a great inspiration for me, especially on my earlier work. If I had to examine her evolution through time, I think she reinvented her clothing style and music with success every single time. And at the same time remained a real force in entertainment in the whole world.</a:t>
            </a:r>
            <a:endParaRPr lang="ru-RU" dirty="0"/>
          </a:p>
        </p:txBody>
      </p:sp>
      <p:pic>
        <p:nvPicPr>
          <p:cNvPr id="4" name="Рисунок 3" descr="232937.jpg"/>
          <p:cNvPicPr>
            <a:picLocks noChangeAspect="1"/>
          </p:cNvPicPr>
          <p:nvPr/>
        </p:nvPicPr>
        <p:blipFill>
          <a:blip r:embed="rId3" cstate="print"/>
          <a:stretch>
            <a:fillRect/>
          </a:stretch>
        </p:blipFill>
        <p:spPr>
          <a:xfrm>
            <a:off x="381000" y="4038600"/>
            <a:ext cx="3962400" cy="2667000"/>
          </a:xfrm>
          <a:prstGeom prst="rect">
            <a:avLst/>
          </a:prstGeom>
        </p:spPr>
      </p:pic>
      <p:pic>
        <p:nvPicPr>
          <p:cNvPr id="5" name="Рисунок 4" descr="britney-spears.jpg"/>
          <p:cNvPicPr>
            <a:picLocks noChangeAspect="1"/>
          </p:cNvPicPr>
          <p:nvPr/>
        </p:nvPicPr>
        <p:blipFill>
          <a:blip r:embed="rId4" cstate="print"/>
          <a:stretch>
            <a:fillRect/>
          </a:stretch>
        </p:blipFill>
        <p:spPr>
          <a:xfrm>
            <a:off x="4419600" y="4038600"/>
            <a:ext cx="3657600" cy="2667000"/>
          </a:xfrm>
          <a:prstGeom prst="rect">
            <a:avLst/>
          </a:prstGeom>
        </p:spPr>
      </p:pic>
      <p:sp>
        <p:nvSpPr>
          <p:cNvPr id="6" name="TextBox 5"/>
          <p:cNvSpPr txBox="1"/>
          <p:nvPr/>
        </p:nvSpPr>
        <p:spPr>
          <a:xfrm>
            <a:off x="4648200" y="6172200"/>
            <a:ext cx="3124200" cy="523220"/>
          </a:xfrm>
          <a:prstGeom prst="rect">
            <a:avLst/>
          </a:prstGeom>
          <a:noFill/>
        </p:spPr>
        <p:txBody>
          <a:bodyPr wrap="square" rtlCol="0">
            <a:spAutoFit/>
          </a:bodyPr>
          <a:lstStyle/>
          <a:p>
            <a:pPr algn="ctr"/>
            <a:r>
              <a:rPr lang="en-US" sz="2800" dirty="0" smtClean="0">
                <a:solidFill>
                  <a:srgbClr val="FF0000"/>
                </a:solidFill>
                <a:effectLst>
                  <a:outerShdw blurRad="38100" dist="38100" dir="2700000" algn="tl">
                    <a:srgbClr val="000000">
                      <a:alpha val="43137"/>
                    </a:srgbClr>
                  </a:outerShdw>
                </a:effectLst>
              </a:rPr>
              <a:t>Britney Spears</a:t>
            </a:r>
            <a:endParaRPr lang="ru-RU" sz="2800" dirty="0">
              <a:solidFill>
                <a:srgbClr val="FF0000"/>
              </a:solidFill>
              <a:effectLst>
                <a:outerShdw blurRad="38100" dist="38100" dir="2700000" algn="tl">
                  <a:srgbClr val="000000">
                    <a:alpha val="43137"/>
                  </a:srgbClr>
                </a:outerShdw>
              </a:effectLst>
            </a:endParaRPr>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73162"/>
          </a:xfrm>
        </p:spPr>
        <p:txBody>
          <a:bodyPr>
            <a:normAutofit fontScale="90000"/>
          </a:bodyPr>
          <a:lstStyle/>
          <a:p>
            <a:pPr algn="ctr"/>
            <a:r>
              <a:rPr lang="en-US" sz="5300" b="1" dirty="0" smtClean="0">
                <a:solidFill>
                  <a:srgbClr val="FF0000"/>
                </a:solidFill>
              </a:rPr>
              <a:t>Videos and stage</a:t>
            </a:r>
            <a:r>
              <a:rPr lang="ru-RU" b="1" dirty="0" smtClean="0"/>
              <a:t/>
            </a:r>
            <a:br>
              <a:rPr lang="ru-RU" b="1" dirty="0" smtClean="0"/>
            </a:br>
            <a:endParaRPr lang="ru-RU" dirty="0"/>
          </a:p>
        </p:txBody>
      </p:sp>
      <p:sp>
        <p:nvSpPr>
          <p:cNvPr id="3" name="Содержимое 2"/>
          <p:cNvSpPr>
            <a:spLocks noGrp="1"/>
          </p:cNvSpPr>
          <p:nvPr>
            <p:ph sz="quarter" idx="1"/>
          </p:nvPr>
        </p:nvSpPr>
        <p:spPr>
          <a:xfrm>
            <a:off x="152400" y="1143000"/>
            <a:ext cx="5334000" cy="5562600"/>
          </a:xfrm>
        </p:spPr>
        <p:txBody>
          <a:bodyPr>
            <a:normAutofit/>
          </a:bodyPr>
          <a:lstStyle/>
          <a:p>
            <a:r>
              <a:rPr lang="en-US" dirty="0" smtClean="0"/>
              <a:t>Rihanna has worked with music video director </a:t>
            </a:r>
            <a:r>
              <a:rPr lang="en-US" u="sng" dirty="0" smtClean="0">
                <a:hlinkClick r:id="rId2" tooltip="Anthony Mandler"/>
              </a:rPr>
              <a:t>Anthony </a:t>
            </a:r>
            <a:r>
              <a:rPr lang="en-US" u="sng" dirty="0" err="1" smtClean="0">
                <a:hlinkClick r:id="rId2" tooltip="Anthony Mandler"/>
              </a:rPr>
              <a:t>Mandler</a:t>
            </a:r>
            <a:r>
              <a:rPr lang="en-US" dirty="0" smtClean="0"/>
              <a:t> on more than a </a:t>
            </a:r>
            <a:r>
              <a:rPr lang="en-US" dirty="0" smtClean="0"/>
              <a:t>dozen </a:t>
            </a:r>
            <a:r>
              <a:rPr lang="en-US" u="sng" dirty="0" smtClean="0">
                <a:hlinkClick r:id="rId3" tooltip="Music videos"/>
              </a:rPr>
              <a:t>music </a:t>
            </a:r>
            <a:r>
              <a:rPr lang="en-US" u="sng" dirty="0" smtClean="0">
                <a:hlinkClick r:id="rId3" tooltip="Music videos"/>
              </a:rPr>
              <a:t>videos</a:t>
            </a:r>
            <a:r>
              <a:rPr lang="en-US" dirty="0" smtClean="0"/>
              <a:t>, the first being "</a:t>
            </a:r>
            <a:r>
              <a:rPr lang="en-US" u="sng" dirty="0" smtClean="0">
                <a:hlinkClick r:id="rId4" tooltip="Unfaithful (song)"/>
              </a:rPr>
              <a:t>Unfaithful</a:t>
            </a:r>
            <a:r>
              <a:rPr lang="en-US" dirty="0" smtClean="0"/>
              <a:t>" (2006).  "We've done 16 videos together; they're not all tough, [...] Yeah, I mean, I'm known for the '</a:t>
            </a:r>
            <a:r>
              <a:rPr lang="en-US" dirty="0" err="1" smtClean="0"/>
              <a:t>Disturbia's</a:t>
            </a:r>
            <a:r>
              <a:rPr lang="en-US" dirty="0" smtClean="0"/>
              <a:t> and the 'Russian Roulette's and things like that, but 'Only Girl (In the World)' is certainly an ethereal kind of empowering, beauty-filled video," </a:t>
            </a:r>
            <a:r>
              <a:rPr lang="en-US" dirty="0" err="1" smtClean="0"/>
              <a:t>Mandler</a:t>
            </a:r>
            <a:r>
              <a:rPr lang="en-US" dirty="0" smtClean="0"/>
              <a:t> said.</a:t>
            </a:r>
            <a:r>
              <a:rPr lang="en-US" baseline="30000" dirty="0" smtClean="0"/>
              <a:t> </a:t>
            </a:r>
            <a:endParaRPr lang="ru-RU" dirty="0" smtClean="0"/>
          </a:p>
          <a:p>
            <a:endParaRPr lang="ru-RU" dirty="0"/>
          </a:p>
        </p:txBody>
      </p:sp>
      <p:pic>
        <p:nvPicPr>
          <p:cNvPr id="4" name="Рисунок 3" descr="Rihanna_-_Unfaithful.png"/>
          <p:cNvPicPr>
            <a:picLocks noChangeAspect="1"/>
          </p:cNvPicPr>
          <p:nvPr/>
        </p:nvPicPr>
        <p:blipFill>
          <a:blip r:embed="rId5" cstate="print"/>
          <a:stretch>
            <a:fillRect/>
          </a:stretch>
        </p:blipFill>
        <p:spPr>
          <a:xfrm>
            <a:off x="5410200" y="2057400"/>
            <a:ext cx="3315099" cy="3505200"/>
          </a:xfrm>
          <a:prstGeom prst="rect">
            <a:avLst/>
          </a:prstGeom>
        </p:spPr>
      </p:pic>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7467600" cy="1143000"/>
          </a:xfrm>
        </p:spPr>
        <p:txBody>
          <a:bodyPr>
            <a:normAutofit fontScale="90000"/>
          </a:bodyPr>
          <a:lstStyle/>
          <a:p>
            <a:pPr algn="ctr"/>
            <a:r>
              <a:rPr lang="en-US" sz="5400" dirty="0" smtClean="0">
                <a:solidFill>
                  <a:srgbClr val="FF0000"/>
                </a:solidFill>
              </a:rPr>
              <a:t>Other ventures</a:t>
            </a:r>
            <a:r>
              <a:rPr lang="ru-RU" b="1" dirty="0" smtClean="0"/>
              <a:t/>
            </a:r>
            <a:br>
              <a:rPr lang="ru-RU" b="1" dirty="0" smtClean="0"/>
            </a:br>
            <a:endParaRPr lang="ru-RU" dirty="0"/>
          </a:p>
        </p:txBody>
      </p:sp>
      <p:sp>
        <p:nvSpPr>
          <p:cNvPr id="3" name="Содержимое 2"/>
          <p:cNvSpPr>
            <a:spLocks noGrp="1"/>
          </p:cNvSpPr>
          <p:nvPr>
            <p:ph sz="quarter" idx="1"/>
          </p:nvPr>
        </p:nvSpPr>
        <p:spPr>
          <a:xfrm>
            <a:off x="304800" y="1066800"/>
            <a:ext cx="4800600" cy="5638800"/>
          </a:xfrm>
        </p:spPr>
        <p:txBody>
          <a:bodyPr>
            <a:normAutofit/>
          </a:bodyPr>
          <a:lstStyle/>
          <a:p>
            <a:r>
              <a:rPr lang="en-US" dirty="0" smtClean="0"/>
              <a:t>Rihanna has ventured into other businesses and industries. In October 2005, Rihanna struck an endorsement deal (her first of many) with Secret Body Spray.  In 2006, she created her Believe Foundation to help terminally ill children. Rihanna made her acting debut in a </a:t>
            </a:r>
            <a:r>
              <a:rPr lang="en-US" u="sng" dirty="0" smtClean="0">
                <a:hlinkClick r:id="rId2" tooltip="Cameo appearance"/>
              </a:rPr>
              <a:t>cameo</a:t>
            </a:r>
            <a:r>
              <a:rPr lang="en-US" dirty="0" smtClean="0"/>
              <a:t> role in the straight-to-DVD film </a:t>
            </a:r>
            <a:r>
              <a:rPr lang="en-US" i="1" u="sng" dirty="0" smtClean="0">
                <a:hlinkClick r:id="rId3" tooltip="Bring It On: All or Nothing"/>
              </a:rPr>
              <a:t>Bring It On: All or Nothing</a:t>
            </a:r>
            <a:r>
              <a:rPr lang="en-US" dirty="0" smtClean="0"/>
              <a:t>, released in August 2006.</a:t>
            </a:r>
            <a:endParaRPr lang="ru-RU" dirty="0"/>
          </a:p>
        </p:txBody>
      </p:sp>
      <p:pic>
        <p:nvPicPr>
          <p:cNvPr id="4" name="Рисунок 3" descr="bring it on 3.jpg"/>
          <p:cNvPicPr>
            <a:picLocks noChangeAspect="1"/>
          </p:cNvPicPr>
          <p:nvPr/>
        </p:nvPicPr>
        <p:blipFill>
          <a:blip r:embed="rId4" cstate="print"/>
          <a:stretch>
            <a:fillRect/>
          </a:stretch>
        </p:blipFill>
        <p:spPr>
          <a:xfrm>
            <a:off x="5181600" y="1143000"/>
            <a:ext cx="3505200" cy="5410200"/>
          </a:xfrm>
          <a:prstGeom prst="rect">
            <a:avLst/>
          </a:prstGeom>
        </p:spPr>
      </p:pic>
    </p:spTree>
  </p:cSld>
  <p:clrMapOvr>
    <a:masterClrMapping/>
  </p:clrMapOvr>
  <p:transition>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66</TotalTime>
  <Words>93</Words>
  <Application>Microsoft Office PowerPoint</Application>
  <PresentationFormat>Экран (4:3)</PresentationFormat>
  <Paragraphs>15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Эркер</vt:lpstr>
      <vt:lpstr>Rihanna.</vt:lpstr>
      <vt:lpstr>Слайд 2</vt:lpstr>
      <vt:lpstr>Слайд 3</vt:lpstr>
      <vt:lpstr>Слайд 4</vt:lpstr>
      <vt:lpstr>Слайд 5</vt:lpstr>
      <vt:lpstr>Слайд 6</vt:lpstr>
      <vt:lpstr>Influences </vt:lpstr>
      <vt:lpstr>Videos and stage </vt:lpstr>
      <vt:lpstr>Other ventures </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Rihanna.</dc:title>
  <cp:lastModifiedBy>Lera</cp:lastModifiedBy>
  <cp:revision>10</cp:revision>
  <dcterms:modified xsi:type="dcterms:W3CDTF">2013-11-10T20:46:05Z</dcterms:modified>
</cp:coreProperties>
</file>