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5" r:id="rId8"/>
    <p:sldId id="264" r:id="rId9"/>
    <p:sldId id="261" r:id="rId10"/>
    <p:sldId id="260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81" d="100"/>
          <a:sy n="81" d="100"/>
        </p:scale>
        <p:origin x="-30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54D1AFD-09DC-444B-A0B2-949CEFBDB9F9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350058-E8D4-49E5-B0C9-A2CC9A5FB5CD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68772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1AFD-09DC-444B-A0B2-949CEFBDB9F9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0058-E8D4-49E5-B0C9-A2CC9A5FB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483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1AFD-09DC-444B-A0B2-949CEFBDB9F9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0058-E8D4-49E5-B0C9-A2CC9A5FB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797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1AFD-09DC-444B-A0B2-949CEFBDB9F9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0058-E8D4-49E5-B0C9-A2CC9A5FB5CD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9629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1AFD-09DC-444B-A0B2-949CEFBDB9F9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0058-E8D4-49E5-B0C9-A2CC9A5FB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095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1AFD-09DC-444B-A0B2-949CEFBDB9F9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0058-E8D4-49E5-B0C9-A2CC9A5FB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289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1AFD-09DC-444B-A0B2-949CEFBDB9F9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0058-E8D4-49E5-B0C9-A2CC9A5FB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18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1AFD-09DC-444B-A0B2-949CEFBDB9F9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0058-E8D4-49E5-B0C9-A2CC9A5FB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838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1AFD-09DC-444B-A0B2-949CEFBDB9F9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0058-E8D4-49E5-B0C9-A2CC9A5FB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227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1AFD-09DC-444B-A0B2-949CEFBDB9F9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0058-E8D4-49E5-B0C9-A2CC9A5FB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40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1AFD-09DC-444B-A0B2-949CEFBDB9F9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0058-E8D4-49E5-B0C9-A2CC9A5FB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631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1AFD-09DC-444B-A0B2-949CEFBDB9F9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0058-E8D4-49E5-B0C9-A2CC9A5FB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31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1AFD-09DC-444B-A0B2-949CEFBDB9F9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0058-E8D4-49E5-B0C9-A2CC9A5FB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13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1AFD-09DC-444B-A0B2-949CEFBDB9F9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0058-E8D4-49E5-B0C9-A2CC9A5FB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343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1AFD-09DC-444B-A0B2-949CEFBDB9F9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0058-E8D4-49E5-B0C9-A2CC9A5FB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472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1AFD-09DC-444B-A0B2-949CEFBDB9F9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0058-E8D4-49E5-B0C9-A2CC9A5FB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95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1AFD-09DC-444B-A0B2-949CEFBDB9F9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0058-E8D4-49E5-B0C9-A2CC9A5FB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499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54D1AFD-09DC-444B-A0B2-949CEFBDB9F9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350058-E8D4-49E5-B0C9-A2CC9A5FB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161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84" y="509155"/>
            <a:ext cx="3089564" cy="46343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0000">
            <a:off x="1288127" y="963040"/>
            <a:ext cx="9755187" cy="2613789"/>
          </a:xfrm>
        </p:spPr>
        <p:txBody>
          <a:bodyPr>
            <a:normAutofit/>
          </a:bodyPr>
          <a:lstStyle/>
          <a:p>
            <a:r>
              <a:rPr lang="ru-RU" dirty="0"/>
              <a:t>Шарль де Голль</a:t>
            </a:r>
            <a:br>
              <a:rPr lang="ru-RU" dirty="0"/>
            </a:br>
            <a:r>
              <a:rPr lang="ru-RU" dirty="0"/>
              <a:t> </a:t>
            </a:r>
            <a:r>
              <a:rPr lang="ru-RU" sz="2200" dirty="0"/>
              <a:t>(22 листопада 1890 — 9 листопада 1970)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258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32601" y="-187569"/>
            <a:ext cx="10396882" cy="1151965"/>
          </a:xfrm>
        </p:spPr>
        <p:txBody>
          <a:bodyPr/>
          <a:lstStyle/>
          <a:p>
            <a:r>
              <a:rPr lang="ru-RU" dirty="0" err="1" smtClean="0"/>
              <a:t>Висновок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473985" y="1049883"/>
            <a:ext cx="10394707" cy="4233495"/>
          </a:xfrm>
        </p:spPr>
        <p:txBody>
          <a:bodyPr>
            <a:noAutofit/>
          </a:bodyPr>
          <a:lstStyle/>
          <a:p>
            <a:r>
              <a:rPr lang="ru-RU" sz="1400" dirty="0">
                <a:latin typeface="Calibri" panose="020F0502020204030204" pitchFamily="34" charset="0"/>
              </a:rPr>
              <a:t>За роки </a:t>
            </a:r>
            <a:r>
              <a:rPr lang="ru-RU" sz="1400" dirty="0" err="1">
                <a:latin typeface="Calibri" panose="020F0502020204030204" pitchFamily="34" charset="0"/>
              </a:rPr>
              <a:t>правління</a:t>
            </a:r>
            <a:r>
              <a:rPr lang="ru-RU" sz="1400" dirty="0">
                <a:latin typeface="Calibri" panose="020F0502020204030204" pitchFamily="34" charset="0"/>
              </a:rPr>
              <a:t> де Голля </a:t>
            </a:r>
            <a:r>
              <a:rPr lang="ru-RU" sz="1400" dirty="0" err="1">
                <a:latin typeface="Calibri" panose="020F0502020204030204" pitchFamily="34" charset="0"/>
              </a:rPr>
              <a:t>виробництво</a:t>
            </a:r>
            <a:r>
              <a:rPr lang="ru-RU" sz="1400" dirty="0">
                <a:latin typeface="Calibri" panose="020F0502020204030204" pitchFamily="34" charset="0"/>
              </a:rPr>
              <a:t> </a:t>
            </a:r>
            <a:r>
              <a:rPr lang="ru-RU" sz="1400" dirty="0" err="1">
                <a:latin typeface="Calibri" panose="020F0502020204030204" pitchFamily="34" charset="0"/>
              </a:rPr>
              <a:t>значно</a:t>
            </a:r>
            <a:r>
              <a:rPr lang="ru-RU" sz="1400" dirty="0">
                <a:latin typeface="Calibri" panose="020F0502020204030204" pitchFamily="34" charset="0"/>
              </a:rPr>
              <a:t> </a:t>
            </a:r>
            <a:r>
              <a:rPr lang="ru-RU" sz="1400" dirty="0" err="1">
                <a:latin typeface="Calibri" panose="020F0502020204030204" pitchFamily="34" charset="0"/>
              </a:rPr>
              <a:t>зросло</a:t>
            </a:r>
            <a:r>
              <a:rPr lang="ru-RU" sz="1400" dirty="0">
                <a:latin typeface="Calibri" panose="020F0502020204030204" pitchFamily="34" charset="0"/>
              </a:rPr>
              <a:t>, </a:t>
            </a:r>
            <a:r>
              <a:rPr lang="ru-RU" sz="1400" dirty="0" err="1">
                <a:latin typeface="Calibri" panose="020F0502020204030204" pitchFamily="34" charset="0"/>
              </a:rPr>
              <a:t>тоді</a:t>
            </a:r>
            <a:r>
              <a:rPr lang="ru-RU" sz="1400" dirty="0">
                <a:latin typeface="Calibri" panose="020F0502020204030204" pitchFamily="34" charset="0"/>
              </a:rPr>
              <a:t> як реальна </a:t>
            </a:r>
            <a:r>
              <a:rPr lang="ru-RU" sz="1400" dirty="0" err="1">
                <a:latin typeface="Calibri" panose="020F0502020204030204" pitchFamily="34" charset="0"/>
              </a:rPr>
              <a:t>заробітна</a:t>
            </a:r>
            <a:r>
              <a:rPr lang="ru-RU" sz="1400" dirty="0">
                <a:latin typeface="Calibri" panose="020F0502020204030204" pitchFamily="34" charset="0"/>
              </a:rPr>
              <a:t> плата </a:t>
            </a:r>
            <a:r>
              <a:rPr lang="ru-RU" sz="1400" dirty="0" err="1">
                <a:latin typeface="Calibri" panose="020F0502020204030204" pitchFamily="34" charset="0"/>
              </a:rPr>
              <a:t>зростала</a:t>
            </a:r>
            <a:r>
              <a:rPr lang="ru-RU" sz="1400" dirty="0">
                <a:latin typeface="Calibri" panose="020F0502020204030204" pitchFamily="34" charset="0"/>
              </a:rPr>
              <a:t> </a:t>
            </a:r>
            <a:r>
              <a:rPr lang="ru-RU" sz="1400" dirty="0" err="1">
                <a:latin typeface="Calibri" panose="020F0502020204030204" pitchFamily="34" charset="0"/>
              </a:rPr>
              <a:t>повільніше</a:t>
            </a:r>
            <a:r>
              <a:rPr lang="ru-RU" sz="1400" dirty="0">
                <a:latin typeface="Calibri" panose="020F0502020204030204" pitchFamily="34" charset="0"/>
              </a:rPr>
              <a:t>. У </a:t>
            </a:r>
            <a:r>
              <a:rPr lang="ru-RU" sz="1400" dirty="0" err="1">
                <a:latin typeface="Calibri" panose="020F0502020204030204" pitchFamily="34" charset="0"/>
              </a:rPr>
              <a:t>зв’язку</a:t>
            </a:r>
            <a:r>
              <a:rPr lang="ru-RU" sz="1400" dirty="0">
                <a:latin typeface="Calibri" panose="020F0502020204030204" pitchFamily="34" charset="0"/>
              </a:rPr>
              <a:t> з </a:t>
            </a:r>
            <a:r>
              <a:rPr lang="ru-RU" sz="1400" dirty="0" err="1">
                <a:latin typeface="Calibri" panose="020F0502020204030204" pitchFamily="34" charset="0"/>
              </a:rPr>
              <a:t>перебудовою</a:t>
            </a:r>
            <a:r>
              <a:rPr lang="ru-RU" sz="1400" dirty="0">
                <a:latin typeface="Calibri" panose="020F0502020204030204" pitchFamily="34" charset="0"/>
              </a:rPr>
              <a:t> </a:t>
            </a:r>
            <a:r>
              <a:rPr lang="ru-RU" sz="1400" dirty="0" err="1">
                <a:latin typeface="Calibri" panose="020F0502020204030204" pitchFamily="34" charset="0"/>
              </a:rPr>
              <a:t>промисловості</a:t>
            </a:r>
            <a:r>
              <a:rPr lang="ru-RU" sz="1400" dirty="0">
                <a:latin typeface="Calibri" panose="020F0502020204030204" pitchFamily="34" charset="0"/>
              </a:rPr>
              <a:t> </a:t>
            </a:r>
            <a:r>
              <a:rPr lang="ru-RU" sz="1400" dirty="0" err="1">
                <a:latin typeface="Calibri" panose="020F0502020204030204" pitchFamily="34" charset="0"/>
              </a:rPr>
              <a:t>збільшилась</a:t>
            </a:r>
            <a:r>
              <a:rPr lang="ru-RU" sz="1400" dirty="0">
                <a:latin typeface="Calibri" panose="020F0502020204030204" pitchFamily="34" charset="0"/>
              </a:rPr>
              <a:t> </a:t>
            </a:r>
            <a:r>
              <a:rPr lang="ru-RU" sz="1400" dirty="0" err="1">
                <a:latin typeface="Calibri" panose="020F0502020204030204" pitchFamily="34" charset="0"/>
              </a:rPr>
              <a:t>кількість</a:t>
            </a:r>
            <a:r>
              <a:rPr lang="ru-RU" sz="1400" dirty="0">
                <a:latin typeface="Calibri" panose="020F0502020204030204" pitchFamily="34" charset="0"/>
              </a:rPr>
              <a:t> </a:t>
            </a:r>
            <a:r>
              <a:rPr lang="ru-RU" sz="1400" dirty="0" err="1">
                <a:latin typeface="Calibri" panose="020F0502020204030204" pitchFamily="34" charset="0"/>
              </a:rPr>
              <a:t>безробітних</a:t>
            </a:r>
            <a:r>
              <a:rPr lang="ru-RU" sz="1400" dirty="0">
                <a:latin typeface="Calibri" panose="020F0502020204030204" pitchFamily="34" charset="0"/>
              </a:rPr>
              <a:t>. </a:t>
            </a:r>
            <a:r>
              <a:rPr lang="ru-RU" sz="1400" dirty="0" err="1">
                <a:latin typeface="Calibri" panose="020F0502020204030204" pitchFamily="34" charset="0"/>
              </a:rPr>
              <a:t>Постійно</a:t>
            </a:r>
            <a:r>
              <a:rPr lang="ru-RU" sz="1400" dirty="0">
                <a:latin typeface="Calibri" panose="020F0502020204030204" pitchFamily="34" charset="0"/>
              </a:rPr>
              <a:t> </a:t>
            </a:r>
            <a:r>
              <a:rPr lang="ru-RU" sz="1400" dirty="0" err="1">
                <a:latin typeface="Calibri" panose="020F0502020204030204" pitchFamily="34" charset="0"/>
              </a:rPr>
              <a:t>зростали</a:t>
            </a:r>
            <a:r>
              <a:rPr lang="ru-RU" sz="1400" dirty="0">
                <a:latin typeface="Calibri" panose="020F0502020204030204" pitchFamily="34" charset="0"/>
              </a:rPr>
              <a:t> </a:t>
            </a:r>
            <a:r>
              <a:rPr lang="ru-RU" sz="1400" dirty="0" err="1">
                <a:latin typeface="Calibri" panose="020F0502020204030204" pitchFamily="34" charset="0"/>
              </a:rPr>
              <a:t>податки</a:t>
            </a:r>
            <a:r>
              <a:rPr lang="ru-RU" sz="1400" dirty="0">
                <a:latin typeface="Calibri" panose="020F0502020204030204" pitchFamily="34" charset="0"/>
              </a:rPr>
              <a:t>. До 1968 р. </a:t>
            </a:r>
            <a:r>
              <a:rPr lang="ru-RU" sz="1400" dirty="0" err="1">
                <a:latin typeface="Calibri" panose="020F0502020204030204" pitchFamily="34" charset="0"/>
              </a:rPr>
              <a:t>усі</a:t>
            </a:r>
            <a:r>
              <a:rPr lang="ru-RU" sz="1400" dirty="0">
                <a:latin typeface="Calibri" panose="020F0502020204030204" pitchFamily="34" charset="0"/>
              </a:rPr>
              <a:t> </a:t>
            </a:r>
            <a:r>
              <a:rPr lang="ru-RU" sz="1400" dirty="0" err="1">
                <a:latin typeface="Calibri" panose="020F0502020204030204" pitchFamily="34" charset="0"/>
              </a:rPr>
              <a:t>категорії</a:t>
            </a:r>
            <a:r>
              <a:rPr lang="ru-RU" sz="1400" dirty="0">
                <a:latin typeface="Calibri" panose="020F0502020204030204" pitchFamily="34" charset="0"/>
              </a:rPr>
              <a:t> </a:t>
            </a:r>
            <a:r>
              <a:rPr lang="ru-RU" sz="1400" dirty="0" err="1">
                <a:latin typeface="Calibri" panose="020F0502020204030204" pitchFamily="34" charset="0"/>
              </a:rPr>
              <a:t>населення</a:t>
            </a:r>
            <a:r>
              <a:rPr lang="ru-RU" sz="1400" dirty="0">
                <a:latin typeface="Calibri" panose="020F0502020204030204" pitchFamily="34" charset="0"/>
              </a:rPr>
              <a:t> </a:t>
            </a:r>
            <a:r>
              <a:rPr lang="ru-RU" sz="1400" dirty="0" err="1">
                <a:latin typeface="Calibri" panose="020F0502020204030204" pitchFamily="34" charset="0"/>
              </a:rPr>
              <a:t>були</a:t>
            </a:r>
            <a:r>
              <a:rPr lang="ru-RU" sz="1400" dirty="0">
                <a:latin typeface="Calibri" panose="020F0502020204030204" pitchFamily="34" charset="0"/>
              </a:rPr>
              <a:t> </a:t>
            </a:r>
            <a:r>
              <a:rPr lang="ru-RU" sz="1400" dirty="0" err="1">
                <a:latin typeface="Calibri" panose="020F0502020204030204" pitchFamily="34" charset="0"/>
              </a:rPr>
              <a:t>незадоволені</a:t>
            </a:r>
            <a:r>
              <a:rPr lang="ru-RU" sz="1400" dirty="0">
                <a:latin typeface="Calibri" panose="020F0502020204030204" pitchFamily="34" charset="0"/>
              </a:rPr>
              <a:t> </a:t>
            </a:r>
            <a:r>
              <a:rPr lang="ru-RU" sz="1400" dirty="0" err="1">
                <a:latin typeface="Calibri" panose="020F0502020204030204" pitchFamily="34" charset="0"/>
              </a:rPr>
              <a:t>соціально-економічною</a:t>
            </a:r>
            <a:r>
              <a:rPr lang="ru-RU" sz="1400" dirty="0">
                <a:latin typeface="Calibri" panose="020F0502020204030204" pitchFamily="34" charset="0"/>
              </a:rPr>
              <a:t> </a:t>
            </a:r>
            <a:r>
              <a:rPr lang="ru-RU" sz="1400" dirty="0" err="1">
                <a:latin typeface="Calibri" panose="020F0502020204030204" pitchFamily="34" charset="0"/>
              </a:rPr>
              <a:t>політикою</a:t>
            </a:r>
            <a:r>
              <a:rPr lang="ru-RU" sz="1400" dirty="0">
                <a:latin typeface="Calibri" panose="020F0502020204030204" pitchFamily="34" charset="0"/>
              </a:rPr>
              <a:t> уряду. У </a:t>
            </a:r>
            <a:r>
              <a:rPr lang="ru-RU" sz="1400" dirty="0" err="1">
                <a:latin typeface="Calibri" panose="020F0502020204030204" pitchFamily="34" charset="0"/>
              </a:rPr>
              <a:t>травні</a:t>
            </a:r>
            <a:r>
              <a:rPr lang="ru-RU" sz="1400" dirty="0">
                <a:latin typeface="Calibri" panose="020F0502020204030204" pitchFamily="34" charset="0"/>
              </a:rPr>
              <a:t> – </a:t>
            </a:r>
            <a:r>
              <a:rPr lang="ru-RU" sz="1400" dirty="0" err="1">
                <a:latin typeface="Calibri" panose="020F0502020204030204" pitchFamily="34" charset="0"/>
              </a:rPr>
              <a:t>червні</a:t>
            </a:r>
            <a:r>
              <a:rPr lang="ru-RU" sz="1400" dirty="0">
                <a:latin typeface="Calibri" panose="020F0502020204030204" pitchFamily="34" charset="0"/>
              </a:rPr>
              <a:t> 1968 р. </a:t>
            </a:r>
            <a:r>
              <a:rPr lang="ru-RU" sz="1400" dirty="0" err="1">
                <a:latin typeface="Calibri" panose="020F0502020204030204" pitchFamily="34" charset="0"/>
              </a:rPr>
              <a:t>політична</a:t>
            </a:r>
            <a:r>
              <a:rPr lang="ru-RU" sz="1400" dirty="0">
                <a:latin typeface="Calibri" panose="020F0502020204030204" pitchFamily="34" charset="0"/>
              </a:rPr>
              <a:t> криза в </a:t>
            </a:r>
            <a:r>
              <a:rPr lang="ru-RU" sz="1400" dirty="0" err="1">
                <a:latin typeface="Calibri" panose="020F0502020204030204" pitchFamily="34" charset="0"/>
              </a:rPr>
              <a:t>країні</a:t>
            </a:r>
            <a:r>
              <a:rPr lang="ru-RU" sz="1400" dirty="0">
                <a:latin typeface="Calibri" panose="020F0502020204030204" pitchFamily="34" charset="0"/>
              </a:rPr>
              <a:t> </a:t>
            </a:r>
            <a:r>
              <a:rPr lang="ru-RU" sz="1400" dirty="0" err="1">
                <a:latin typeface="Calibri" panose="020F0502020204030204" pitchFamily="34" charset="0"/>
              </a:rPr>
              <a:t>вилилася</a:t>
            </a:r>
            <a:r>
              <a:rPr lang="ru-RU" sz="1400" dirty="0">
                <a:latin typeface="Calibri" panose="020F0502020204030204" pitchFamily="34" charset="0"/>
              </a:rPr>
              <a:t> в </a:t>
            </a:r>
            <a:r>
              <a:rPr lang="ru-RU" sz="1400" dirty="0" err="1">
                <a:latin typeface="Calibri" panose="020F0502020204030204" pitchFamily="34" charset="0"/>
              </a:rPr>
              <a:t>гостру</a:t>
            </a:r>
            <a:r>
              <a:rPr lang="ru-RU" sz="1400" dirty="0">
                <a:latin typeface="Calibri" panose="020F0502020204030204" pitchFamily="34" charset="0"/>
              </a:rPr>
              <a:t> </a:t>
            </a:r>
            <a:r>
              <a:rPr lang="ru-RU" sz="1400" dirty="0" err="1">
                <a:latin typeface="Calibri" panose="020F0502020204030204" pitchFamily="34" charset="0"/>
              </a:rPr>
              <a:t>сутичку</a:t>
            </a:r>
            <a:r>
              <a:rPr lang="ru-RU" sz="1400" dirty="0">
                <a:latin typeface="Calibri" panose="020F0502020204030204" pitchFamily="34" charset="0"/>
              </a:rPr>
              <a:t> </a:t>
            </a:r>
            <a:r>
              <a:rPr lang="ru-RU" sz="1400" dirty="0" err="1">
                <a:latin typeface="Calibri" panose="020F0502020204030204" pitchFamily="34" charset="0"/>
              </a:rPr>
              <a:t>робітничого</a:t>
            </a:r>
            <a:r>
              <a:rPr lang="ru-RU" sz="1400" dirty="0">
                <a:latin typeface="Calibri" panose="020F0502020204030204" pitchFamily="34" charset="0"/>
              </a:rPr>
              <a:t> </a:t>
            </a:r>
            <a:r>
              <a:rPr lang="ru-RU" sz="1400" dirty="0" err="1">
                <a:latin typeface="Calibri" panose="020F0502020204030204" pitchFamily="34" charset="0"/>
              </a:rPr>
              <a:t>класу</a:t>
            </a:r>
            <a:r>
              <a:rPr lang="ru-RU" sz="1400" dirty="0">
                <a:latin typeface="Calibri" panose="020F0502020204030204" pitchFamily="34" charset="0"/>
              </a:rPr>
              <a:t>, </a:t>
            </a:r>
            <a:r>
              <a:rPr lang="ru-RU" sz="1400" dirty="0" err="1">
                <a:latin typeface="Calibri" panose="020F0502020204030204" pitchFamily="34" charset="0"/>
              </a:rPr>
              <a:t>демократичних</a:t>
            </a:r>
            <a:r>
              <a:rPr lang="ru-RU" sz="1400" dirty="0">
                <a:latin typeface="Calibri" panose="020F0502020204030204" pitchFamily="34" charset="0"/>
              </a:rPr>
              <a:t> сил з силами </a:t>
            </a:r>
            <a:r>
              <a:rPr lang="ru-RU" sz="1400" dirty="0" err="1">
                <a:latin typeface="Calibri" panose="020F0502020204030204" pitchFamily="34" charset="0"/>
              </a:rPr>
              <a:t>урядових</a:t>
            </a:r>
            <a:r>
              <a:rPr lang="ru-RU" sz="1400" dirty="0">
                <a:latin typeface="Calibri" panose="020F0502020204030204" pitchFamily="34" charset="0"/>
              </a:rPr>
              <a:t> </a:t>
            </a:r>
            <a:r>
              <a:rPr lang="ru-RU" sz="1400" dirty="0" err="1">
                <a:latin typeface="Calibri" panose="020F0502020204030204" pitchFamily="34" charset="0"/>
              </a:rPr>
              <a:t>військ</a:t>
            </a:r>
            <a:r>
              <a:rPr lang="ru-RU" sz="1400" dirty="0">
                <a:latin typeface="Calibri" panose="020F0502020204030204" pitchFamily="34" charset="0"/>
              </a:rPr>
              <a:t>. Початок </a:t>
            </a:r>
            <a:r>
              <a:rPr lang="ru-RU" sz="1400" dirty="0" err="1">
                <a:latin typeface="Calibri" panose="020F0502020204030204" pitchFamily="34" charset="0"/>
              </a:rPr>
              <a:t>подіям</a:t>
            </a:r>
            <a:r>
              <a:rPr lang="ru-RU" sz="1400" dirty="0">
                <a:latin typeface="Calibri" panose="020F0502020204030204" pitchFamily="34" charset="0"/>
              </a:rPr>
              <a:t> </a:t>
            </a:r>
            <a:r>
              <a:rPr lang="ru-RU" sz="1400" dirty="0" err="1">
                <a:latin typeface="Calibri" panose="020F0502020204030204" pitchFamily="34" charset="0"/>
              </a:rPr>
              <a:t>поклали</a:t>
            </a:r>
            <a:r>
              <a:rPr lang="ru-RU" sz="1400" dirty="0">
                <a:latin typeface="Calibri" panose="020F0502020204030204" pitchFamily="34" charset="0"/>
              </a:rPr>
              <a:t> </a:t>
            </a:r>
            <a:r>
              <a:rPr lang="ru-RU" sz="1400" dirty="0" err="1">
                <a:latin typeface="Calibri" panose="020F0502020204030204" pitchFamily="34" charset="0"/>
              </a:rPr>
              <a:t>студентські</a:t>
            </a:r>
            <a:r>
              <a:rPr lang="ru-RU" sz="1400" dirty="0">
                <a:latin typeface="Calibri" panose="020F0502020204030204" pitchFamily="34" charset="0"/>
              </a:rPr>
              <a:t> </a:t>
            </a:r>
            <a:r>
              <a:rPr lang="ru-RU" sz="1400" dirty="0" err="1">
                <a:latin typeface="Calibri" panose="020F0502020204030204" pitchFamily="34" charset="0"/>
              </a:rPr>
              <a:t>виступи</a:t>
            </a:r>
            <a:r>
              <a:rPr lang="ru-RU" sz="1400" dirty="0">
                <a:latin typeface="Calibri" panose="020F0502020204030204" pitchFamily="34" charset="0"/>
              </a:rPr>
              <a:t>.</a:t>
            </a:r>
          </a:p>
          <a:p>
            <a:endParaRPr lang="ru-RU" sz="1400" dirty="0">
              <a:latin typeface="Calibri" panose="020F0502020204030204" pitchFamily="34" charset="0"/>
            </a:endParaRPr>
          </a:p>
          <a:p>
            <a:r>
              <a:rPr lang="ru-RU" sz="1400" dirty="0">
                <a:latin typeface="Calibri" panose="020F0502020204030204" pitchFamily="34" charset="0"/>
              </a:rPr>
              <a:t> </a:t>
            </a:r>
            <a:r>
              <a:rPr lang="ru-RU" sz="1400" dirty="0" err="1">
                <a:latin typeface="Calibri" panose="020F0502020204030204" pitchFamily="34" charset="0"/>
              </a:rPr>
              <a:t>Прем’єр</a:t>
            </a:r>
            <a:r>
              <a:rPr lang="ru-RU" sz="1400" dirty="0">
                <a:latin typeface="Calibri" panose="020F0502020204030204" pitchFamily="34" charset="0"/>
              </a:rPr>
              <a:t> – </a:t>
            </a:r>
            <a:r>
              <a:rPr lang="ru-RU" sz="1400" dirty="0" err="1">
                <a:latin typeface="Calibri" panose="020F0502020204030204" pitchFamily="34" charset="0"/>
              </a:rPr>
              <a:t>міністр</a:t>
            </a:r>
            <a:r>
              <a:rPr lang="ru-RU" sz="1400" dirty="0">
                <a:latin typeface="Calibri" panose="020F0502020204030204" pitchFamily="34" charset="0"/>
              </a:rPr>
              <a:t> </a:t>
            </a:r>
            <a:r>
              <a:rPr lang="ru-RU" sz="1400" dirty="0" err="1">
                <a:latin typeface="Calibri" panose="020F0502020204030204" pitchFamily="34" charset="0"/>
              </a:rPr>
              <a:t>Ж.Помпіду</a:t>
            </a:r>
            <a:r>
              <a:rPr lang="ru-RU" sz="1400" dirty="0">
                <a:latin typeface="Calibri" panose="020F0502020204030204" pitchFamily="34" charset="0"/>
              </a:rPr>
              <a:t> </a:t>
            </a:r>
            <a:r>
              <a:rPr lang="ru-RU" sz="1400" dirty="0" err="1">
                <a:latin typeface="Calibri" panose="020F0502020204030204" pitchFamily="34" charset="0"/>
              </a:rPr>
              <a:t>вирішив</a:t>
            </a:r>
            <a:r>
              <a:rPr lang="ru-RU" sz="1400" dirty="0">
                <a:latin typeface="Calibri" panose="020F0502020204030204" pitchFamily="34" charset="0"/>
              </a:rPr>
              <a:t> </a:t>
            </a:r>
            <a:r>
              <a:rPr lang="ru-RU" sz="1400" dirty="0" err="1">
                <a:latin typeface="Calibri" panose="020F0502020204030204" pitchFamily="34" charset="0"/>
              </a:rPr>
              <a:t>піти</a:t>
            </a:r>
            <a:r>
              <a:rPr lang="ru-RU" sz="1400" dirty="0">
                <a:latin typeface="Calibri" panose="020F0502020204030204" pitchFamily="34" charset="0"/>
              </a:rPr>
              <a:t> на поступки. </a:t>
            </a:r>
            <a:r>
              <a:rPr lang="ru-RU" sz="1400" dirty="0" err="1">
                <a:latin typeface="Calibri" panose="020F0502020204030204" pitchFamily="34" charset="0"/>
              </a:rPr>
              <a:t>Він</a:t>
            </a:r>
            <a:r>
              <a:rPr lang="ru-RU" sz="1400" dirty="0">
                <a:latin typeface="Calibri" panose="020F0502020204030204" pitchFamily="34" charset="0"/>
              </a:rPr>
              <a:t> </a:t>
            </a:r>
            <a:r>
              <a:rPr lang="ru-RU" sz="1400" dirty="0" err="1">
                <a:latin typeface="Calibri" panose="020F0502020204030204" pitchFamily="34" charset="0"/>
              </a:rPr>
              <a:t>розпочав</a:t>
            </a:r>
            <a:r>
              <a:rPr lang="ru-RU" sz="1400" dirty="0">
                <a:latin typeface="Calibri" panose="020F0502020204030204" pitchFamily="34" charset="0"/>
              </a:rPr>
              <a:t> переговори з </a:t>
            </a:r>
            <a:r>
              <a:rPr lang="ru-RU" sz="1400" dirty="0" err="1">
                <a:latin typeface="Calibri" panose="020F0502020204030204" pitchFamily="34" charset="0"/>
              </a:rPr>
              <a:t>профспілками</a:t>
            </a:r>
            <a:r>
              <a:rPr lang="ru-RU" sz="1400" dirty="0">
                <a:latin typeface="Calibri" panose="020F0502020204030204" pitchFamily="34" charset="0"/>
              </a:rPr>
              <a:t> і </a:t>
            </a:r>
            <a:r>
              <a:rPr lang="ru-RU" sz="1400" dirty="0" err="1">
                <a:latin typeface="Calibri" panose="020F0502020204030204" pitchFamily="34" charset="0"/>
              </a:rPr>
              <a:t>підприємцями</a:t>
            </a:r>
            <a:r>
              <a:rPr lang="ru-RU" sz="1400" dirty="0">
                <a:latin typeface="Calibri" panose="020F0502020204030204" pitchFamily="34" charset="0"/>
              </a:rPr>
              <a:t>. Але становище </a:t>
            </a:r>
            <a:r>
              <a:rPr lang="ru-RU" sz="1400" dirty="0" err="1">
                <a:latin typeface="Calibri" panose="020F0502020204030204" pitchFamily="34" charset="0"/>
              </a:rPr>
              <a:t>залишалося</a:t>
            </a:r>
            <a:r>
              <a:rPr lang="ru-RU" sz="1400" dirty="0">
                <a:latin typeface="Calibri" panose="020F0502020204030204" pitchFamily="34" charset="0"/>
              </a:rPr>
              <a:t> </a:t>
            </a:r>
            <a:r>
              <a:rPr lang="ru-RU" sz="1400" dirty="0" err="1">
                <a:latin typeface="Calibri" panose="020F0502020204030204" pitchFamily="34" charset="0"/>
              </a:rPr>
              <a:t>напруженим</a:t>
            </a:r>
            <a:r>
              <a:rPr lang="ru-RU" sz="1400" dirty="0">
                <a:latin typeface="Calibri" panose="020F0502020204030204" pitchFamily="34" charset="0"/>
              </a:rPr>
              <a:t>. 30 </a:t>
            </a:r>
            <a:r>
              <a:rPr lang="ru-RU" sz="1400" dirty="0" err="1">
                <a:latin typeface="Calibri" panose="020F0502020204030204" pitchFamily="34" charset="0"/>
              </a:rPr>
              <a:t>травня</a:t>
            </a:r>
            <a:r>
              <a:rPr lang="ru-RU" sz="1400" dirty="0">
                <a:latin typeface="Calibri" panose="020F0502020204030204" pitchFamily="34" charset="0"/>
              </a:rPr>
              <a:t> де Голль </a:t>
            </a:r>
            <a:r>
              <a:rPr lang="ru-RU" sz="1400" dirty="0" err="1">
                <a:latin typeface="Calibri" panose="020F0502020204030204" pitchFamily="34" charset="0"/>
              </a:rPr>
              <a:t>виступив</a:t>
            </a:r>
            <a:r>
              <a:rPr lang="ru-RU" sz="1400" dirty="0">
                <a:latin typeface="Calibri" panose="020F0502020204030204" pitchFamily="34" charset="0"/>
              </a:rPr>
              <a:t> </a:t>
            </a:r>
            <a:r>
              <a:rPr lang="ru-RU" sz="1400" dirty="0" err="1">
                <a:latin typeface="Calibri" panose="020F0502020204030204" pitchFamily="34" charset="0"/>
              </a:rPr>
              <a:t>із</a:t>
            </a:r>
            <a:r>
              <a:rPr lang="ru-RU" sz="1400" dirty="0">
                <a:latin typeface="Calibri" panose="020F0502020204030204" pitchFamily="34" charset="0"/>
              </a:rPr>
              <a:t> </a:t>
            </a:r>
            <a:r>
              <a:rPr lang="ru-RU" sz="1400" dirty="0" err="1">
                <a:latin typeface="Calibri" panose="020F0502020204030204" pitchFamily="34" charset="0"/>
              </a:rPr>
              <a:t>промовою</a:t>
            </a:r>
            <a:r>
              <a:rPr lang="ru-RU" sz="1400" dirty="0">
                <a:latin typeface="Calibri" panose="020F0502020204030204" pitchFamily="34" charset="0"/>
              </a:rPr>
              <a:t> по </a:t>
            </a:r>
            <a:r>
              <a:rPr lang="ru-RU" sz="1400" dirty="0" err="1">
                <a:latin typeface="Calibri" panose="020F0502020204030204" pitchFamily="34" charset="0"/>
              </a:rPr>
              <a:t>радіо</a:t>
            </a:r>
            <a:r>
              <a:rPr lang="ru-RU" sz="1400" dirty="0">
                <a:latin typeface="Calibri" panose="020F0502020204030204" pitchFamily="34" charset="0"/>
              </a:rPr>
              <a:t> і </a:t>
            </a:r>
            <a:r>
              <a:rPr lang="ru-RU" sz="1400" dirty="0" err="1">
                <a:latin typeface="Calibri" panose="020F0502020204030204" pitchFamily="34" charset="0"/>
              </a:rPr>
              <a:t>телебаченню</a:t>
            </a:r>
            <a:r>
              <a:rPr lang="ru-RU" sz="1400" dirty="0">
                <a:latin typeface="Calibri" panose="020F0502020204030204" pitchFamily="34" charset="0"/>
              </a:rPr>
              <a:t>, в </a:t>
            </a:r>
            <a:r>
              <a:rPr lang="ru-RU" sz="1400" dirty="0" err="1">
                <a:latin typeface="Calibri" panose="020F0502020204030204" pitchFamily="34" charset="0"/>
              </a:rPr>
              <a:t>якій</a:t>
            </a:r>
            <a:r>
              <a:rPr lang="ru-RU" sz="1400" dirty="0">
                <a:latin typeface="Calibri" panose="020F0502020204030204" pitchFamily="34" charset="0"/>
              </a:rPr>
              <a:t> </a:t>
            </a:r>
            <a:r>
              <a:rPr lang="ru-RU" sz="1400" dirty="0" err="1">
                <a:latin typeface="Calibri" panose="020F0502020204030204" pitchFamily="34" charset="0"/>
              </a:rPr>
              <a:t>стверджував</a:t>
            </a:r>
            <a:r>
              <a:rPr lang="ru-RU" sz="1400" dirty="0">
                <a:latin typeface="Calibri" panose="020F0502020204030204" pitchFamily="34" charset="0"/>
              </a:rPr>
              <a:t>, </a:t>
            </a:r>
            <a:r>
              <a:rPr lang="ru-RU" sz="1400" dirty="0" err="1">
                <a:latin typeface="Calibri" panose="020F0502020204030204" pitchFamily="34" charset="0"/>
              </a:rPr>
              <a:t>що</a:t>
            </a:r>
            <a:r>
              <a:rPr lang="ru-RU" sz="1400" dirty="0">
                <a:latin typeface="Calibri" panose="020F0502020204030204" pitchFamily="34" charset="0"/>
              </a:rPr>
              <a:t> над </a:t>
            </a:r>
            <a:r>
              <a:rPr lang="ru-RU" sz="1400" dirty="0" err="1">
                <a:latin typeface="Calibri" panose="020F0502020204030204" pitchFamily="34" charset="0"/>
              </a:rPr>
              <a:t>Францією</a:t>
            </a:r>
            <a:r>
              <a:rPr lang="ru-RU" sz="1400" dirty="0">
                <a:latin typeface="Calibri" panose="020F0502020204030204" pitchFamily="34" charset="0"/>
              </a:rPr>
              <a:t> нависла </a:t>
            </a:r>
            <a:r>
              <a:rPr lang="ru-RU" sz="1400" dirty="0" err="1">
                <a:latin typeface="Calibri" panose="020F0502020204030204" pitchFamily="34" charset="0"/>
              </a:rPr>
              <a:t>погроза</a:t>
            </a:r>
            <a:r>
              <a:rPr lang="ru-RU" sz="1400" dirty="0">
                <a:latin typeface="Calibri" panose="020F0502020204030204" pitchFamily="34" charset="0"/>
              </a:rPr>
              <a:t> </a:t>
            </a:r>
            <a:r>
              <a:rPr lang="ru-RU" sz="1400" dirty="0" err="1">
                <a:latin typeface="Calibri" panose="020F0502020204030204" pitchFamily="34" charset="0"/>
              </a:rPr>
              <a:t>комуністичної</a:t>
            </a:r>
            <a:r>
              <a:rPr lang="ru-RU" sz="1400" dirty="0">
                <a:latin typeface="Calibri" panose="020F0502020204030204" pitchFamily="34" charset="0"/>
              </a:rPr>
              <a:t> </a:t>
            </a:r>
            <a:r>
              <a:rPr lang="ru-RU" sz="1400" dirty="0" err="1">
                <a:latin typeface="Calibri" panose="020F0502020204030204" pitchFamily="34" charset="0"/>
              </a:rPr>
              <a:t>диктатури</a:t>
            </a:r>
            <a:r>
              <a:rPr lang="ru-RU" sz="1400" dirty="0">
                <a:latin typeface="Calibri" panose="020F0502020204030204" pitchFamily="34" charset="0"/>
              </a:rPr>
              <a:t>, і </a:t>
            </a:r>
            <a:r>
              <a:rPr lang="ru-RU" sz="1400" dirty="0" err="1">
                <a:latin typeface="Calibri" panose="020F0502020204030204" pitchFamily="34" charset="0"/>
              </a:rPr>
              <a:t>оголосив</a:t>
            </a:r>
            <a:r>
              <a:rPr lang="ru-RU" sz="1400" dirty="0">
                <a:latin typeface="Calibri" panose="020F0502020204030204" pitchFamily="34" charset="0"/>
              </a:rPr>
              <a:t> про </a:t>
            </a:r>
            <a:r>
              <a:rPr lang="ru-RU" sz="1400" dirty="0" err="1">
                <a:latin typeface="Calibri" panose="020F0502020204030204" pitchFamily="34" charset="0"/>
              </a:rPr>
              <a:t>розпуск</a:t>
            </a:r>
            <a:r>
              <a:rPr lang="ru-RU" sz="1400" dirty="0">
                <a:latin typeface="Calibri" panose="020F0502020204030204" pitchFamily="34" charset="0"/>
              </a:rPr>
              <a:t> </a:t>
            </a:r>
            <a:r>
              <a:rPr lang="ru-RU" sz="1400" dirty="0" err="1">
                <a:latin typeface="Calibri" panose="020F0502020204030204" pitchFamily="34" charset="0"/>
              </a:rPr>
              <a:t>Національних</a:t>
            </a:r>
            <a:r>
              <a:rPr lang="ru-RU" sz="1400" dirty="0">
                <a:latin typeface="Calibri" panose="020F0502020204030204" pitchFamily="34" charset="0"/>
              </a:rPr>
              <a:t> </a:t>
            </a:r>
            <a:r>
              <a:rPr lang="ru-RU" sz="1400" dirty="0" err="1">
                <a:latin typeface="Calibri" panose="020F0502020204030204" pitchFamily="34" charset="0"/>
              </a:rPr>
              <a:t>зборів</a:t>
            </a:r>
            <a:r>
              <a:rPr lang="ru-RU" sz="1400" dirty="0">
                <a:latin typeface="Calibri" panose="020F0502020204030204" pitchFamily="34" charset="0"/>
              </a:rPr>
              <a:t>. Того ж дня у </a:t>
            </a:r>
            <a:r>
              <a:rPr lang="ru-RU" sz="1400" dirty="0" err="1">
                <a:latin typeface="Calibri" panose="020F0502020204030204" pitchFamily="34" charset="0"/>
              </a:rPr>
              <a:t>Парижі</a:t>
            </a:r>
            <a:r>
              <a:rPr lang="ru-RU" sz="1400" dirty="0">
                <a:latin typeface="Calibri" panose="020F0502020204030204" pitchFamily="34" charset="0"/>
              </a:rPr>
              <a:t> </a:t>
            </a:r>
            <a:r>
              <a:rPr lang="ru-RU" sz="1400" dirty="0" err="1">
                <a:latin typeface="Calibri" panose="020F0502020204030204" pitchFamily="34" charset="0"/>
              </a:rPr>
              <a:t>відбулася</a:t>
            </a:r>
            <a:r>
              <a:rPr lang="ru-RU" sz="1400" dirty="0">
                <a:latin typeface="Calibri" panose="020F0502020204030204" pitchFamily="34" charset="0"/>
              </a:rPr>
              <a:t> </a:t>
            </a:r>
            <a:r>
              <a:rPr lang="ru-RU" sz="1400" dirty="0" err="1">
                <a:latin typeface="Calibri" panose="020F0502020204030204" pitchFamily="34" charset="0"/>
              </a:rPr>
              <a:t>маніфестація</a:t>
            </a:r>
            <a:r>
              <a:rPr lang="ru-RU" sz="1400" dirty="0">
                <a:latin typeface="Calibri" panose="020F0502020204030204" pitchFamily="34" charset="0"/>
              </a:rPr>
              <a:t> на знак </a:t>
            </a:r>
            <a:r>
              <a:rPr lang="ru-RU" sz="1400" dirty="0" err="1">
                <a:latin typeface="Calibri" panose="020F0502020204030204" pitchFamily="34" charset="0"/>
              </a:rPr>
              <a:t>солідарності</a:t>
            </a:r>
            <a:r>
              <a:rPr lang="ru-RU" sz="1400" dirty="0">
                <a:latin typeface="Calibri" panose="020F0502020204030204" pitchFamily="34" charset="0"/>
              </a:rPr>
              <a:t> з де Голлем.</a:t>
            </a:r>
          </a:p>
          <a:p>
            <a:endParaRPr lang="ru-RU" sz="1400" dirty="0">
              <a:latin typeface="Calibri" panose="020F0502020204030204" pitchFamily="34" charset="0"/>
            </a:endParaRPr>
          </a:p>
          <a:p>
            <a:r>
              <a:rPr lang="ru-RU" sz="1400" dirty="0">
                <a:latin typeface="Calibri" panose="020F0502020204030204" pitchFamily="34" charset="0"/>
              </a:rPr>
              <a:t> На </a:t>
            </a:r>
            <a:r>
              <a:rPr lang="ru-RU" sz="1400" dirty="0" err="1">
                <a:latin typeface="Calibri" panose="020F0502020204030204" pitchFamily="34" charset="0"/>
              </a:rPr>
              <a:t>виборах</a:t>
            </a:r>
            <a:r>
              <a:rPr lang="ru-RU" sz="1400" dirty="0">
                <a:latin typeface="Calibri" panose="020F0502020204030204" pitchFamily="34" charset="0"/>
              </a:rPr>
              <a:t>, </a:t>
            </a:r>
            <a:r>
              <a:rPr lang="ru-RU" sz="1400" dirty="0" err="1">
                <a:latin typeface="Calibri" panose="020F0502020204030204" pitchFamily="34" charset="0"/>
              </a:rPr>
              <a:t>які</a:t>
            </a:r>
            <a:r>
              <a:rPr lang="ru-RU" sz="1400" dirty="0">
                <a:latin typeface="Calibri" panose="020F0502020204030204" pitchFamily="34" charset="0"/>
              </a:rPr>
              <a:t> </a:t>
            </a:r>
            <a:r>
              <a:rPr lang="ru-RU" sz="1400" dirty="0" err="1">
                <a:latin typeface="Calibri" panose="020F0502020204030204" pitchFamily="34" charset="0"/>
              </a:rPr>
              <a:t>відбулися</a:t>
            </a:r>
            <a:r>
              <a:rPr lang="ru-RU" sz="1400" dirty="0">
                <a:latin typeface="Calibri" panose="020F0502020204030204" pitchFamily="34" charset="0"/>
              </a:rPr>
              <a:t> в </a:t>
            </a:r>
            <a:r>
              <a:rPr lang="ru-RU" sz="1400" dirty="0" err="1">
                <a:latin typeface="Calibri" panose="020F0502020204030204" pitchFamily="34" charset="0"/>
              </a:rPr>
              <a:t>червні</a:t>
            </a:r>
            <a:r>
              <a:rPr lang="ru-RU" sz="1400" dirty="0">
                <a:latin typeface="Calibri" panose="020F0502020204030204" pitchFamily="34" charset="0"/>
              </a:rPr>
              <a:t> 1969 р., президентом </a:t>
            </a:r>
            <a:r>
              <a:rPr lang="ru-RU" sz="1400" dirty="0" err="1">
                <a:latin typeface="Calibri" panose="020F0502020204030204" pitchFamily="34" charset="0"/>
              </a:rPr>
              <a:t>було</a:t>
            </a:r>
            <a:r>
              <a:rPr lang="ru-RU" sz="1400" dirty="0">
                <a:latin typeface="Calibri" panose="020F0502020204030204" pitchFamily="34" charset="0"/>
              </a:rPr>
              <a:t> </a:t>
            </a:r>
            <a:r>
              <a:rPr lang="ru-RU" sz="1400" dirty="0" err="1">
                <a:latin typeface="Calibri" panose="020F0502020204030204" pitchFamily="34" charset="0"/>
              </a:rPr>
              <a:t>обрано</a:t>
            </a:r>
            <a:r>
              <a:rPr lang="ru-RU" sz="1400" dirty="0">
                <a:latin typeface="Calibri" panose="020F0502020204030204" pitchFamily="34" charset="0"/>
              </a:rPr>
              <a:t> </a:t>
            </a:r>
            <a:r>
              <a:rPr lang="ru-RU" sz="1400" dirty="0" err="1">
                <a:latin typeface="Calibri" panose="020F0502020204030204" pitchFamily="34" charset="0"/>
              </a:rPr>
              <a:t>Ж.Помпіду</a:t>
            </a:r>
            <a:r>
              <a:rPr lang="ru-RU" sz="1400" dirty="0">
                <a:latin typeface="Calibri" panose="020F0502020204030204" pitchFamily="34" charset="0"/>
              </a:rPr>
              <a:t>. На </a:t>
            </a:r>
            <a:r>
              <a:rPr lang="ru-RU" sz="1400" dirty="0" err="1">
                <a:latin typeface="Calibri" panose="020F0502020204030204" pitchFamily="34" charset="0"/>
              </a:rPr>
              <a:t>президентських</a:t>
            </a:r>
            <a:r>
              <a:rPr lang="ru-RU" sz="1400" dirty="0">
                <a:latin typeface="Calibri" panose="020F0502020204030204" pitchFamily="34" charset="0"/>
              </a:rPr>
              <a:t> </a:t>
            </a:r>
            <a:r>
              <a:rPr lang="ru-RU" sz="1400" dirty="0" err="1">
                <a:latin typeface="Calibri" panose="020F0502020204030204" pitchFamily="34" charset="0"/>
              </a:rPr>
              <a:t>виборах</a:t>
            </a:r>
            <a:r>
              <a:rPr lang="ru-RU" sz="1400" dirty="0">
                <a:latin typeface="Calibri" panose="020F0502020204030204" pitchFamily="34" charset="0"/>
              </a:rPr>
              <a:t> 1974 р.(</a:t>
            </a:r>
            <a:r>
              <a:rPr lang="ru-RU" sz="1400" dirty="0" err="1">
                <a:latin typeface="Calibri" panose="020F0502020204030204" pitchFamily="34" charset="0"/>
              </a:rPr>
              <a:t>після</a:t>
            </a:r>
            <a:r>
              <a:rPr lang="ru-RU" sz="1400" dirty="0">
                <a:latin typeface="Calibri" panose="020F0502020204030204" pitchFamily="34" charset="0"/>
              </a:rPr>
              <a:t> </a:t>
            </a:r>
            <a:r>
              <a:rPr lang="ru-RU" sz="1400" dirty="0" err="1">
                <a:latin typeface="Calibri" panose="020F0502020204030204" pitchFamily="34" charset="0"/>
              </a:rPr>
              <a:t>смерті</a:t>
            </a:r>
            <a:r>
              <a:rPr lang="ru-RU" sz="1400" dirty="0">
                <a:latin typeface="Calibri" panose="020F0502020204030204" pitchFamily="34" charset="0"/>
              </a:rPr>
              <a:t> </a:t>
            </a:r>
            <a:r>
              <a:rPr lang="ru-RU" sz="1400" dirty="0" err="1">
                <a:latin typeface="Calibri" panose="020F0502020204030204" pitchFamily="34" charset="0"/>
              </a:rPr>
              <a:t>Ж.Помпіду</a:t>
            </a:r>
            <a:r>
              <a:rPr lang="ru-RU" sz="1400" dirty="0">
                <a:latin typeface="Calibri" panose="020F0502020204030204" pitchFamily="34" charset="0"/>
              </a:rPr>
              <a:t>) президентом </a:t>
            </a:r>
            <a:r>
              <a:rPr lang="ru-RU" sz="1400" dirty="0" err="1">
                <a:latin typeface="Calibri" panose="020F0502020204030204" pitchFamily="34" charset="0"/>
              </a:rPr>
              <a:t>було</a:t>
            </a:r>
            <a:r>
              <a:rPr lang="ru-RU" sz="1400" dirty="0">
                <a:latin typeface="Calibri" panose="020F0502020204030204" pitchFamily="34" charset="0"/>
              </a:rPr>
              <a:t> </a:t>
            </a:r>
            <a:r>
              <a:rPr lang="ru-RU" sz="1400" dirty="0" err="1">
                <a:latin typeface="Calibri" panose="020F0502020204030204" pitchFamily="34" charset="0"/>
              </a:rPr>
              <a:t>обрано</a:t>
            </a:r>
            <a:r>
              <a:rPr lang="ru-RU" sz="1400" dirty="0">
                <a:latin typeface="Calibri" panose="020F0502020204030204" pitchFamily="34" charset="0"/>
              </a:rPr>
              <a:t> </a:t>
            </a:r>
            <a:r>
              <a:rPr lang="ru-RU" sz="1400" dirty="0" err="1">
                <a:latin typeface="Calibri" panose="020F0502020204030204" pitchFamily="34" charset="0"/>
              </a:rPr>
              <a:t>послідовника</a:t>
            </a:r>
            <a:r>
              <a:rPr lang="ru-RU" sz="1400" dirty="0">
                <a:latin typeface="Calibri" panose="020F0502020204030204" pitchFamily="34" charset="0"/>
              </a:rPr>
              <a:t> де Голля Жискар </a:t>
            </a:r>
            <a:r>
              <a:rPr lang="ru-RU" sz="1400" dirty="0" err="1">
                <a:latin typeface="Calibri" panose="020F0502020204030204" pitchFamily="34" charset="0"/>
              </a:rPr>
              <a:t>д’Естена</a:t>
            </a:r>
            <a:r>
              <a:rPr lang="ru-RU" sz="1400" dirty="0">
                <a:latin typeface="Calibri" panose="020F0502020204030204" pitchFamily="34" charset="0"/>
              </a:rPr>
              <a:t>.</a:t>
            </a:r>
          </a:p>
          <a:p>
            <a:endParaRPr lang="ru-RU" sz="1400" dirty="0">
              <a:latin typeface="Calibri" panose="020F0502020204030204" pitchFamily="34" charset="0"/>
            </a:endParaRPr>
          </a:p>
          <a:p>
            <a:r>
              <a:rPr lang="ru-RU" sz="1400" dirty="0">
                <a:latin typeface="Calibri" panose="020F0502020204030204" pitchFamily="34" charset="0"/>
              </a:rPr>
              <a:t> У </a:t>
            </a:r>
            <a:r>
              <a:rPr lang="ru-RU" sz="1400" dirty="0" err="1">
                <a:latin typeface="Calibri" panose="020F0502020204030204" pitchFamily="34" charset="0"/>
              </a:rPr>
              <a:t>міжнародних</a:t>
            </a:r>
            <a:r>
              <a:rPr lang="ru-RU" sz="1400" dirty="0">
                <a:latin typeface="Calibri" panose="020F0502020204030204" pitchFamily="34" charset="0"/>
              </a:rPr>
              <a:t> </a:t>
            </a:r>
            <a:r>
              <a:rPr lang="ru-RU" sz="1400" dirty="0" err="1">
                <a:latin typeface="Calibri" panose="020F0502020204030204" pitchFamily="34" charset="0"/>
              </a:rPr>
              <a:t>відносинах</a:t>
            </a:r>
            <a:r>
              <a:rPr lang="ru-RU" sz="1400" dirty="0">
                <a:latin typeface="Calibri" panose="020F0502020204030204" pitchFamily="34" charset="0"/>
              </a:rPr>
              <a:t> </a:t>
            </a:r>
            <a:r>
              <a:rPr lang="ru-RU" sz="1400" dirty="0" err="1">
                <a:latin typeface="Calibri" panose="020F0502020204030204" pitchFamily="34" charset="0"/>
              </a:rPr>
              <a:t>Франція</a:t>
            </a:r>
            <a:r>
              <a:rPr lang="ru-RU" sz="1400" dirty="0">
                <a:latin typeface="Calibri" panose="020F0502020204030204" pitchFamily="34" charset="0"/>
              </a:rPr>
              <a:t> проголосила курс на </a:t>
            </a:r>
            <a:r>
              <a:rPr lang="ru-RU" sz="1400" dirty="0" err="1">
                <a:latin typeface="Calibri" panose="020F0502020204030204" pitchFamily="34" charset="0"/>
              </a:rPr>
              <a:t>прискорення</a:t>
            </a:r>
            <a:r>
              <a:rPr lang="ru-RU" sz="1400" dirty="0">
                <a:latin typeface="Calibri" panose="020F0502020204030204" pitchFamily="34" charset="0"/>
              </a:rPr>
              <a:t> </a:t>
            </a:r>
            <a:r>
              <a:rPr lang="ru-RU" sz="1400" dirty="0" err="1">
                <a:latin typeface="Calibri" panose="020F0502020204030204" pitchFamily="34" charset="0"/>
              </a:rPr>
              <a:t>політичного</a:t>
            </a:r>
            <a:r>
              <a:rPr lang="ru-RU" sz="1400" dirty="0">
                <a:latin typeface="Calibri" panose="020F0502020204030204" pitchFamily="34" charset="0"/>
              </a:rPr>
              <a:t> </a:t>
            </a:r>
            <a:r>
              <a:rPr lang="ru-RU" sz="1400" dirty="0" err="1">
                <a:latin typeface="Calibri" panose="020F0502020204030204" pitchFamily="34" charset="0"/>
              </a:rPr>
              <a:t>об’єднання</a:t>
            </a:r>
            <a:r>
              <a:rPr lang="ru-RU" sz="1400" dirty="0">
                <a:latin typeface="Calibri" panose="020F0502020204030204" pitchFamily="34" charset="0"/>
              </a:rPr>
              <a:t> </a:t>
            </a:r>
            <a:r>
              <a:rPr lang="ru-RU" sz="1400" dirty="0" err="1">
                <a:latin typeface="Calibri" panose="020F0502020204030204" pitchFamily="34" charset="0"/>
              </a:rPr>
              <a:t>Європи</a:t>
            </a:r>
            <a:r>
              <a:rPr lang="ru-RU" sz="1400" dirty="0">
                <a:latin typeface="Calibri" panose="020F0502020204030204" pitchFamily="34" charset="0"/>
              </a:rPr>
              <a:t>, </a:t>
            </a:r>
            <a:r>
              <a:rPr lang="ru-RU" sz="1400" dirty="0" err="1">
                <a:latin typeface="Calibri" panose="020F0502020204030204" pitchFamily="34" charset="0"/>
              </a:rPr>
              <a:t>поліпшувалися</a:t>
            </a:r>
            <a:r>
              <a:rPr lang="ru-RU" sz="1400" dirty="0">
                <a:latin typeface="Calibri" panose="020F0502020204030204" pitchFamily="34" charset="0"/>
              </a:rPr>
              <a:t> </a:t>
            </a:r>
            <a:r>
              <a:rPr lang="ru-RU" sz="1400" dirty="0" err="1">
                <a:latin typeface="Calibri" panose="020F0502020204030204" pitchFamily="34" charset="0"/>
              </a:rPr>
              <a:t>відносини</a:t>
            </a:r>
            <a:r>
              <a:rPr lang="ru-RU" sz="1400" dirty="0">
                <a:latin typeface="Calibri" panose="020F0502020204030204" pitchFamily="34" charset="0"/>
              </a:rPr>
              <a:t> </a:t>
            </a:r>
            <a:r>
              <a:rPr lang="ru-RU" sz="1400" dirty="0" err="1">
                <a:latin typeface="Calibri" panose="020F0502020204030204" pitchFamily="34" charset="0"/>
              </a:rPr>
              <a:t>із</a:t>
            </a:r>
            <a:r>
              <a:rPr lang="ru-RU" sz="1400" dirty="0">
                <a:latin typeface="Calibri" panose="020F0502020204030204" pitchFamily="34" charset="0"/>
              </a:rPr>
              <a:t> США, </a:t>
            </a:r>
            <a:r>
              <a:rPr lang="ru-RU" sz="1400" dirty="0" err="1">
                <a:latin typeface="Calibri" panose="020F0502020204030204" pitchFamily="34" charset="0"/>
              </a:rPr>
              <a:t>тривало</a:t>
            </a:r>
            <a:r>
              <a:rPr lang="ru-RU" sz="1400" dirty="0">
                <a:latin typeface="Calibri" panose="020F0502020204030204" pitchFamily="34" charset="0"/>
              </a:rPr>
              <a:t> </a:t>
            </a:r>
            <a:r>
              <a:rPr lang="ru-RU" sz="1400" dirty="0" err="1">
                <a:latin typeface="Calibri" panose="020F0502020204030204" pitchFamily="34" charset="0"/>
              </a:rPr>
              <a:t>співробітництво</a:t>
            </a:r>
            <a:r>
              <a:rPr lang="ru-RU" sz="1400" dirty="0">
                <a:latin typeface="Calibri" panose="020F0502020204030204" pitchFamily="34" charset="0"/>
              </a:rPr>
              <a:t> з СРСР.</a:t>
            </a:r>
          </a:p>
        </p:txBody>
      </p:sp>
    </p:spTree>
    <p:extLst>
      <p:ext uri="{BB962C8B-B14F-4D97-AF65-F5344CB8AC3E}">
        <p14:creationId xmlns:p14="http://schemas.microsoft.com/office/powerpoint/2010/main" val="3488389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0000">
            <a:off x="-363169" y="357857"/>
            <a:ext cx="9755187" cy="2766528"/>
          </a:xfrm>
        </p:spPr>
        <p:txBody>
          <a:bodyPr/>
          <a:lstStyle/>
          <a:p>
            <a:r>
              <a:rPr lang="uk-UA" i="1" dirty="0" smtClean="0"/>
              <a:t>Дякую За увагу!!!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402658">
            <a:off x="1475520" y="4501670"/>
            <a:ext cx="9755187" cy="550333"/>
          </a:xfrm>
        </p:spPr>
        <p:txBody>
          <a:bodyPr/>
          <a:lstStyle/>
          <a:p>
            <a:r>
              <a:rPr lang="uk-UA" sz="1600" dirty="0" smtClean="0">
                <a:solidFill>
                  <a:schemeClr val="bg1"/>
                </a:solidFill>
              </a:rPr>
              <a:t>Презентацію виконала </a:t>
            </a:r>
            <a:br>
              <a:rPr lang="uk-UA" sz="1600" dirty="0" smtClean="0">
                <a:solidFill>
                  <a:schemeClr val="bg1"/>
                </a:solidFill>
              </a:rPr>
            </a:br>
            <a:r>
              <a:rPr lang="uk-UA" sz="1600" dirty="0" smtClean="0">
                <a:solidFill>
                  <a:schemeClr val="bg1"/>
                </a:solidFill>
              </a:rPr>
              <a:t>Учениця 11 класу</a:t>
            </a:r>
            <a:br>
              <a:rPr lang="uk-UA" sz="1600" dirty="0" smtClean="0">
                <a:solidFill>
                  <a:schemeClr val="bg1"/>
                </a:solidFill>
              </a:rPr>
            </a:br>
            <a:r>
              <a:rPr lang="uk-UA" sz="1600" dirty="0" err="1" smtClean="0">
                <a:solidFill>
                  <a:schemeClr val="bg1"/>
                </a:solidFill>
              </a:rPr>
              <a:t>Лазурненської</a:t>
            </a:r>
            <a:r>
              <a:rPr lang="uk-UA" sz="1600" dirty="0" smtClean="0">
                <a:solidFill>
                  <a:schemeClr val="bg1"/>
                </a:solidFill>
              </a:rPr>
              <a:t> ЗОШ</a:t>
            </a:r>
            <a:br>
              <a:rPr lang="uk-UA" sz="1600" dirty="0" smtClean="0">
                <a:solidFill>
                  <a:schemeClr val="bg1"/>
                </a:solidFill>
              </a:rPr>
            </a:br>
            <a:r>
              <a:rPr lang="uk-UA" sz="1600" dirty="0" smtClean="0">
                <a:solidFill>
                  <a:schemeClr val="bg1"/>
                </a:solidFill>
              </a:rPr>
              <a:t>І-ІІІ ст.</a:t>
            </a:r>
            <a:br>
              <a:rPr lang="uk-UA" sz="1600" dirty="0" smtClean="0">
                <a:solidFill>
                  <a:schemeClr val="bg1"/>
                </a:solidFill>
              </a:rPr>
            </a:br>
            <a:r>
              <a:rPr lang="uk-UA" sz="1600" dirty="0" err="1" smtClean="0">
                <a:solidFill>
                  <a:schemeClr val="bg1"/>
                </a:solidFill>
              </a:rPr>
              <a:t>Байбуза</a:t>
            </a:r>
            <a:r>
              <a:rPr lang="uk-UA" sz="1600" dirty="0" smtClean="0">
                <a:solidFill>
                  <a:schemeClr val="bg1"/>
                </a:solidFill>
              </a:rPr>
              <a:t> Ірина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20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  <p:sndAc>
          <p:stSnd>
            <p:snd r:embed="rId2" name="explode.wav"/>
          </p:stSnd>
        </p:sndAc>
      </p:transition>
    </mc:Choice>
    <mc:Fallback>
      <p:transition spd="slow">
        <p:fade/>
        <p:sndAc>
          <p:stSnd>
            <p:snd r:embed="rId2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763982"/>
          </a:xfrm>
        </p:spPr>
        <p:txBody>
          <a:bodyPr>
            <a:noAutofit/>
          </a:bodyPr>
          <a:lstStyle/>
          <a:p>
            <a:r>
              <a:rPr lang="ru-RU" sz="2000" dirty="0"/>
              <a:t>Я </a:t>
            </a:r>
            <a:r>
              <a:rPr lang="ru-RU" sz="2000" dirty="0" err="1"/>
              <a:t>вільний</a:t>
            </a:r>
            <a:r>
              <a:rPr lang="ru-RU" sz="2000" dirty="0"/>
              <a:t> француз.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Я </a:t>
            </a:r>
            <a:r>
              <a:rPr lang="ru-RU" sz="2000" dirty="0" err="1"/>
              <a:t>вірю</a:t>
            </a:r>
            <a:r>
              <a:rPr lang="ru-RU" sz="2000" dirty="0"/>
              <a:t> в Бога і в </a:t>
            </a:r>
            <a:r>
              <a:rPr lang="ru-RU" sz="2000" dirty="0" err="1"/>
              <a:t>майбутнє</a:t>
            </a:r>
            <a:r>
              <a:rPr lang="ru-RU" sz="2000" dirty="0"/>
              <a:t> </a:t>
            </a:r>
            <a:r>
              <a:rPr lang="ru-RU" sz="2000" dirty="0" err="1"/>
              <a:t>моєї</a:t>
            </a:r>
            <a:r>
              <a:rPr lang="ru-RU" sz="2000" dirty="0"/>
              <a:t> </a:t>
            </a:r>
            <a:r>
              <a:rPr lang="ru-RU" sz="2000" dirty="0" err="1"/>
              <a:t>батьківщини</a:t>
            </a:r>
            <a:r>
              <a:rPr lang="ru-RU" sz="2000" dirty="0"/>
              <a:t>.</a:t>
            </a:r>
            <a:br>
              <a:rPr lang="ru-RU" sz="2000" dirty="0"/>
            </a:br>
            <a:r>
              <a:rPr lang="ru-RU" sz="2000" dirty="0"/>
              <a:t> Я не належу </a:t>
            </a:r>
            <a:r>
              <a:rPr lang="ru-RU" sz="2000" dirty="0" err="1"/>
              <a:t>нікому</a:t>
            </a:r>
            <a:r>
              <a:rPr lang="ru-RU" sz="2000" dirty="0"/>
              <a:t>.</a:t>
            </a:r>
            <a:br>
              <a:rPr lang="ru-RU" sz="2000" dirty="0"/>
            </a:br>
            <a:r>
              <a:rPr lang="ru-RU" sz="2000" dirty="0"/>
              <a:t> Я маю </a:t>
            </a:r>
            <a:r>
              <a:rPr lang="ru-RU" sz="2000" dirty="0" err="1"/>
              <a:t>місію</a:t>
            </a:r>
            <a:r>
              <a:rPr lang="ru-RU" sz="2000" dirty="0"/>
              <a:t>, одну </a:t>
            </a:r>
            <a:r>
              <a:rPr lang="ru-RU" sz="2000" dirty="0" err="1"/>
              <a:t>тільки</a:t>
            </a:r>
            <a:r>
              <a:rPr lang="ru-RU" sz="2000" dirty="0"/>
              <a:t> </a:t>
            </a:r>
            <a:r>
              <a:rPr lang="ru-RU" sz="2000" dirty="0" err="1"/>
              <a:t>місію</a:t>
            </a:r>
            <a:r>
              <a:rPr lang="ru-RU" sz="2000" dirty="0"/>
              <a:t> — </a:t>
            </a:r>
            <a:r>
              <a:rPr lang="ru-RU" sz="2000" dirty="0" err="1"/>
              <a:t>боротися</a:t>
            </a:r>
            <a:r>
              <a:rPr lang="ru-RU" sz="2000" dirty="0"/>
              <a:t> </a:t>
            </a:r>
            <a:r>
              <a:rPr lang="ru-RU" sz="2000" dirty="0" err="1"/>
              <a:t>далі</a:t>
            </a:r>
            <a:r>
              <a:rPr lang="ru-RU" sz="2000" dirty="0"/>
              <a:t> за </a:t>
            </a:r>
            <a:r>
              <a:rPr lang="ru-RU" sz="2000" dirty="0" err="1"/>
              <a:t>звільнення</a:t>
            </a:r>
            <a:r>
              <a:rPr lang="ru-RU" sz="2000" dirty="0"/>
              <a:t> </a:t>
            </a:r>
            <a:r>
              <a:rPr lang="ru-RU" sz="2000" dirty="0" err="1"/>
              <a:t>моєї</a:t>
            </a:r>
            <a:r>
              <a:rPr lang="ru-RU" sz="2000" dirty="0"/>
              <a:t> </a:t>
            </a:r>
            <a:r>
              <a:rPr lang="ru-RU" sz="2000" dirty="0" err="1"/>
              <a:t>батьківщини</a:t>
            </a:r>
            <a:r>
              <a:rPr lang="ru-RU" sz="2000" dirty="0"/>
              <a:t>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err="1" smtClean="0"/>
              <a:t>Урочисто</a:t>
            </a:r>
            <a:r>
              <a:rPr lang="ru-RU" sz="2000" dirty="0" smtClean="0"/>
              <a:t> </a:t>
            </a:r>
            <a:r>
              <a:rPr lang="ru-RU" sz="2000" dirty="0" err="1"/>
              <a:t>присягаюся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не належу до </a:t>
            </a:r>
            <a:r>
              <a:rPr lang="ru-RU" sz="2000" dirty="0" err="1"/>
              <a:t>жодної</a:t>
            </a:r>
            <a:r>
              <a:rPr lang="ru-RU" sz="2000" dirty="0"/>
              <a:t> </a:t>
            </a:r>
            <a:r>
              <a:rPr lang="ru-RU" sz="2000" dirty="0" err="1"/>
              <a:t>політичної</a:t>
            </a:r>
            <a:r>
              <a:rPr lang="ru-RU" sz="2000" dirty="0"/>
              <a:t> </a:t>
            </a:r>
            <a:r>
              <a:rPr lang="ru-RU" sz="2000" dirty="0" err="1"/>
              <a:t>сили</a:t>
            </a:r>
            <a:r>
              <a:rPr lang="ru-RU" sz="2000" dirty="0"/>
              <a:t>, не </a:t>
            </a:r>
            <a:r>
              <a:rPr lang="ru-RU" sz="2000" dirty="0" err="1"/>
              <a:t>підтримую</a:t>
            </a:r>
            <a:r>
              <a:rPr lang="ru-RU" sz="2000" dirty="0"/>
              <a:t> </a:t>
            </a:r>
            <a:r>
              <a:rPr lang="ru-RU" sz="2000" dirty="0" err="1"/>
              <a:t>жодного</a:t>
            </a:r>
            <a:r>
              <a:rPr lang="ru-RU" sz="2000" dirty="0"/>
              <a:t> </a:t>
            </a:r>
            <a:r>
              <a:rPr lang="ru-RU" sz="2000" dirty="0" err="1"/>
              <a:t>політика</a:t>
            </a:r>
            <a:r>
              <a:rPr lang="ru-RU" sz="2000" dirty="0"/>
              <a:t>, ким </a:t>
            </a:r>
            <a:r>
              <a:rPr lang="ru-RU" sz="2000" dirty="0" err="1"/>
              <a:t>би</a:t>
            </a:r>
            <a:r>
              <a:rPr lang="ru-RU" sz="2000" dirty="0"/>
              <a:t> </a:t>
            </a:r>
            <a:r>
              <a:rPr lang="ru-RU" sz="2000" dirty="0" err="1"/>
              <a:t>він</a:t>
            </a:r>
            <a:r>
              <a:rPr lang="ru-RU" sz="2000" dirty="0"/>
              <a:t> не </a:t>
            </a:r>
            <a:r>
              <a:rPr lang="ru-RU" sz="2000" dirty="0" err="1"/>
              <a:t>був</a:t>
            </a:r>
            <a:r>
              <a:rPr lang="ru-RU" sz="2000" dirty="0"/>
              <a:t> — </a:t>
            </a:r>
            <a:r>
              <a:rPr lang="ru-RU" sz="2000" dirty="0" err="1"/>
              <a:t>чи</a:t>
            </a:r>
            <a:r>
              <a:rPr lang="ru-RU" sz="2000" dirty="0"/>
              <a:t> то центристом, </a:t>
            </a:r>
            <a:r>
              <a:rPr lang="ru-RU" sz="2000" dirty="0" err="1"/>
              <a:t>чи</a:t>
            </a:r>
            <a:r>
              <a:rPr lang="ru-RU" sz="2000" dirty="0"/>
              <a:t> то консерватором, </a:t>
            </a:r>
            <a:r>
              <a:rPr lang="ru-RU" sz="2000" dirty="0" err="1"/>
              <a:t>чи</a:t>
            </a:r>
            <a:r>
              <a:rPr lang="ru-RU" sz="2000" dirty="0"/>
              <a:t> то </a:t>
            </a:r>
            <a:r>
              <a:rPr lang="ru-RU" sz="2000" dirty="0" err="1"/>
              <a:t>лівим</a:t>
            </a:r>
            <a:r>
              <a:rPr lang="ru-RU" sz="2000" dirty="0"/>
              <a:t>.</a:t>
            </a:r>
            <a:br>
              <a:rPr lang="ru-RU" sz="2000" dirty="0"/>
            </a:br>
            <a:r>
              <a:rPr lang="ru-RU" sz="2000" dirty="0"/>
              <a:t> Я маю </a:t>
            </a:r>
            <a:r>
              <a:rPr lang="ru-RU" sz="2000" dirty="0" err="1"/>
              <a:t>лише</a:t>
            </a:r>
            <a:r>
              <a:rPr lang="ru-RU" sz="2000" dirty="0"/>
              <a:t> одну мету: </a:t>
            </a:r>
            <a:r>
              <a:rPr lang="ru-RU" sz="2000" dirty="0" err="1"/>
              <a:t>звільнити</a:t>
            </a:r>
            <a:r>
              <a:rPr lang="ru-RU" sz="2000" dirty="0"/>
              <a:t> </a:t>
            </a:r>
            <a:r>
              <a:rPr lang="ru-RU" sz="2000" dirty="0" err="1"/>
              <a:t>Францію</a:t>
            </a:r>
            <a:r>
              <a:rPr lang="ru-RU" sz="2000" dirty="0"/>
              <a:t>.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13"/>
          </p:nvPr>
        </p:nvSpPr>
        <p:spPr>
          <a:xfrm>
            <a:off x="2256846" y="3890586"/>
            <a:ext cx="8667956" cy="377768"/>
          </a:xfrm>
        </p:spPr>
        <p:txBody>
          <a:bodyPr>
            <a:noAutofit/>
          </a:bodyPr>
          <a:lstStyle/>
          <a:p>
            <a:r>
              <a:rPr lang="ru-RU" sz="1600" dirty="0"/>
              <a:t>— </a:t>
            </a:r>
            <a:r>
              <a:rPr lang="ru-RU" sz="1600" dirty="0" smtClean="0"/>
              <a:t>Шарль  </a:t>
            </a:r>
            <a:r>
              <a:rPr lang="ru-RU" sz="1600" dirty="0"/>
              <a:t>Андре </a:t>
            </a:r>
            <a:r>
              <a:rPr lang="ru-RU" sz="1600" dirty="0" smtClean="0"/>
              <a:t> Жозеф </a:t>
            </a:r>
            <a:r>
              <a:rPr lang="ru-RU" sz="1600" dirty="0" err="1"/>
              <a:t>Марі</a:t>
            </a:r>
            <a:r>
              <a:rPr lang="ru-RU" sz="1600" dirty="0"/>
              <a:t> де Голль, З «</a:t>
            </a:r>
            <a:r>
              <a:rPr lang="ru-RU" sz="1600" dirty="0" err="1"/>
              <a:t>Єгипетського</a:t>
            </a:r>
            <a:r>
              <a:rPr lang="ru-RU" sz="1600" dirty="0"/>
              <a:t> </a:t>
            </a:r>
            <a:r>
              <a:rPr lang="ru-RU" sz="1600" dirty="0" err="1"/>
              <a:t>щоденника</a:t>
            </a:r>
            <a:r>
              <a:rPr lang="ru-RU" sz="1600" dirty="0"/>
              <a:t>», 20 </a:t>
            </a:r>
            <a:r>
              <a:rPr lang="ru-RU" sz="1600" dirty="0" err="1"/>
              <a:t>квітня</a:t>
            </a:r>
            <a:r>
              <a:rPr lang="ru-RU" sz="1600" dirty="0"/>
              <a:t> 1941 року</a:t>
            </a:r>
          </a:p>
        </p:txBody>
      </p:sp>
    </p:spTree>
    <p:extLst>
      <p:ext uri="{BB962C8B-B14F-4D97-AF65-F5344CB8AC3E}">
        <p14:creationId xmlns:p14="http://schemas.microsoft.com/office/powerpoint/2010/main" val="1529586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240056" y="219540"/>
            <a:ext cx="11242964" cy="5382491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Шарль де Голль ( 1890-1970 </a:t>
            </a:r>
            <a:r>
              <a:rPr lang="ru-RU" dirty="0" err="1">
                <a:latin typeface="Calibri" panose="020F0502020204030204" pitchFamily="34" charset="0"/>
              </a:rPr>
              <a:t>рр</a:t>
            </a:r>
            <a:r>
              <a:rPr lang="ru-RU" dirty="0">
                <a:latin typeface="Calibri" panose="020F0502020204030204" pitchFamily="34" charset="0"/>
              </a:rPr>
              <a:t>.) – один з </a:t>
            </a:r>
            <a:r>
              <a:rPr lang="ru-RU" dirty="0" err="1">
                <a:latin typeface="Calibri" panose="020F0502020204030204" pitchFamily="34" charset="0"/>
              </a:rPr>
              <a:t>найбільших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політичних</a:t>
            </a:r>
            <a:r>
              <a:rPr lang="ru-RU" dirty="0">
                <a:latin typeface="Calibri" panose="020F0502020204030204" pitchFamily="34" charset="0"/>
              </a:rPr>
              <a:t> і </a:t>
            </a:r>
            <a:r>
              <a:rPr lang="ru-RU" dirty="0" err="1">
                <a:latin typeface="Calibri" panose="020F0502020204030204" pitchFamily="34" charset="0"/>
              </a:rPr>
              <a:t>державних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діячів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Франції</a:t>
            </a:r>
            <a:r>
              <a:rPr lang="ru-RU" dirty="0">
                <a:latin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</a:rPr>
              <a:t>народився</a:t>
            </a:r>
            <a:r>
              <a:rPr lang="ru-RU" dirty="0">
                <a:latin typeface="Calibri" panose="020F0502020204030204" pitchFamily="34" charset="0"/>
              </a:rPr>
              <a:t> 22.11.1890 року у </a:t>
            </a:r>
            <a:r>
              <a:rPr lang="ru-RU" dirty="0" err="1">
                <a:latin typeface="Calibri" panose="020F0502020204030204" pitchFamily="34" charset="0"/>
              </a:rPr>
              <a:t>місті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Ліллє</a:t>
            </a:r>
            <a:r>
              <a:rPr lang="ru-RU" dirty="0">
                <a:latin typeface="Calibri" panose="020F0502020204030204" pitchFamily="34" charset="0"/>
              </a:rPr>
              <a:t>. </a:t>
            </a:r>
            <a:r>
              <a:rPr lang="ru-RU" dirty="0" err="1">
                <a:latin typeface="Calibri" panose="020F0502020204030204" pitchFamily="34" charset="0"/>
              </a:rPr>
              <a:t>Його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батько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викладав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філософію</a:t>
            </a:r>
            <a:r>
              <a:rPr lang="ru-RU" dirty="0">
                <a:latin typeface="Calibri" panose="020F0502020204030204" pitchFamily="34" charset="0"/>
              </a:rPr>
              <a:t> і </a:t>
            </a:r>
            <a:r>
              <a:rPr lang="ru-RU" dirty="0" err="1">
                <a:latin typeface="Calibri" panose="020F0502020204030204" pitchFamily="34" charset="0"/>
              </a:rPr>
              <a:t>літературу</a:t>
            </a:r>
            <a:r>
              <a:rPr lang="ru-RU" dirty="0">
                <a:latin typeface="Calibri" panose="020F0502020204030204" pitchFamily="34" charset="0"/>
              </a:rPr>
              <a:t> в </a:t>
            </a:r>
            <a:r>
              <a:rPr lang="ru-RU" dirty="0" err="1">
                <a:latin typeface="Calibri" panose="020F0502020204030204" pitchFamily="34" charset="0"/>
              </a:rPr>
              <a:t>паризькому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коледжі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єзуїтів</a:t>
            </a:r>
            <a:r>
              <a:rPr lang="ru-RU" dirty="0">
                <a:latin typeface="Calibri" panose="020F0502020204030204" pitchFamily="34" charset="0"/>
              </a:rPr>
              <a:t>. Батьки </a:t>
            </a:r>
            <a:r>
              <a:rPr lang="ru-RU" dirty="0" err="1">
                <a:latin typeface="Calibri" panose="020F0502020204030204" pitchFamily="34" charset="0"/>
              </a:rPr>
              <a:t>своїх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п’ятьох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дітей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виховували</a:t>
            </a:r>
            <a:r>
              <a:rPr lang="ru-RU" dirty="0">
                <a:latin typeface="Calibri" panose="020F0502020204030204" pitchFamily="34" charset="0"/>
              </a:rPr>
              <a:t> в </a:t>
            </a:r>
            <a:r>
              <a:rPr lang="ru-RU" dirty="0" err="1">
                <a:latin typeface="Calibri" panose="020F0502020204030204" pitchFamily="34" charset="0"/>
              </a:rPr>
              <a:t>дусі</a:t>
            </a:r>
            <a:r>
              <a:rPr lang="ru-RU" dirty="0">
                <a:latin typeface="Calibri" panose="020F0502020204030204" pitchFamily="34" charset="0"/>
              </a:rPr>
              <a:t> католицизму і </a:t>
            </a:r>
            <a:r>
              <a:rPr lang="ru-RU" dirty="0" err="1">
                <a:latin typeface="Calibri" panose="020F0502020204030204" pitchFamily="34" charset="0"/>
              </a:rPr>
              <a:t>патріотизму</a:t>
            </a:r>
            <a:r>
              <a:rPr lang="ru-RU" dirty="0">
                <a:latin typeface="Calibri" panose="020F0502020204030204" pitchFamily="34" charset="0"/>
              </a:rPr>
              <a:t>. </a:t>
            </a:r>
            <a:endParaRPr lang="ru-RU" dirty="0" smtClean="0">
              <a:latin typeface="Calibri" panose="020F0502020204030204" pitchFamily="34" charset="0"/>
            </a:endParaRPr>
          </a:p>
          <a:p>
            <a:r>
              <a:rPr lang="ru-RU" dirty="0" smtClean="0">
                <a:latin typeface="Calibri" panose="020F0502020204030204" pitchFamily="34" charset="0"/>
              </a:rPr>
              <a:t>1901 </a:t>
            </a:r>
            <a:r>
              <a:rPr lang="ru-RU" dirty="0">
                <a:latin typeface="Calibri" panose="020F0502020204030204" pitchFamily="34" charset="0"/>
              </a:rPr>
              <a:t>року де Голль </a:t>
            </a:r>
            <a:r>
              <a:rPr lang="ru-RU" dirty="0" err="1">
                <a:latin typeface="Calibri" panose="020F0502020204030204" pitchFamily="34" charset="0"/>
              </a:rPr>
              <a:t>розпочав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навчання</a:t>
            </a:r>
            <a:r>
              <a:rPr lang="ru-RU" dirty="0">
                <a:latin typeface="Calibri" panose="020F0502020204030204" pitchFamily="34" charset="0"/>
              </a:rPr>
              <a:t> в </a:t>
            </a:r>
            <a:r>
              <a:rPr lang="ru-RU" dirty="0" err="1">
                <a:latin typeface="Calibri" panose="020F0502020204030204" pitchFamily="34" charset="0"/>
              </a:rPr>
              <a:t>коледжі</a:t>
            </a:r>
            <a:r>
              <a:rPr lang="ru-RU" dirty="0">
                <a:latin typeface="Calibri" panose="020F0502020204030204" pitchFamily="34" charset="0"/>
              </a:rPr>
              <a:t>, а 1909 р. поступив до </a:t>
            </a:r>
            <a:r>
              <a:rPr lang="ru-RU" dirty="0" err="1">
                <a:latin typeface="Calibri" panose="020F0502020204030204" pitchFamily="34" charset="0"/>
              </a:rPr>
              <a:t>військового</a:t>
            </a:r>
            <a:r>
              <a:rPr lang="ru-RU" dirty="0">
                <a:latin typeface="Calibri" panose="020F0502020204030204" pitchFamily="34" charset="0"/>
              </a:rPr>
              <a:t> училища Сен-Сир. У </a:t>
            </a:r>
            <a:r>
              <a:rPr lang="ru-RU" dirty="0" err="1">
                <a:latin typeface="Calibri" panose="020F0502020204030204" pitchFamily="34" charset="0"/>
              </a:rPr>
              <a:t>званні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молодшого</a:t>
            </a:r>
            <a:r>
              <a:rPr lang="ru-RU" dirty="0">
                <a:latin typeface="Calibri" panose="020F0502020204030204" pitchFamily="34" charset="0"/>
              </a:rPr>
              <a:t> лейтенанта </a:t>
            </a:r>
            <a:r>
              <a:rPr lang="ru-RU" dirty="0" err="1">
                <a:latin typeface="Calibri" panose="020F0502020204030204" pitchFamily="34" charset="0"/>
              </a:rPr>
              <a:t>закінчив</a:t>
            </a:r>
            <a:r>
              <a:rPr lang="ru-RU" dirty="0">
                <a:latin typeface="Calibri" panose="020F0502020204030204" pitchFamily="34" charset="0"/>
              </a:rPr>
              <a:t> Сен-Сир </a:t>
            </a:r>
            <a:r>
              <a:rPr lang="ru-RU" dirty="0" err="1">
                <a:latin typeface="Calibri" panose="020F0502020204030204" pitchFamily="34" charset="0"/>
              </a:rPr>
              <a:t>із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відмінною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атестацією</a:t>
            </a:r>
            <a:r>
              <a:rPr lang="ru-RU" dirty="0">
                <a:latin typeface="Calibri" panose="020F0502020204030204" pitchFamily="34" charset="0"/>
              </a:rPr>
              <a:t>. </a:t>
            </a:r>
            <a:r>
              <a:rPr lang="ru-RU" dirty="0" err="1">
                <a:latin typeface="Calibri" panose="020F0502020204030204" pitchFamily="34" charset="0"/>
              </a:rPr>
              <a:t>Продовжив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освіту</a:t>
            </a:r>
            <a:r>
              <a:rPr lang="ru-RU" dirty="0">
                <a:latin typeface="Calibri" panose="020F0502020204030204" pitchFamily="34" charset="0"/>
              </a:rPr>
              <a:t> у </a:t>
            </a:r>
            <a:r>
              <a:rPr lang="ru-RU" dirty="0" err="1">
                <a:latin typeface="Calibri" panose="020F0502020204030204" pitchFamily="34" charset="0"/>
              </a:rPr>
              <a:t>Вищій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військовій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школі</a:t>
            </a:r>
            <a:r>
              <a:rPr lang="ru-RU" dirty="0">
                <a:latin typeface="Calibri" panose="020F0502020204030204" pitchFamily="34" charset="0"/>
              </a:rPr>
              <a:t> в </a:t>
            </a:r>
            <a:r>
              <a:rPr lang="ru-RU" dirty="0" err="1">
                <a:latin typeface="Calibri" panose="020F0502020204030204" pitchFamily="34" charset="0"/>
              </a:rPr>
              <a:t>Парижі</a:t>
            </a:r>
            <a:r>
              <a:rPr lang="ru-RU" dirty="0">
                <a:latin typeface="Calibri" panose="020F0502020204030204" pitchFamily="34" charset="0"/>
              </a:rPr>
              <a:t>. </a:t>
            </a:r>
            <a:endParaRPr lang="ru-RU" dirty="0" smtClean="0">
              <a:latin typeface="Calibri" panose="020F0502020204030204" pitchFamily="34" charset="0"/>
            </a:endParaRPr>
          </a:p>
          <a:p>
            <a:r>
              <a:rPr lang="ru-RU" dirty="0" err="1" smtClean="0">
                <a:latin typeface="Calibri" panose="020F0502020204030204" pitchFamily="34" charset="0"/>
              </a:rPr>
              <a:t>Учасник</a:t>
            </a:r>
            <a:r>
              <a:rPr lang="ru-RU" dirty="0" smtClean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Першої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світової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війни</a:t>
            </a:r>
            <a:r>
              <a:rPr lang="ru-RU" dirty="0">
                <a:latin typeface="Calibri" panose="020F0502020204030204" pitchFamily="34" charset="0"/>
              </a:rPr>
              <a:t>, яку </a:t>
            </a:r>
            <a:r>
              <a:rPr lang="ru-RU" dirty="0" err="1">
                <a:latin typeface="Calibri" panose="020F0502020204030204" pitchFamily="34" charset="0"/>
              </a:rPr>
              <a:t>закінчив</a:t>
            </a:r>
            <a:r>
              <a:rPr lang="ru-RU" dirty="0">
                <a:latin typeface="Calibri" panose="020F0502020204030204" pitchFamily="34" charset="0"/>
              </a:rPr>
              <a:t> у </a:t>
            </a:r>
            <a:r>
              <a:rPr lang="ru-RU" dirty="0" err="1">
                <a:latin typeface="Calibri" panose="020F0502020204030204" pitchFamily="34" charset="0"/>
              </a:rPr>
              <a:t>званні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капітана</a:t>
            </a:r>
            <a:r>
              <a:rPr lang="ru-RU" dirty="0" smtClean="0">
                <a:latin typeface="Calibri" panose="020F0502020204030204" pitchFamily="34" charset="0"/>
              </a:rPr>
              <a:t>. </a:t>
            </a:r>
            <a:r>
              <a:rPr lang="ru-RU" dirty="0" err="1">
                <a:latin typeface="Calibri" panose="020F0502020204030204" pitchFamily="34" charset="0"/>
              </a:rPr>
              <a:t>Після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завершення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навчання</a:t>
            </a:r>
            <a:r>
              <a:rPr lang="ru-RU" dirty="0">
                <a:latin typeface="Calibri" panose="020F0502020204030204" pitchFamily="34" charset="0"/>
              </a:rPr>
              <a:t> 1925 року переходить на роботу до </a:t>
            </a:r>
            <a:r>
              <a:rPr lang="ru-RU" dirty="0" err="1">
                <a:latin typeface="Calibri" panose="020F0502020204030204" pitchFamily="34" charset="0"/>
              </a:rPr>
              <a:t>кабінету</a:t>
            </a:r>
            <a:r>
              <a:rPr lang="ru-RU" dirty="0">
                <a:latin typeface="Calibri" panose="020F0502020204030204" pitchFamily="34" charset="0"/>
              </a:rPr>
              <a:t> маршала </a:t>
            </a:r>
            <a:r>
              <a:rPr lang="ru-RU" dirty="0" err="1">
                <a:latin typeface="Calibri" panose="020F0502020204030204" pitchFamily="34" charset="0"/>
              </a:rPr>
              <a:t>Петена</a:t>
            </a:r>
            <a:r>
              <a:rPr lang="ru-RU" dirty="0" smtClean="0">
                <a:latin typeface="Calibri" panose="020F0502020204030204" pitchFamily="34" charset="0"/>
              </a:rPr>
              <a:t>. </a:t>
            </a:r>
            <a:r>
              <a:rPr lang="ru-RU" dirty="0">
                <a:latin typeface="Calibri" panose="020F0502020204030204" pitchFamily="34" charset="0"/>
              </a:rPr>
              <a:t>1937 р. </a:t>
            </a:r>
            <a:r>
              <a:rPr lang="ru-RU" dirty="0" err="1">
                <a:latin typeface="Calibri" panose="020F0502020204030204" pitchFamily="34" charset="0"/>
              </a:rPr>
              <a:t>йому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присвоюють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звання</a:t>
            </a:r>
            <a:r>
              <a:rPr lang="ru-RU" dirty="0">
                <a:latin typeface="Calibri" panose="020F0502020204030204" pitchFamily="34" charset="0"/>
              </a:rPr>
              <a:t> полковника й </a:t>
            </a:r>
            <a:r>
              <a:rPr lang="ru-RU" dirty="0" err="1">
                <a:latin typeface="Calibri" panose="020F0502020204030204" pitchFamily="34" charset="0"/>
              </a:rPr>
              <a:t>призначають</a:t>
            </a:r>
            <a:r>
              <a:rPr lang="ru-RU" dirty="0">
                <a:latin typeface="Calibri" panose="020F0502020204030204" pitchFamily="34" charset="0"/>
              </a:rPr>
              <a:t> командиром танкового полку в </a:t>
            </a:r>
            <a:r>
              <a:rPr lang="ru-RU" dirty="0" err="1">
                <a:latin typeface="Calibri" panose="020F0502020204030204" pitchFamily="34" charset="0"/>
              </a:rPr>
              <a:t>місті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Мец</a:t>
            </a:r>
            <a:r>
              <a:rPr lang="ru-RU" dirty="0">
                <a:latin typeface="Calibri" panose="020F0502020204030204" pitchFamily="34" charset="0"/>
              </a:rPr>
              <a:t>. </a:t>
            </a:r>
            <a:r>
              <a:rPr lang="ru-RU" dirty="0" smtClean="0">
                <a:latin typeface="Calibri" panose="020F0502020204030204" pitchFamily="34" charset="0"/>
              </a:rPr>
              <a:t>1940 </a:t>
            </a:r>
            <a:r>
              <a:rPr lang="ru-RU" dirty="0">
                <a:latin typeface="Calibri" panose="020F0502020204030204" pitchFamily="34" charset="0"/>
              </a:rPr>
              <a:t>р. </a:t>
            </a:r>
            <a:r>
              <a:rPr lang="ru-RU" dirty="0" err="1">
                <a:latin typeface="Calibri" panose="020F0502020204030204" pitchFamily="34" charset="0"/>
              </a:rPr>
              <a:t>надають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звання</a:t>
            </a:r>
            <a:r>
              <a:rPr lang="ru-RU" dirty="0">
                <a:latin typeface="Calibri" panose="020F0502020204030204" pitchFamily="34" charset="0"/>
              </a:rPr>
              <a:t> бригадного генерала та </a:t>
            </a:r>
            <a:r>
              <a:rPr lang="ru-RU" dirty="0" err="1">
                <a:latin typeface="Calibri" panose="020F0502020204030204" pitchFamily="34" charset="0"/>
              </a:rPr>
              <a:t>призначають</a:t>
            </a:r>
            <a:r>
              <a:rPr lang="ru-RU" dirty="0">
                <a:latin typeface="Calibri" panose="020F0502020204030204" pitchFamily="34" charset="0"/>
              </a:rPr>
              <a:t> заступником </a:t>
            </a:r>
            <a:r>
              <a:rPr lang="ru-RU" dirty="0" err="1">
                <a:latin typeface="Calibri" panose="020F0502020204030204" pitchFamily="34" charset="0"/>
              </a:rPr>
              <a:t>військового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міністра</a:t>
            </a:r>
            <a:r>
              <a:rPr lang="ru-RU" dirty="0">
                <a:latin typeface="Calibri" panose="020F0502020204030204" pitchFamily="34" charset="0"/>
              </a:rPr>
              <a:t>. </a:t>
            </a:r>
            <a:endParaRPr lang="ru-RU" dirty="0" smtClean="0">
              <a:latin typeface="Calibri" panose="020F0502020204030204" pitchFamily="34" charset="0"/>
            </a:endParaRPr>
          </a:p>
          <a:p>
            <a:r>
              <a:rPr lang="ru-RU" dirty="0" err="1" smtClean="0">
                <a:latin typeface="Calibri" panose="020F0502020204030204" pitchFamily="34" charset="0"/>
              </a:rPr>
              <a:t>Під</a:t>
            </a:r>
            <a:r>
              <a:rPr lang="ru-RU" dirty="0" smtClean="0">
                <a:latin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</a:rPr>
              <a:t>час </a:t>
            </a:r>
            <a:r>
              <a:rPr lang="ru-RU" dirty="0" err="1">
                <a:latin typeface="Calibri" panose="020F0502020204030204" pitchFamily="34" charset="0"/>
              </a:rPr>
              <a:t>Другої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світової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війни</a:t>
            </a:r>
            <a:r>
              <a:rPr lang="ru-RU" dirty="0">
                <a:latin typeface="Calibri" panose="020F0502020204030204" pitchFamily="34" charset="0"/>
              </a:rPr>
              <a:t> де Голль у </a:t>
            </a:r>
            <a:r>
              <a:rPr lang="ru-RU" dirty="0" err="1">
                <a:latin typeface="Calibri" panose="020F0502020204030204" pitchFamily="34" charset="0"/>
              </a:rPr>
              <a:t>Лондоні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заснував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патріотичну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організацію</a:t>
            </a:r>
            <a:r>
              <a:rPr lang="ru-RU" dirty="0">
                <a:latin typeface="Calibri" panose="020F0502020204030204" pitchFamily="34" charset="0"/>
              </a:rPr>
              <a:t> “</a:t>
            </a:r>
            <a:r>
              <a:rPr lang="ru-RU" dirty="0" err="1">
                <a:latin typeface="Calibri" panose="020F0502020204030204" pitchFamily="34" charset="0"/>
              </a:rPr>
              <a:t>Вільна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Франція</a:t>
            </a:r>
            <a:r>
              <a:rPr lang="ru-RU" dirty="0">
                <a:latin typeface="Calibri" panose="020F0502020204030204" pitchFamily="34" charset="0"/>
              </a:rPr>
              <a:t>” ( з 1942 р. “</a:t>
            </a:r>
            <a:r>
              <a:rPr lang="ru-RU" dirty="0" err="1">
                <a:latin typeface="Calibri" panose="020F0502020204030204" pitchFamily="34" charset="0"/>
              </a:rPr>
              <a:t>Змагаюча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Франція</a:t>
            </a:r>
            <a:r>
              <a:rPr lang="ru-RU" dirty="0">
                <a:latin typeface="Calibri" panose="020F0502020204030204" pitchFamily="34" charset="0"/>
              </a:rPr>
              <a:t>” ), яка примкнула до </a:t>
            </a:r>
            <a:r>
              <a:rPr lang="ru-RU" dirty="0" err="1">
                <a:latin typeface="Calibri" panose="020F0502020204030204" pitchFamily="34" charset="0"/>
              </a:rPr>
              <a:t>антигітлерівської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 smtClean="0">
                <a:latin typeface="Calibri" panose="020F0502020204030204" pitchFamily="34" charset="0"/>
              </a:rPr>
              <a:t>коаліції</a:t>
            </a:r>
            <a:r>
              <a:rPr lang="ru-RU" dirty="0" smtClean="0">
                <a:latin typeface="Calibri" panose="020F0502020204030204" pitchFamily="34" charset="0"/>
              </a:rPr>
              <a:t>.</a:t>
            </a:r>
            <a:endParaRPr lang="ru-RU" dirty="0">
              <a:latin typeface="Calibri" panose="020F0502020204030204" pitchFamily="34" charset="0"/>
            </a:endParaRPr>
          </a:p>
          <a:p>
            <a:r>
              <a:rPr lang="ru-RU" dirty="0" smtClean="0">
                <a:latin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</a:rPr>
              <a:t>У 1944 –1946 </a:t>
            </a:r>
            <a:r>
              <a:rPr lang="ru-RU" dirty="0" err="1">
                <a:latin typeface="Calibri" panose="020F0502020204030204" pitchFamily="34" charset="0"/>
              </a:rPr>
              <a:t>рр</a:t>
            </a:r>
            <a:r>
              <a:rPr lang="ru-RU" dirty="0">
                <a:latin typeface="Calibri" panose="020F0502020204030204" pitchFamily="34" charset="0"/>
              </a:rPr>
              <a:t>. – голова </a:t>
            </a:r>
            <a:r>
              <a:rPr lang="ru-RU" dirty="0" err="1">
                <a:latin typeface="Calibri" panose="020F0502020204030204" pitchFamily="34" charset="0"/>
              </a:rPr>
              <a:t>Тимчасового</a:t>
            </a:r>
            <a:r>
              <a:rPr lang="ru-RU" dirty="0">
                <a:latin typeface="Calibri" panose="020F0502020204030204" pitchFamily="34" charset="0"/>
              </a:rPr>
              <a:t> уряду </a:t>
            </a:r>
            <a:r>
              <a:rPr lang="ru-RU" dirty="0" err="1">
                <a:latin typeface="Calibri" panose="020F0502020204030204" pitchFamily="34" charset="0"/>
              </a:rPr>
              <a:t>Франції</a:t>
            </a:r>
            <a:r>
              <a:rPr lang="ru-RU" dirty="0">
                <a:latin typeface="Calibri" panose="020F0502020204030204" pitchFamily="34" charset="0"/>
              </a:rPr>
              <a:t>. </a:t>
            </a:r>
            <a:endParaRPr lang="ru-RU" dirty="0" smtClean="0">
              <a:latin typeface="Calibri" panose="020F0502020204030204" pitchFamily="34" charset="0"/>
            </a:endParaRPr>
          </a:p>
          <a:p>
            <a:r>
              <a:rPr lang="ru-RU" dirty="0" smtClean="0">
                <a:latin typeface="Calibri" panose="020F0502020204030204" pitchFamily="34" charset="0"/>
              </a:rPr>
              <a:t>З </a:t>
            </a:r>
            <a:r>
              <a:rPr lang="ru-RU" dirty="0">
                <a:latin typeface="Calibri" panose="020F0502020204030204" pitchFamily="34" charset="0"/>
              </a:rPr>
              <a:t>1947 р. </a:t>
            </a:r>
            <a:r>
              <a:rPr lang="ru-RU" dirty="0" err="1">
                <a:latin typeface="Calibri" panose="020F0502020204030204" pitchFamily="34" charset="0"/>
              </a:rPr>
              <a:t>керував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діяльністю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заснованої</a:t>
            </a:r>
            <a:r>
              <a:rPr lang="ru-RU" dirty="0">
                <a:latin typeface="Calibri" panose="020F0502020204030204" pitchFamily="34" charset="0"/>
              </a:rPr>
              <a:t> ним </a:t>
            </a:r>
            <a:r>
              <a:rPr lang="ru-RU" dirty="0" err="1">
                <a:latin typeface="Calibri" panose="020F0502020204030204" pitchFamily="34" charset="0"/>
              </a:rPr>
              <a:t>політичної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партії</a:t>
            </a:r>
            <a:r>
              <a:rPr lang="ru-RU" dirty="0">
                <a:latin typeface="Calibri" panose="020F0502020204030204" pitchFamily="34" charset="0"/>
              </a:rPr>
              <a:t> “</a:t>
            </a:r>
            <a:r>
              <a:rPr lang="ru-RU" dirty="0" err="1">
                <a:latin typeface="Calibri" panose="020F0502020204030204" pitchFamily="34" charset="0"/>
              </a:rPr>
              <a:t>Об’єднання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французького</a:t>
            </a:r>
            <a:r>
              <a:rPr lang="ru-RU" dirty="0">
                <a:latin typeface="Calibri" panose="020F0502020204030204" pitchFamily="34" charset="0"/>
              </a:rPr>
              <a:t> народу” ( ОФН </a:t>
            </a:r>
            <a:r>
              <a:rPr lang="ru-RU" dirty="0" smtClean="0">
                <a:latin typeface="Calibri" panose="020F0502020204030204" pitchFamily="34" charset="0"/>
              </a:rPr>
              <a:t>). </a:t>
            </a:r>
            <a:r>
              <a:rPr lang="ru-RU" dirty="0">
                <a:latin typeface="Calibri" panose="020F0502020204030204" pitchFamily="34" charset="0"/>
              </a:rPr>
              <a:t>У 1958 р. глава уряду </a:t>
            </a:r>
            <a:r>
              <a:rPr lang="ru-RU" dirty="0" err="1">
                <a:latin typeface="Calibri" panose="020F0502020204030204" pitchFamily="34" charset="0"/>
              </a:rPr>
              <a:t>Франції</a:t>
            </a:r>
            <a:r>
              <a:rPr lang="ru-RU" dirty="0">
                <a:latin typeface="Calibri" panose="020F0502020204030204" pitchFamily="34" charset="0"/>
              </a:rPr>
              <a:t>. </a:t>
            </a:r>
            <a:endParaRPr lang="ru-RU" dirty="0" smtClean="0">
              <a:latin typeface="Calibri" panose="020F0502020204030204" pitchFamily="34" charset="0"/>
            </a:endParaRPr>
          </a:p>
          <a:p>
            <a:r>
              <a:rPr lang="ru-RU" dirty="0" smtClean="0">
                <a:latin typeface="Calibri" panose="020F0502020204030204" pitchFamily="34" charset="0"/>
              </a:rPr>
              <a:t>21 </a:t>
            </a:r>
            <a:r>
              <a:rPr lang="ru-RU" dirty="0" err="1">
                <a:latin typeface="Calibri" panose="020F0502020204030204" pitchFamily="34" charset="0"/>
              </a:rPr>
              <a:t>грудня</a:t>
            </a:r>
            <a:r>
              <a:rPr lang="ru-RU" dirty="0">
                <a:latin typeface="Calibri" panose="020F0502020204030204" pitchFamily="34" charset="0"/>
              </a:rPr>
              <a:t> 1958 р. </a:t>
            </a:r>
            <a:r>
              <a:rPr lang="ru-RU" dirty="0" err="1">
                <a:latin typeface="Calibri" panose="020F0502020204030204" pitchFamily="34" charset="0"/>
              </a:rPr>
              <a:t>обраний</a:t>
            </a:r>
            <a:r>
              <a:rPr lang="ru-RU" dirty="0">
                <a:latin typeface="Calibri" panose="020F0502020204030204" pitchFamily="34" charset="0"/>
              </a:rPr>
              <a:t> президентом </a:t>
            </a:r>
            <a:r>
              <a:rPr lang="ru-RU" dirty="0" err="1">
                <a:latin typeface="Calibri" panose="020F0502020204030204" pitchFamily="34" charset="0"/>
              </a:rPr>
              <a:t>Французької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Республіки</a:t>
            </a:r>
            <a:r>
              <a:rPr lang="ru-RU" dirty="0">
                <a:latin typeface="Calibri" panose="020F0502020204030204" pitchFamily="34" charset="0"/>
              </a:rPr>
              <a:t>. </a:t>
            </a:r>
            <a:r>
              <a:rPr lang="ru-RU" dirty="0" smtClean="0">
                <a:latin typeface="Calibri" panose="020F0502020204030204" pitchFamily="34" charset="0"/>
              </a:rPr>
              <a:t>1965 </a:t>
            </a:r>
            <a:r>
              <a:rPr lang="ru-RU" dirty="0">
                <a:latin typeface="Calibri" panose="020F0502020204030204" pitchFamily="34" charset="0"/>
              </a:rPr>
              <a:t>р. </a:t>
            </a:r>
            <a:r>
              <a:rPr lang="ru-RU" dirty="0" err="1">
                <a:latin typeface="Calibri" panose="020F0502020204030204" pitchFamily="34" charset="0"/>
              </a:rPr>
              <a:t>переобраний</a:t>
            </a:r>
            <a:r>
              <a:rPr lang="ru-RU" dirty="0">
                <a:latin typeface="Calibri" panose="020F0502020204030204" pitchFamily="34" charset="0"/>
              </a:rPr>
              <a:t> на </a:t>
            </a:r>
            <a:r>
              <a:rPr lang="ru-RU" dirty="0" err="1">
                <a:latin typeface="Calibri" panose="020F0502020204030204" pitchFamily="34" charset="0"/>
              </a:rPr>
              <a:t>повторний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термін</a:t>
            </a:r>
            <a:r>
              <a:rPr lang="ru-RU" dirty="0" smtClean="0">
                <a:latin typeface="Calibri" panose="020F0502020204030204" pitchFamily="34" charset="0"/>
              </a:rPr>
              <a:t>. </a:t>
            </a:r>
            <a:r>
              <a:rPr lang="ru-RU" dirty="0" err="1">
                <a:latin typeface="Calibri" panose="020F0502020204030204" pitchFamily="34" charset="0"/>
              </a:rPr>
              <a:t>Після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поразки</a:t>
            </a:r>
            <a:r>
              <a:rPr lang="ru-RU" dirty="0">
                <a:latin typeface="Calibri" panose="020F0502020204030204" pitchFamily="34" charset="0"/>
              </a:rPr>
              <a:t> на </a:t>
            </a:r>
            <a:r>
              <a:rPr lang="ru-RU" dirty="0" err="1">
                <a:latin typeface="Calibri" panose="020F0502020204030204" pitchFamily="34" charset="0"/>
              </a:rPr>
              <a:t>референдумі</a:t>
            </a:r>
            <a:r>
              <a:rPr lang="ru-RU" dirty="0">
                <a:latin typeface="Calibri" panose="020F0502020204030204" pitchFamily="34" charset="0"/>
              </a:rPr>
              <a:t> 28 </a:t>
            </a:r>
            <a:r>
              <a:rPr lang="ru-RU" dirty="0" err="1">
                <a:latin typeface="Calibri" panose="020F0502020204030204" pitchFamily="34" charset="0"/>
              </a:rPr>
              <a:t>квітня</a:t>
            </a:r>
            <a:r>
              <a:rPr lang="ru-RU" dirty="0">
                <a:latin typeface="Calibri" panose="020F0502020204030204" pitchFamily="34" charset="0"/>
              </a:rPr>
              <a:t> 1969 р. </a:t>
            </a:r>
            <a:r>
              <a:rPr lang="ru-RU" dirty="0" err="1">
                <a:latin typeface="Calibri" panose="020F0502020204030204" pitchFamily="34" charset="0"/>
              </a:rPr>
              <a:t>добровільно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пішов</a:t>
            </a:r>
            <a:r>
              <a:rPr lang="ru-RU" dirty="0">
                <a:latin typeface="Calibri" panose="020F0502020204030204" pitchFamily="34" charset="0"/>
              </a:rPr>
              <a:t> у </a:t>
            </a:r>
            <a:r>
              <a:rPr lang="ru-RU" dirty="0" err="1">
                <a:latin typeface="Calibri" panose="020F0502020204030204" pitchFamily="34" charset="0"/>
              </a:rPr>
              <a:t>відставку</a:t>
            </a:r>
            <a:r>
              <a:rPr lang="ru-RU" dirty="0" smtClean="0"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8916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88375" y="624384"/>
            <a:ext cx="4312225" cy="1007853"/>
          </a:xfrm>
        </p:spPr>
        <p:txBody>
          <a:bodyPr/>
          <a:lstStyle/>
          <a:p>
            <a:r>
              <a:rPr lang="ru-RU" dirty="0"/>
              <a:t>«</a:t>
            </a:r>
            <a:r>
              <a:rPr lang="ru-RU" dirty="0" err="1"/>
              <a:t>Вільна</a:t>
            </a:r>
            <a:r>
              <a:rPr lang="ru-RU" dirty="0"/>
              <a:t> </a:t>
            </a:r>
            <a:r>
              <a:rPr lang="ru-RU" dirty="0" err="1"/>
              <a:t>Франція</a:t>
            </a:r>
            <a:r>
              <a:rPr lang="ru-RU" dirty="0"/>
              <a:t>» (фр. «</a:t>
            </a:r>
            <a:r>
              <a:rPr lang="en-US" dirty="0"/>
              <a:t>La France </a:t>
            </a:r>
            <a:r>
              <a:rPr lang="en-US" dirty="0" err="1"/>
              <a:t>libre</a:t>
            </a:r>
            <a:r>
              <a:rPr lang="en-US" dirty="0"/>
              <a:t>») 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15"/>
          </p:nvPr>
        </p:nvSpPr>
        <p:spPr>
          <a:xfrm>
            <a:off x="685802" y="1870364"/>
            <a:ext cx="4384962" cy="350422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— </a:t>
            </a:r>
            <a:r>
              <a:rPr lang="ru-RU" dirty="0" err="1">
                <a:latin typeface="Calibri" panose="020F0502020204030204" pitchFamily="34" charset="0"/>
              </a:rPr>
              <a:t>офіційна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назва</a:t>
            </a:r>
            <a:r>
              <a:rPr lang="ru-RU" dirty="0">
                <a:latin typeface="Calibri" panose="020F0502020204030204" pitchFamily="34" charset="0"/>
              </a:rPr>
              <a:t> (до </a:t>
            </a:r>
            <a:r>
              <a:rPr lang="ru-RU" dirty="0" err="1">
                <a:latin typeface="Calibri" panose="020F0502020204030204" pitchFamily="34" charset="0"/>
              </a:rPr>
              <a:t>липня</a:t>
            </a:r>
            <a:r>
              <a:rPr lang="ru-RU" dirty="0">
                <a:latin typeface="Calibri" panose="020F0502020204030204" pitchFamily="34" charset="0"/>
              </a:rPr>
              <a:t> 1942) </a:t>
            </a:r>
            <a:r>
              <a:rPr lang="ru-RU" dirty="0" err="1">
                <a:latin typeface="Calibri" panose="020F0502020204030204" pitchFamily="34" charset="0"/>
              </a:rPr>
              <a:t>сформованого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під</a:t>
            </a:r>
            <a:r>
              <a:rPr lang="ru-RU" dirty="0">
                <a:latin typeface="Calibri" panose="020F0502020204030204" pitchFamily="34" charset="0"/>
              </a:rPr>
              <a:t> час </a:t>
            </a:r>
            <a:r>
              <a:rPr lang="ru-RU" dirty="0" err="1">
                <a:latin typeface="Calibri" panose="020F0502020204030204" pitchFamily="34" charset="0"/>
              </a:rPr>
              <a:t>Другої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світової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війни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руху</a:t>
            </a:r>
            <a:r>
              <a:rPr lang="ru-RU" dirty="0">
                <a:latin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</a:rPr>
              <a:t>що</a:t>
            </a:r>
            <a:r>
              <a:rPr lang="ru-RU" dirty="0">
                <a:latin typeface="Calibri" panose="020F0502020204030204" pitchFamily="34" charset="0"/>
              </a:rPr>
              <a:t> ставив на </a:t>
            </a:r>
            <a:r>
              <a:rPr lang="ru-RU" dirty="0" err="1">
                <a:latin typeface="Calibri" panose="020F0502020204030204" pitchFamily="34" charset="0"/>
              </a:rPr>
              <a:t>меті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боротьбу</a:t>
            </a:r>
            <a:r>
              <a:rPr lang="ru-RU" dirty="0">
                <a:latin typeface="Calibri" panose="020F0502020204030204" pitchFamily="34" charset="0"/>
              </a:rPr>
              <a:t> за </a:t>
            </a:r>
            <a:r>
              <a:rPr lang="ru-RU" dirty="0" err="1">
                <a:latin typeface="Calibri" panose="020F0502020204030204" pitchFamily="34" charset="0"/>
              </a:rPr>
              <a:t>звільнення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Франції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від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німецької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окупації</a:t>
            </a:r>
            <a:r>
              <a:rPr lang="ru-RU" dirty="0">
                <a:latin typeface="Calibri" panose="020F0502020204030204" pitchFamily="34" charset="0"/>
              </a:rPr>
              <a:t> та </a:t>
            </a:r>
            <a:r>
              <a:rPr lang="ru-RU" b="1" dirty="0">
                <a:latin typeface="Calibri" panose="020F0502020204030204" pitchFamily="34" charset="0"/>
              </a:rPr>
              <a:t>режиму </a:t>
            </a:r>
            <a:r>
              <a:rPr lang="ru-RU" b="1" dirty="0" err="1" smtClean="0">
                <a:latin typeface="Calibri" panose="020F0502020204030204" pitchFamily="34" charset="0"/>
              </a:rPr>
              <a:t>Віш</a:t>
            </a:r>
            <a:r>
              <a:rPr lang="uk-UA" b="1" dirty="0" smtClean="0">
                <a:latin typeface="Calibri" panose="020F0502020204030204" pitchFamily="34" charset="0"/>
              </a:rPr>
              <a:t>і</a:t>
            </a:r>
            <a:r>
              <a:rPr lang="ru-RU" dirty="0" smtClean="0">
                <a:latin typeface="Calibri" panose="020F0502020204030204" pitchFamily="34" charset="0"/>
              </a:rPr>
              <a:t>. </a:t>
            </a:r>
            <a:endParaRPr lang="ru-RU" dirty="0" smtClean="0">
              <a:latin typeface="Calibri" panose="020F0502020204030204" pitchFamily="34" charset="0"/>
            </a:endParaRPr>
          </a:p>
          <a:p>
            <a:r>
              <a:rPr lang="ru-RU" dirty="0" smtClean="0">
                <a:latin typeface="Calibri" panose="020F0502020204030204" pitchFamily="34" charset="0"/>
              </a:rPr>
              <a:t>У </a:t>
            </a:r>
            <a:r>
              <a:rPr lang="ru-RU" dirty="0" err="1">
                <a:latin typeface="Calibri" panose="020F0502020204030204" pitchFamily="34" charset="0"/>
              </a:rPr>
              <a:t>липні</a:t>
            </a:r>
            <a:r>
              <a:rPr lang="ru-RU" dirty="0">
                <a:latin typeface="Calibri" panose="020F0502020204030204" pitchFamily="34" charset="0"/>
              </a:rPr>
              <a:t> 1942 року </a:t>
            </a:r>
            <a:r>
              <a:rPr lang="ru-RU" dirty="0" err="1">
                <a:latin typeface="Calibri" panose="020F0502020204030204" pitchFamily="34" charset="0"/>
              </a:rPr>
              <a:t>організація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змінила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назву</a:t>
            </a:r>
            <a:r>
              <a:rPr lang="ru-RU" dirty="0">
                <a:latin typeface="Calibri" panose="020F0502020204030204" pitchFamily="34" charset="0"/>
              </a:rPr>
              <a:t> на </a:t>
            </a:r>
            <a:r>
              <a:rPr lang="ru-RU" b="1" dirty="0">
                <a:latin typeface="Calibri" panose="020F0502020204030204" pitchFamily="34" charset="0"/>
              </a:rPr>
              <a:t>«</a:t>
            </a:r>
            <a:r>
              <a:rPr lang="ru-RU" b="1" dirty="0" err="1">
                <a:latin typeface="Calibri" panose="020F0502020204030204" pitchFamily="34" charset="0"/>
              </a:rPr>
              <a:t>Франція</a:t>
            </a:r>
            <a:r>
              <a:rPr lang="ru-RU" b="1" dirty="0">
                <a:latin typeface="Calibri" panose="020F0502020204030204" pitchFamily="34" charset="0"/>
              </a:rPr>
              <a:t>, </a:t>
            </a:r>
            <a:r>
              <a:rPr lang="ru-RU" b="1" dirty="0" err="1">
                <a:latin typeface="Calibri" panose="020F0502020204030204" pitchFamily="34" charset="0"/>
              </a:rPr>
              <a:t>що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бореться</a:t>
            </a:r>
            <a:r>
              <a:rPr lang="ru-RU" b="1" dirty="0">
                <a:latin typeface="Calibri" panose="020F0502020204030204" pitchFamily="34" charset="0"/>
              </a:rPr>
              <a:t>». </a:t>
            </a:r>
            <a:r>
              <a:rPr lang="ru-RU" dirty="0" err="1">
                <a:latin typeface="Calibri" panose="020F0502020204030204" pitchFamily="34" charset="0"/>
              </a:rPr>
              <a:t>Координаційний</a:t>
            </a:r>
            <a:r>
              <a:rPr lang="ru-RU" dirty="0">
                <a:latin typeface="Calibri" panose="020F0502020204030204" pitchFamily="34" charset="0"/>
              </a:rPr>
              <a:t> центр </a:t>
            </a:r>
            <a:r>
              <a:rPr lang="ru-RU" dirty="0" err="1">
                <a:latin typeface="Calibri" panose="020F0502020204030204" pitchFamily="34" charset="0"/>
              </a:rPr>
              <a:t>руху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розташовувався</a:t>
            </a:r>
            <a:r>
              <a:rPr lang="ru-RU" dirty="0">
                <a:latin typeface="Calibri" panose="020F0502020204030204" pitchFamily="34" charset="0"/>
              </a:rPr>
              <a:t> в </a:t>
            </a:r>
            <a:r>
              <a:rPr lang="ru-RU" dirty="0" err="1">
                <a:latin typeface="Calibri" panose="020F0502020204030204" pitchFamily="34" charset="0"/>
              </a:rPr>
              <a:t>Лондоні</a:t>
            </a:r>
            <a:r>
              <a:rPr lang="ru-RU" dirty="0" smtClean="0">
                <a:latin typeface="Calibri" panose="020F0502020204030204" pitchFamily="34" charset="0"/>
              </a:rPr>
              <a:t>.</a:t>
            </a:r>
            <a:endParaRPr lang="ru-RU" dirty="0">
              <a:latin typeface="Calibri" panose="020F0502020204030204" pitchFamily="34" charset="0"/>
            </a:endParaRPr>
          </a:p>
          <a:p>
            <a:r>
              <a:rPr lang="ru-RU" dirty="0">
                <a:latin typeface="Calibri" panose="020F0502020204030204" pitchFamily="34" charset="0"/>
              </a:rPr>
              <a:t>У 1944 </a:t>
            </a:r>
            <a:r>
              <a:rPr lang="ru-RU" dirty="0" err="1">
                <a:latin typeface="Calibri" panose="020F0502020204030204" pitchFamily="34" charset="0"/>
              </a:rPr>
              <a:t>році</a:t>
            </a:r>
            <a:r>
              <a:rPr lang="ru-RU" dirty="0">
                <a:latin typeface="Calibri" panose="020F0502020204030204" pitchFamily="34" charset="0"/>
              </a:rPr>
              <a:t> брала участь у </a:t>
            </a:r>
            <a:r>
              <a:rPr lang="ru-RU" b="1" dirty="0" err="1">
                <a:latin typeface="Calibri" panose="020F0502020204030204" pitchFamily="34" charset="0"/>
              </a:rPr>
              <a:t>операції</a:t>
            </a:r>
            <a:r>
              <a:rPr lang="ru-RU" b="1" dirty="0">
                <a:latin typeface="Calibri" panose="020F0502020204030204" pitchFamily="34" charset="0"/>
              </a:rPr>
              <a:t> «Нептун»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9628" y="1318537"/>
            <a:ext cx="3751118" cy="249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28873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42901" y="187037"/>
            <a:ext cx="10396882" cy="1151965"/>
          </a:xfrm>
        </p:spPr>
        <p:txBody>
          <a:bodyPr/>
          <a:lstStyle/>
          <a:p>
            <a:r>
              <a:rPr lang="ru-RU" dirty="0" err="1" smtClean="0"/>
              <a:t>Внутр</a:t>
            </a:r>
            <a:r>
              <a:rPr lang="uk-UA" dirty="0" err="1" smtClean="0"/>
              <a:t>ішня</a:t>
            </a:r>
            <a:r>
              <a:rPr lang="uk-UA" dirty="0" smtClean="0"/>
              <a:t> політика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342901" y="1339002"/>
            <a:ext cx="11066317" cy="382528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err="1">
                <a:latin typeface="Calibri" panose="020F0502020204030204" pitchFamily="34" charset="0"/>
              </a:rPr>
              <a:t>Тимчасовий</a:t>
            </a:r>
            <a:r>
              <a:rPr lang="ru-RU" b="1" dirty="0">
                <a:latin typeface="Calibri" panose="020F0502020204030204" pitchFamily="34" charset="0"/>
              </a:rPr>
              <a:t> уряд </a:t>
            </a:r>
            <a:r>
              <a:rPr lang="ru-RU" b="1" dirty="0" err="1">
                <a:latin typeface="Calibri" panose="020F0502020204030204" pitchFamily="34" charset="0"/>
              </a:rPr>
              <a:t>прагнув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поліпшити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економічне</a:t>
            </a:r>
            <a:r>
              <a:rPr lang="ru-RU" b="1" dirty="0">
                <a:latin typeface="Calibri" panose="020F0502020204030204" pitchFamily="34" charset="0"/>
              </a:rPr>
              <a:t> становище </a:t>
            </a:r>
            <a:r>
              <a:rPr lang="ru-RU" b="1" dirty="0" err="1">
                <a:latin typeface="Calibri" panose="020F0502020204030204" pitchFamily="34" charset="0"/>
              </a:rPr>
              <a:t>країни</a:t>
            </a:r>
            <a:r>
              <a:rPr lang="ru-RU" dirty="0">
                <a:latin typeface="Calibri" panose="020F0502020204030204" pitchFamily="34" charset="0"/>
              </a:rPr>
              <a:t>. У </a:t>
            </a:r>
            <a:r>
              <a:rPr lang="ru-RU" b="1" dirty="0">
                <a:latin typeface="Calibri" panose="020F0502020204030204" pitchFamily="34" charset="0"/>
              </a:rPr>
              <a:t>1944 – 1945 </a:t>
            </a:r>
            <a:r>
              <a:rPr lang="ru-RU" dirty="0" err="1">
                <a:latin typeface="Calibri" panose="020F0502020204030204" pitchFamily="34" charset="0"/>
              </a:rPr>
              <a:t>рр</a:t>
            </a:r>
            <a:r>
              <a:rPr lang="ru-RU" dirty="0">
                <a:latin typeface="Calibri" panose="020F0502020204030204" pitchFamily="34" charset="0"/>
              </a:rPr>
              <a:t>. </a:t>
            </a:r>
            <a:r>
              <a:rPr lang="ru-RU" dirty="0" err="1">
                <a:latin typeface="Calibri" panose="020F0502020204030204" pitchFamily="34" charset="0"/>
              </a:rPr>
              <a:t>було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націоналізовано</a:t>
            </a:r>
            <a:r>
              <a:rPr lang="ru-RU" dirty="0">
                <a:latin typeface="Calibri" panose="020F0502020204030204" pitchFamily="34" charset="0"/>
              </a:rPr>
              <a:t> ряд </a:t>
            </a:r>
            <a:r>
              <a:rPr lang="ru-RU" dirty="0" err="1">
                <a:latin typeface="Calibri" panose="020F0502020204030204" pitchFamily="34" charset="0"/>
              </a:rPr>
              <a:t>вугільних</a:t>
            </a:r>
            <a:r>
              <a:rPr lang="ru-RU" dirty="0">
                <a:latin typeface="Calibri" panose="020F0502020204030204" pitchFamily="34" charset="0"/>
              </a:rPr>
              <a:t> шахт, заводи </a:t>
            </a:r>
            <a:r>
              <a:rPr lang="ru-RU" dirty="0" err="1">
                <a:latin typeface="Calibri" panose="020F0502020204030204" pitchFamily="34" charset="0"/>
              </a:rPr>
              <a:t>авіаційних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компаній</a:t>
            </a:r>
            <a:r>
              <a:rPr lang="ru-RU" dirty="0">
                <a:latin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</a:rPr>
              <a:t>автомобільної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фірми</a:t>
            </a:r>
            <a:r>
              <a:rPr lang="ru-RU" dirty="0">
                <a:latin typeface="Calibri" panose="020F0502020204030204" pitchFamily="34" charset="0"/>
              </a:rPr>
              <a:t> “Рено”, </a:t>
            </a:r>
            <a:r>
              <a:rPr lang="ru-RU" dirty="0" err="1">
                <a:latin typeface="Calibri" panose="020F0502020204030204" pitchFamily="34" charset="0"/>
              </a:rPr>
              <a:t>окремі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значні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фірми</a:t>
            </a:r>
            <a:r>
              <a:rPr lang="ru-RU" dirty="0">
                <a:latin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</a:rPr>
              <a:t>підприємства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енергетики</a:t>
            </a:r>
            <a:r>
              <a:rPr lang="ru-RU" dirty="0">
                <a:latin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</a:rPr>
              <a:t>морський</a:t>
            </a:r>
            <a:r>
              <a:rPr lang="ru-RU" dirty="0">
                <a:latin typeface="Calibri" panose="020F0502020204030204" pitchFamily="34" charset="0"/>
              </a:rPr>
              <a:t> транспорт, </a:t>
            </a:r>
            <a:r>
              <a:rPr lang="ru-RU" dirty="0" err="1">
                <a:latin typeface="Calibri" panose="020F0502020204030204" pitchFamily="34" charset="0"/>
              </a:rPr>
              <a:t>Французький</a:t>
            </a:r>
            <a:r>
              <a:rPr lang="ru-RU" dirty="0">
                <a:latin typeface="Calibri" panose="020F0502020204030204" pitchFamily="34" charset="0"/>
              </a:rPr>
              <a:t> банк і </a:t>
            </a:r>
            <a:r>
              <a:rPr lang="ru-RU" dirty="0" err="1">
                <a:latin typeface="Calibri" panose="020F0502020204030204" pitchFamily="34" charset="0"/>
              </a:rPr>
              <a:t>чотири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найбільших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кредитних</a:t>
            </a:r>
            <a:r>
              <a:rPr lang="ru-RU" dirty="0">
                <a:latin typeface="Calibri" panose="020F0502020204030204" pitchFamily="34" charset="0"/>
              </a:rPr>
              <a:t> банки. </a:t>
            </a:r>
            <a:r>
              <a:rPr lang="ru-RU" dirty="0" err="1">
                <a:latin typeface="Calibri" panose="020F0502020204030204" pitchFamily="34" charset="0"/>
              </a:rPr>
              <a:t>Збільшувалась</a:t>
            </a:r>
            <a:r>
              <a:rPr lang="ru-RU" dirty="0">
                <a:latin typeface="Calibri" panose="020F0502020204030204" pitchFamily="34" charset="0"/>
              </a:rPr>
              <a:t> зарплата </a:t>
            </a:r>
            <a:r>
              <a:rPr lang="ru-RU" dirty="0" err="1">
                <a:latin typeface="Calibri" panose="020F0502020204030204" pitchFamily="34" charset="0"/>
              </a:rPr>
              <a:t>робітникам</a:t>
            </a:r>
            <a:r>
              <a:rPr lang="ru-RU" dirty="0">
                <a:latin typeface="Calibri" panose="020F0502020204030204" pitchFamily="34" charset="0"/>
              </a:rPr>
              <a:t> і </a:t>
            </a:r>
            <a:r>
              <a:rPr lang="ru-RU" dirty="0" err="1">
                <a:latin typeface="Calibri" panose="020F0502020204030204" pitchFamily="34" charset="0"/>
              </a:rPr>
              <a:t>службовцям</a:t>
            </a:r>
            <a:r>
              <a:rPr lang="ru-RU" dirty="0">
                <a:latin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</a:rPr>
              <a:t>пенсії</a:t>
            </a:r>
            <a:r>
              <a:rPr lang="ru-RU" dirty="0">
                <a:latin typeface="Calibri" panose="020F0502020204030204" pitchFamily="34" charset="0"/>
              </a:rPr>
              <a:t> ветеранам </a:t>
            </a:r>
            <a:r>
              <a:rPr lang="ru-RU" dirty="0" err="1">
                <a:latin typeface="Calibri" panose="020F0502020204030204" pitchFamily="34" charset="0"/>
              </a:rPr>
              <a:t>війни</a:t>
            </a:r>
            <a:r>
              <a:rPr lang="ru-RU" dirty="0">
                <a:latin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</a:rPr>
              <a:t>скасовувалися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податки</a:t>
            </a:r>
            <a:r>
              <a:rPr lang="ru-RU" dirty="0">
                <a:latin typeface="Calibri" panose="020F0502020204030204" pitchFamily="34" charset="0"/>
              </a:rPr>
              <a:t> на зарплату </a:t>
            </a:r>
            <a:r>
              <a:rPr lang="ru-RU" dirty="0" err="1">
                <a:latin typeface="Calibri" panose="020F0502020204030204" pitchFamily="34" charset="0"/>
              </a:rPr>
              <a:t>малооплачуваних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робітників</a:t>
            </a:r>
            <a:r>
              <a:rPr lang="ru-RU" dirty="0">
                <a:latin typeface="Calibri" panose="020F0502020204030204" pitchFamily="34" charset="0"/>
              </a:rPr>
              <a:t>. </a:t>
            </a:r>
            <a:r>
              <a:rPr lang="ru-RU" dirty="0" err="1">
                <a:latin typeface="Calibri" panose="020F0502020204030204" pitchFamily="34" charset="0"/>
              </a:rPr>
              <a:t>Колабораціоністи</a:t>
            </a:r>
            <a:r>
              <a:rPr lang="ru-RU" dirty="0">
                <a:latin typeface="Calibri" panose="020F0502020204030204" pitchFamily="34" charset="0"/>
              </a:rPr>
              <a:t> ( особи, </a:t>
            </a:r>
            <a:r>
              <a:rPr lang="ru-RU" dirty="0" err="1">
                <a:latin typeface="Calibri" panose="020F0502020204030204" pitchFamily="34" charset="0"/>
              </a:rPr>
              <a:t>які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співробітничали</a:t>
            </a:r>
            <a:r>
              <a:rPr lang="ru-RU" dirty="0">
                <a:latin typeface="Calibri" panose="020F0502020204030204" pitchFamily="34" charset="0"/>
              </a:rPr>
              <a:t> з фашистами ) </a:t>
            </a:r>
            <a:r>
              <a:rPr lang="ru-RU" dirty="0" err="1">
                <a:latin typeface="Calibri" panose="020F0502020204030204" pitchFamily="34" charset="0"/>
              </a:rPr>
              <a:t>виганялися</a:t>
            </a:r>
            <a:r>
              <a:rPr lang="ru-RU" dirty="0">
                <a:latin typeface="Calibri" panose="020F0502020204030204" pitchFamily="34" charset="0"/>
              </a:rPr>
              <a:t> з державного </a:t>
            </a:r>
            <a:r>
              <a:rPr lang="ru-RU" dirty="0" err="1">
                <a:latin typeface="Calibri" panose="020F0502020204030204" pitchFamily="34" charset="0"/>
              </a:rPr>
              <a:t>апарату</a:t>
            </a:r>
            <a:r>
              <a:rPr lang="ru-RU" dirty="0">
                <a:latin typeface="Calibri" panose="020F0502020204030204" pitchFamily="34" charset="0"/>
              </a:rPr>
              <a:t>. </a:t>
            </a:r>
            <a:r>
              <a:rPr lang="ru-RU" dirty="0" err="1">
                <a:latin typeface="Calibri" panose="020F0502020204030204" pitchFamily="34" charset="0"/>
              </a:rPr>
              <a:t>Корінне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населення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колоній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допускалося</a:t>
            </a:r>
            <a:r>
              <a:rPr lang="ru-RU" dirty="0">
                <a:latin typeface="Calibri" panose="020F0502020204030204" pitchFamily="34" charset="0"/>
              </a:rPr>
              <a:t> до </a:t>
            </a:r>
            <a:r>
              <a:rPr lang="ru-RU" dirty="0" err="1">
                <a:latin typeface="Calibri" panose="020F0502020204030204" pitchFamily="34" charset="0"/>
              </a:rPr>
              <a:t>адміністративних</a:t>
            </a:r>
            <a:r>
              <a:rPr lang="ru-RU" dirty="0">
                <a:latin typeface="Calibri" panose="020F0502020204030204" pitchFamily="34" charset="0"/>
              </a:rPr>
              <a:t> посад у себе на </a:t>
            </a:r>
            <a:r>
              <a:rPr lang="ru-RU" dirty="0" err="1">
                <a:latin typeface="Calibri" panose="020F0502020204030204" pitchFamily="34" charset="0"/>
              </a:rPr>
              <a:t>батьківщині</a:t>
            </a:r>
            <a:r>
              <a:rPr lang="ru-RU" dirty="0">
                <a:latin typeface="Calibri" panose="020F0502020204030204" pitchFamily="34" charset="0"/>
              </a:rPr>
              <a:t>; </a:t>
            </a:r>
            <a:r>
              <a:rPr lang="ru-RU" dirty="0" err="1">
                <a:latin typeface="Calibri" panose="020F0502020204030204" pitchFamily="34" charset="0"/>
              </a:rPr>
              <a:t>деякі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його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представники</a:t>
            </a:r>
            <a:r>
              <a:rPr lang="ru-RU" dirty="0">
                <a:latin typeface="Calibri" panose="020F0502020204030204" pitchFamily="34" charset="0"/>
              </a:rPr>
              <a:t> могли </a:t>
            </a:r>
            <a:r>
              <a:rPr lang="ru-RU" dirty="0" err="1">
                <a:latin typeface="Calibri" panose="020F0502020204030204" pitchFamily="34" charset="0"/>
              </a:rPr>
              <a:t>обиратися</a:t>
            </a:r>
            <a:r>
              <a:rPr lang="ru-RU" dirty="0">
                <a:latin typeface="Calibri" panose="020F0502020204030204" pitchFamily="34" charset="0"/>
              </a:rPr>
              <a:t> до </a:t>
            </a:r>
            <a:r>
              <a:rPr lang="ru-RU" dirty="0" err="1">
                <a:latin typeface="Calibri" panose="020F0502020204030204" pitchFamily="34" charset="0"/>
              </a:rPr>
              <a:t>французького</a:t>
            </a:r>
            <a:r>
              <a:rPr lang="ru-RU" dirty="0">
                <a:latin typeface="Calibri" panose="020F0502020204030204" pitchFamily="34" charset="0"/>
              </a:rPr>
              <a:t> парламенту</a:t>
            </a:r>
            <a:r>
              <a:rPr lang="ru-RU" dirty="0" smtClean="0">
                <a:latin typeface="Calibri" panose="020F0502020204030204" pitchFamily="34" charset="0"/>
              </a:rPr>
              <a:t>.</a:t>
            </a:r>
            <a:endParaRPr lang="ru-RU" dirty="0">
              <a:latin typeface="Calibri" panose="020F0502020204030204" pitchFamily="34" charset="0"/>
            </a:endParaRPr>
          </a:p>
          <a:p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Дії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Тимчасового</a:t>
            </a:r>
            <a:r>
              <a:rPr lang="ru-RU" b="1" dirty="0">
                <a:latin typeface="Calibri" panose="020F0502020204030204" pitchFamily="34" charset="0"/>
              </a:rPr>
              <a:t> уряду де Голля в 1944-1946 </a:t>
            </a:r>
            <a:r>
              <a:rPr lang="ru-RU" b="1" dirty="0" err="1">
                <a:latin typeface="Calibri" panose="020F0502020204030204" pitchFamily="34" charset="0"/>
              </a:rPr>
              <a:t>рр</a:t>
            </a:r>
            <a:r>
              <a:rPr lang="ru-RU" b="1" dirty="0">
                <a:latin typeface="Calibri" panose="020F0502020204030204" pitchFamily="34" charset="0"/>
              </a:rPr>
              <a:t>. </a:t>
            </a:r>
            <a:r>
              <a:rPr lang="ru-RU" b="1" dirty="0" err="1">
                <a:latin typeface="Calibri" panose="020F0502020204030204" pitchFamily="34" charset="0"/>
              </a:rPr>
              <a:t>сприяли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відродженню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французької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держави</a:t>
            </a:r>
            <a:r>
              <a:rPr lang="ru-RU" b="1" dirty="0">
                <a:latin typeface="Calibri" panose="020F0502020204030204" pitchFamily="34" charset="0"/>
              </a:rPr>
              <a:t> в </a:t>
            </a:r>
            <a:r>
              <a:rPr lang="ru-RU" b="1" dirty="0" err="1">
                <a:latin typeface="Calibri" panose="020F0502020204030204" pitchFamily="34" charset="0"/>
              </a:rPr>
              <a:t>нових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історичних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умовах</a:t>
            </a:r>
            <a:r>
              <a:rPr lang="ru-RU" b="1" dirty="0" smtClean="0">
                <a:latin typeface="Calibri" panose="020F0502020204030204" pitchFamily="34" charset="0"/>
              </a:rPr>
              <a:t>.</a:t>
            </a:r>
          </a:p>
          <a:p>
            <a:r>
              <a:rPr lang="ru-RU" b="1" dirty="0" err="1">
                <a:latin typeface="Calibri" panose="020F0502020204030204" pitchFamily="34" charset="0"/>
              </a:rPr>
              <a:t>Однією</a:t>
            </a:r>
            <a:r>
              <a:rPr lang="ru-RU" b="1" dirty="0">
                <a:latin typeface="Calibri" panose="020F0502020204030204" pitchFamily="34" charset="0"/>
              </a:rPr>
              <a:t> з </a:t>
            </a:r>
            <a:r>
              <a:rPr lang="ru-RU" b="1" dirty="0" err="1">
                <a:latin typeface="Calibri" panose="020F0502020204030204" pitchFamily="34" charset="0"/>
              </a:rPr>
              <a:t>першочергових</a:t>
            </a:r>
            <a:r>
              <a:rPr lang="ru-RU" b="1" dirty="0">
                <a:latin typeface="Calibri" panose="020F0502020204030204" pitchFamily="34" charset="0"/>
              </a:rPr>
              <a:t> проблем </a:t>
            </a:r>
            <a:r>
              <a:rPr lang="ru-RU" b="1" dirty="0" err="1">
                <a:latin typeface="Calibri" panose="020F0502020204030204" pitchFamily="34" charset="0"/>
              </a:rPr>
              <a:t>повоєнної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Франції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було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питання</a:t>
            </a:r>
            <a:r>
              <a:rPr lang="ru-RU" b="1" dirty="0">
                <a:latin typeface="Calibri" panose="020F0502020204030204" pitchFamily="34" charset="0"/>
              </a:rPr>
              <a:t> про </a:t>
            </a:r>
            <a:r>
              <a:rPr lang="ru-RU" b="1" dirty="0" err="1">
                <a:latin typeface="Calibri" panose="020F0502020204030204" pitchFamily="34" charset="0"/>
              </a:rPr>
              <a:t>новий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конституційний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 smtClean="0">
                <a:latin typeface="Calibri" panose="020F0502020204030204" pitchFamily="34" charset="0"/>
              </a:rPr>
              <a:t>устрій</a:t>
            </a:r>
            <a:r>
              <a:rPr lang="ru-RU" b="1" dirty="0" smtClean="0">
                <a:latin typeface="Calibri" panose="020F0502020204030204" pitchFamily="34" charset="0"/>
              </a:rPr>
              <a:t>. </a:t>
            </a:r>
            <a:r>
              <a:rPr lang="ru-RU" b="1" dirty="0" err="1" smtClean="0">
                <a:latin typeface="Calibri" panose="020F0502020204030204" pitchFamily="34" charset="0"/>
              </a:rPr>
              <a:t>Його</a:t>
            </a:r>
            <a:r>
              <a:rPr lang="ru-RU" b="1" dirty="0" smtClean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мали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вирішити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Установчі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збори</a:t>
            </a:r>
            <a:r>
              <a:rPr lang="ru-RU" b="1" dirty="0">
                <a:latin typeface="Calibri" panose="020F0502020204030204" pitchFamily="34" charset="0"/>
              </a:rPr>
              <a:t>, </a:t>
            </a:r>
            <a:r>
              <a:rPr lang="ru-RU" b="1" dirty="0" err="1">
                <a:latin typeface="Calibri" panose="020F0502020204030204" pitchFamily="34" charset="0"/>
              </a:rPr>
              <a:t>вибори</a:t>
            </a:r>
            <a:r>
              <a:rPr lang="ru-RU" b="1" dirty="0">
                <a:latin typeface="Calibri" panose="020F0502020204030204" pitchFamily="34" charset="0"/>
              </a:rPr>
              <a:t> до </a:t>
            </a:r>
            <a:r>
              <a:rPr lang="ru-RU" b="1" dirty="0" err="1">
                <a:latin typeface="Calibri" panose="020F0502020204030204" pitchFamily="34" charset="0"/>
              </a:rPr>
              <a:t>яких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було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призначено</a:t>
            </a:r>
            <a:r>
              <a:rPr lang="ru-RU" b="1" dirty="0">
                <a:latin typeface="Calibri" panose="020F0502020204030204" pitchFamily="34" charset="0"/>
              </a:rPr>
              <a:t> на 21 </a:t>
            </a:r>
            <a:r>
              <a:rPr lang="ru-RU" b="1" dirty="0" err="1">
                <a:latin typeface="Calibri" panose="020F0502020204030204" pitchFamily="34" charset="0"/>
              </a:rPr>
              <a:t>жовтня</a:t>
            </a:r>
            <a:r>
              <a:rPr lang="ru-RU" b="1" dirty="0">
                <a:latin typeface="Calibri" panose="020F0502020204030204" pitchFamily="34" charset="0"/>
              </a:rPr>
              <a:t> 1945 р. </a:t>
            </a:r>
            <a:r>
              <a:rPr lang="ru-RU" b="1" dirty="0" err="1">
                <a:latin typeface="Calibri" panose="020F0502020204030204" pitchFamily="34" charset="0"/>
              </a:rPr>
              <a:t>Одночасно</a:t>
            </a:r>
            <a:r>
              <a:rPr lang="ru-RU" b="1" dirty="0">
                <a:latin typeface="Calibri" panose="020F0502020204030204" pitchFamily="34" charset="0"/>
              </a:rPr>
              <a:t> в </a:t>
            </a:r>
            <a:r>
              <a:rPr lang="ru-RU" b="1" dirty="0" err="1">
                <a:latin typeface="Calibri" panose="020F0502020204030204" pitchFamily="34" charset="0"/>
              </a:rPr>
              <a:t>країні</a:t>
            </a:r>
            <a:r>
              <a:rPr lang="ru-RU" b="1" dirty="0">
                <a:latin typeface="Calibri" panose="020F0502020204030204" pitchFamily="34" charset="0"/>
              </a:rPr>
              <a:t> проходив референдум, </a:t>
            </a:r>
            <a:r>
              <a:rPr lang="ru-RU" b="1" dirty="0" err="1">
                <a:latin typeface="Calibri" panose="020F0502020204030204" pitchFamily="34" charset="0"/>
              </a:rPr>
              <a:t>який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мав</a:t>
            </a:r>
            <a:r>
              <a:rPr lang="ru-RU" b="1" dirty="0">
                <a:latin typeface="Calibri" panose="020F0502020204030204" pitchFamily="34" charset="0"/>
              </a:rPr>
              <a:t> на </a:t>
            </a:r>
            <a:r>
              <a:rPr lang="ru-RU" b="1" dirty="0" err="1">
                <a:latin typeface="Calibri" panose="020F0502020204030204" pitchFamily="34" charset="0"/>
              </a:rPr>
              <a:t>меті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визначити</a:t>
            </a:r>
            <a:r>
              <a:rPr lang="ru-RU" b="1" dirty="0">
                <a:latin typeface="Calibri" panose="020F0502020204030204" pitchFamily="34" charset="0"/>
              </a:rPr>
              <a:t> статус і </a:t>
            </a:r>
            <a:r>
              <a:rPr lang="ru-RU" b="1" dirty="0" err="1">
                <a:latin typeface="Calibri" panose="020F0502020204030204" pitchFamily="34" charset="0"/>
              </a:rPr>
              <a:t>повноваження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майбутнього</a:t>
            </a:r>
            <a:r>
              <a:rPr lang="ru-RU" b="1" dirty="0">
                <a:latin typeface="Calibri" panose="020F0502020204030204" pitchFamily="34" charset="0"/>
              </a:rPr>
              <a:t> парламенту, а </a:t>
            </a:r>
            <a:r>
              <a:rPr lang="ru-RU" b="1" dirty="0" err="1">
                <a:latin typeface="Calibri" panose="020F0502020204030204" pitchFamily="34" charset="0"/>
              </a:rPr>
              <a:t>також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виявити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ставлення</a:t>
            </a:r>
            <a:r>
              <a:rPr lang="ru-RU" b="1" dirty="0">
                <a:latin typeface="Calibri" panose="020F0502020204030204" pitchFamily="34" charset="0"/>
              </a:rPr>
              <a:t> до </a:t>
            </a:r>
            <a:r>
              <a:rPr lang="ru-RU" b="1" dirty="0" err="1">
                <a:latin typeface="Calibri" panose="020F0502020204030204" pitchFamily="34" charset="0"/>
              </a:rPr>
              <a:t>політичної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системи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Третьої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республіки</a:t>
            </a:r>
            <a:r>
              <a:rPr lang="ru-RU" b="1" dirty="0">
                <a:latin typeface="Calibri" panose="020F0502020204030204" pitchFamily="34" charset="0"/>
              </a:rPr>
              <a:t>. Референдум </a:t>
            </a:r>
            <a:r>
              <a:rPr lang="ru-RU" b="1" dirty="0" err="1">
                <a:latin typeface="Calibri" panose="020F0502020204030204" pitchFamily="34" charset="0"/>
              </a:rPr>
              <a:t>відкрив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ідею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повернення</a:t>
            </a:r>
            <a:r>
              <a:rPr lang="ru-RU" b="1" dirty="0">
                <a:latin typeface="Calibri" panose="020F0502020204030204" pitchFamily="34" charset="0"/>
              </a:rPr>
              <a:t> до </a:t>
            </a:r>
            <a:r>
              <a:rPr lang="ru-RU" b="1" dirty="0" err="1">
                <a:latin typeface="Calibri" panose="020F0502020204030204" pitchFamily="34" charset="0"/>
              </a:rPr>
              <a:t>Третьої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 smtClean="0">
                <a:latin typeface="Calibri" panose="020F0502020204030204" pitchFamily="34" charset="0"/>
              </a:rPr>
              <a:t>республіки</a:t>
            </a:r>
            <a:r>
              <a:rPr lang="ru-RU" b="1" dirty="0" smtClean="0">
                <a:latin typeface="Calibri" panose="020F0502020204030204" pitchFamily="34" charset="0"/>
              </a:rPr>
              <a:t>.</a:t>
            </a:r>
          </a:p>
          <a:p>
            <a:endParaRPr lang="ru-RU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097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3291" y="945573"/>
            <a:ext cx="11087099" cy="4488872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>
                <a:latin typeface="Calibri" panose="020F0502020204030204" pitchFamily="34" charset="0"/>
              </a:rPr>
              <a:t>13 листопада 1945 р. </a:t>
            </a:r>
            <a:r>
              <a:rPr lang="ru-RU" b="1" dirty="0" err="1">
                <a:latin typeface="Calibri" panose="020F0502020204030204" pitchFamily="34" charset="0"/>
              </a:rPr>
              <a:t>Установчі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збори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знову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обрали</a:t>
            </a:r>
            <a:r>
              <a:rPr lang="ru-RU" b="1" dirty="0">
                <a:latin typeface="Calibri" panose="020F0502020204030204" pitchFamily="34" charset="0"/>
              </a:rPr>
              <a:t> генерала де Голля главою </a:t>
            </a:r>
            <a:r>
              <a:rPr lang="ru-RU" b="1" dirty="0" err="1">
                <a:latin typeface="Calibri" panose="020F0502020204030204" pitchFamily="34" charset="0"/>
              </a:rPr>
              <a:t>Тимчасового</a:t>
            </a:r>
            <a:r>
              <a:rPr lang="ru-RU" b="1" dirty="0">
                <a:latin typeface="Calibri" panose="020F0502020204030204" pitchFamily="34" charset="0"/>
              </a:rPr>
              <a:t> уряду. У </a:t>
            </a:r>
            <a:r>
              <a:rPr lang="ru-RU" b="1" dirty="0" err="1">
                <a:latin typeface="Calibri" panose="020F0502020204030204" pitchFamily="34" charset="0"/>
              </a:rPr>
              <a:t>грудні</a:t>
            </a:r>
            <a:r>
              <a:rPr lang="ru-RU" b="1" dirty="0">
                <a:latin typeface="Calibri" panose="020F0502020204030204" pitchFamily="34" charset="0"/>
              </a:rPr>
              <a:t> уряд представив на </a:t>
            </a:r>
            <a:r>
              <a:rPr lang="ru-RU" b="1" dirty="0" err="1">
                <a:latin typeface="Calibri" panose="020F0502020204030204" pitchFamily="34" charset="0"/>
              </a:rPr>
              <a:t>обговорення</a:t>
            </a:r>
            <a:r>
              <a:rPr lang="ru-RU" b="1" dirty="0">
                <a:latin typeface="Calibri" panose="020F0502020204030204" pitchFamily="34" charset="0"/>
              </a:rPr>
              <a:t> бюджет на 1946 р. </a:t>
            </a:r>
            <a:r>
              <a:rPr lang="ru-RU" b="1" dirty="0" err="1">
                <a:latin typeface="Calibri" panose="020F0502020204030204" pitchFamily="34" charset="0"/>
              </a:rPr>
              <a:t>Депутати-соціалісти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запропонували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скоротити</a:t>
            </a:r>
            <a:r>
              <a:rPr lang="ru-RU" b="1" dirty="0">
                <a:latin typeface="Calibri" panose="020F0502020204030204" pitchFamily="34" charset="0"/>
              </a:rPr>
              <a:t> на 20 % </a:t>
            </a:r>
            <a:r>
              <a:rPr lang="ru-RU" b="1" dirty="0" err="1">
                <a:latin typeface="Calibri" panose="020F0502020204030204" pitchFamily="34" charset="0"/>
              </a:rPr>
              <a:t>військові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витрати</a:t>
            </a:r>
            <a:r>
              <a:rPr lang="ru-RU" b="1" dirty="0">
                <a:latin typeface="Calibri" panose="020F0502020204030204" pitchFamily="34" charset="0"/>
              </a:rPr>
              <a:t>. </a:t>
            </a:r>
            <a:r>
              <a:rPr lang="ru-RU" b="1" dirty="0" err="1">
                <a:latin typeface="Calibri" panose="020F0502020204030204" pitchFamily="34" charset="0"/>
              </a:rPr>
              <a:t>Їх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підтримали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комуністи</a:t>
            </a:r>
            <a:r>
              <a:rPr lang="ru-RU" b="1" dirty="0">
                <a:latin typeface="Calibri" panose="020F0502020204030204" pitchFamily="34" charset="0"/>
              </a:rPr>
              <a:t>. Генерал </a:t>
            </a:r>
            <a:r>
              <a:rPr lang="ru-RU" b="1" dirty="0" err="1">
                <a:latin typeface="Calibri" panose="020F0502020204030204" pitchFamily="34" charset="0"/>
              </a:rPr>
              <a:t>рішуче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протестував</a:t>
            </a:r>
            <a:r>
              <a:rPr lang="ru-RU" b="1" dirty="0">
                <a:latin typeface="Calibri" panose="020F0502020204030204" pitchFamily="34" charset="0"/>
              </a:rPr>
              <a:t>,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він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був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переконаний</a:t>
            </a:r>
            <a:r>
              <a:rPr lang="ru-RU" dirty="0">
                <a:latin typeface="Calibri" panose="020F0502020204030204" pitchFamily="34" charset="0"/>
              </a:rPr>
              <a:t> у </a:t>
            </a:r>
            <a:r>
              <a:rPr lang="ru-RU" dirty="0" err="1">
                <a:latin typeface="Calibri" panose="020F0502020204030204" pitchFamily="34" charset="0"/>
              </a:rPr>
              <a:t>нездатності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коаліційного</a:t>
            </a:r>
            <a:r>
              <a:rPr lang="ru-RU" dirty="0">
                <a:latin typeface="Calibri" panose="020F0502020204030204" pitchFamily="34" charset="0"/>
              </a:rPr>
              <a:t> уряду </a:t>
            </a:r>
            <a:r>
              <a:rPr lang="ru-RU" dirty="0" err="1">
                <a:latin typeface="Calibri" panose="020F0502020204030204" pitchFamily="34" charset="0"/>
              </a:rPr>
              <a:t>справитися</a:t>
            </a:r>
            <a:r>
              <a:rPr lang="ru-RU" dirty="0">
                <a:latin typeface="Calibri" panose="020F0502020204030204" pitchFamily="34" charset="0"/>
              </a:rPr>
              <a:t> з </a:t>
            </a:r>
            <a:r>
              <a:rPr lang="ru-RU" dirty="0" err="1">
                <a:latin typeface="Calibri" panose="020F0502020204030204" pitchFamily="34" charset="0"/>
              </a:rPr>
              <a:t>труднощами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економічного</a:t>
            </a:r>
            <a:r>
              <a:rPr lang="ru-RU" dirty="0">
                <a:latin typeface="Calibri" panose="020F0502020204030204" pitchFamily="34" charset="0"/>
              </a:rPr>
              <a:t> й </a:t>
            </a:r>
            <a:r>
              <a:rPr lang="ru-RU" dirty="0" err="1">
                <a:latin typeface="Calibri" panose="020F0502020204030204" pitchFamily="34" charset="0"/>
              </a:rPr>
              <a:t>міжнародного</a:t>
            </a:r>
            <a:r>
              <a:rPr lang="ru-RU" dirty="0">
                <a:latin typeface="Calibri" panose="020F0502020204030204" pitchFamily="34" charset="0"/>
              </a:rPr>
              <a:t> порядку, </a:t>
            </a:r>
            <a:r>
              <a:rPr lang="ru-RU" dirty="0" err="1">
                <a:latin typeface="Calibri" panose="020F0502020204030204" pitchFamily="34" charset="0"/>
              </a:rPr>
              <a:t>які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очікували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країну</a:t>
            </a:r>
            <a:r>
              <a:rPr lang="ru-RU" dirty="0">
                <a:latin typeface="Calibri" panose="020F0502020204030204" pitchFamily="34" charset="0"/>
              </a:rPr>
              <a:t>. </a:t>
            </a:r>
            <a:r>
              <a:rPr lang="ru-RU" b="1" dirty="0">
                <a:latin typeface="Calibri" panose="020F0502020204030204" pitchFamily="34" charset="0"/>
              </a:rPr>
              <a:t>20 </a:t>
            </a:r>
            <a:r>
              <a:rPr lang="ru-RU" b="1" dirty="0" err="1">
                <a:latin typeface="Calibri" panose="020F0502020204030204" pitchFamily="34" charset="0"/>
              </a:rPr>
              <a:t>січня</a:t>
            </a:r>
            <a:r>
              <a:rPr lang="ru-RU" b="1" dirty="0">
                <a:latin typeface="Calibri" panose="020F0502020204030204" pitchFamily="34" charset="0"/>
              </a:rPr>
              <a:t> 1946 р. </a:t>
            </a:r>
            <a:r>
              <a:rPr lang="ru-RU" b="1" dirty="0" err="1">
                <a:latin typeface="Calibri" panose="020F0502020204030204" pitchFamily="34" charset="0"/>
              </a:rPr>
              <a:t>він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зробив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заяву</a:t>
            </a:r>
            <a:r>
              <a:rPr lang="ru-RU" b="1" dirty="0">
                <a:latin typeface="Calibri" panose="020F0502020204030204" pitchFamily="34" charset="0"/>
              </a:rPr>
              <a:t> про </a:t>
            </a:r>
            <a:r>
              <a:rPr lang="ru-RU" b="1" dirty="0" err="1">
                <a:latin typeface="Calibri" panose="020F0502020204030204" pitchFamily="34" charset="0"/>
              </a:rPr>
              <a:t>відставку</a:t>
            </a:r>
            <a:r>
              <a:rPr lang="ru-RU" b="1" dirty="0">
                <a:latin typeface="Calibri" panose="020F0502020204030204" pitchFamily="34" charset="0"/>
              </a:rPr>
              <a:t>. </a:t>
            </a:r>
            <a:r>
              <a:rPr lang="ru-RU" dirty="0">
                <a:latin typeface="Calibri" panose="020F0502020204030204" pitchFamily="34" charset="0"/>
              </a:rPr>
              <a:t>Главою уряду </a:t>
            </a:r>
            <a:r>
              <a:rPr lang="ru-RU" dirty="0" err="1">
                <a:latin typeface="Calibri" panose="020F0502020204030204" pitchFamily="34" charset="0"/>
              </a:rPr>
              <a:t>було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призначено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соціаліста</a:t>
            </a:r>
            <a:r>
              <a:rPr lang="ru-RU" dirty="0">
                <a:latin typeface="Calibri" panose="020F0502020204030204" pitchFamily="34" charset="0"/>
              </a:rPr>
              <a:t> Ф. </a:t>
            </a:r>
            <a:r>
              <a:rPr lang="ru-RU" dirty="0" err="1">
                <a:latin typeface="Calibri" panose="020F0502020204030204" pitchFamily="34" charset="0"/>
              </a:rPr>
              <a:t>Гуена</a:t>
            </a:r>
            <a:r>
              <a:rPr lang="ru-RU" dirty="0">
                <a:latin typeface="Calibri" panose="020F0502020204030204" pitchFamily="34" charset="0"/>
              </a:rPr>
              <a:t>. </a:t>
            </a:r>
            <a:r>
              <a:rPr lang="ru-RU" b="1" dirty="0">
                <a:latin typeface="Calibri" panose="020F0502020204030204" pitchFamily="34" charset="0"/>
              </a:rPr>
              <a:t>До уряду </a:t>
            </a:r>
            <a:r>
              <a:rPr lang="ru-RU" b="1" dirty="0" err="1">
                <a:latin typeface="Calibri" panose="020F0502020204030204" pitchFamily="34" charset="0"/>
              </a:rPr>
              <a:t>увійшли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сім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соціалістів</a:t>
            </a:r>
            <a:r>
              <a:rPr lang="ru-RU" b="1" dirty="0">
                <a:latin typeface="Calibri" panose="020F0502020204030204" pitchFamily="34" charset="0"/>
              </a:rPr>
              <a:t>, </a:t>
            </a:r>
            <a:r>
              <a:rPr lang="ru-RU" b="1" dirty="0" err="1">
                <a:latin typeface="Calibri" panose="020F0502020204030204" pitchFamily="34" charset="0"/>
              </a:rPr>
              <a:t>шість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комуністів</a:t>
            </a:r>
            <a:r>
              <a:rPr lang="ru-RU" b="1" dirty="0">
                <a:latin typeface="Calibri" panose="020F0502020204030204" pitchFamily="34" charset="0"/>
              </a:rPr>
              <a:t>, </a:t>
            </a:r>
            <a:r>
              <a:rPr lang="ru-RU" b="1" dirty="0" err="1">
                <a:latin typeface="Calibri" panose="020F0502020204030204" pitchFamily="34" charset="0"/>
              </a:rPr>
              <a:t>шість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католиків</a:t>
            </a:r>
            <a:r>
              <a:rPr lang="ru-RU" b="1" dirty="0">
                <a:latin typeface="Calibri" panose="020F0502020204030204" pitchFamily="34" charset="0"/>
              </a:rPr>
              <a:t>. У </a:t>
            </a:r>
            <a:r>
              <a:rPr lang="ru-RU" b="1" dirty="0" err="1">
                <a:latin typeface="Calibri" panose="020F0502020204030204" pitchFamily="34" charset="0"/>
              </a:rPr>
              <a:t>Франції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розпочався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період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правління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трьохпалатного</a:t>
            </a:r>
            <a:r>
              <a:rPr lang="ru-RU" b="1" dirty="0">
                <a:latin typeface="Calibri" panose="020F0502020204030204" pitchFamily="34" charset="0"/>
              </a:rPr>
              <a:t> блоку.</a:t>
            </a:r>
          </a:p>
          <a:p>
            <a:endParaRPr lang="ru-RU" dirty="0">
              <a:latin typeface="Calibri" panose="020F0502020204030204" pitchFamily="34" charset="0"/>
            </a:endParaRPr>
          </a:p>
          <a:p>
            <a:r>
              <a:rPr lang="ru-RU" b="1" dirty="0">
                <a:latin typeface="Calibri" panose="020F0502020204030204" pitchFamily="34" charset="0"/>
              </a:rPr>
              <a:t> “Народно-</a:t>
            </a:r>
            <a:r>
              <a:rPr lang="ru-RU" b="1" dirty="0" err="1">
                <a:latin typeface="Calibri" panose="020F0502020204030204" pitchFamily="34" charset="0"/>
              </a:rPr>
              <a:t>Республіканський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рух</a:t>
            </a:r>
            <a:r>
              <a:rPr lang="ru-RU" b="1" dirty="0">
                <a:latin typeface="Calibri" panose="020F0502020204030204" pitchFamily="34" charset="0"/>
              </a:rPr>
              <a:t>” </a:t>
            </a:r>
            <a:r>
              <a:rPr lang="ru-RU" b="1" dirty="0" err="1">
                <a:latin typeface="Calibri" panose="020F0502020204030204" pitchFamily="34" charset="0"/>
              </a:rPr>
              <a:t>спільно</a:t>
            </a:r>
            <a:r>
              <a:rPr lang="ru-RU" b="1" dirty="0">
                <a:latin typeface="Calibri" panose="020F0502020204030204" pitchFamily="34" charset="0"/>
              </a:rPr>
              <a:t> з </a:t>
            </a:r>
            <a:r>
              <a:rPr lang="ru-RU" b="1" dirty="0" err="1">
                <a:latin typeface="Calibri" panose="020F0502020204030204" pitchFamily="34" charset="0"/>
              </a:rPr>
              <a:t>іншими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партіями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Установчих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зборів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розробили</a:t>
            </a:r>
            <a:r>
              <a:rPr lang="ru-RU" b="1" dirty="0">
                <a:latin typeface="Calibri" panose="020F0502020204030204" pitchFamily="34" charset="0"/>
              </a:rPr>
              <a:t> проект, </a:t>
            </a:r>
            <a:r>
              <a:rPr lang="ru-RU" b="1" dirty="0" err="1">
                <a:latin typeface="Calibri" panose="020F0502020204030204" pitchFamily="34" charset="0"/>
              </a:rPr>
              <a:t>який</a:t>
            </a:r>
            <a:r>
              <a:rPr lang="ru-RU" b="1" dirty="0">
                <a:latin typeface="Calibri" panose="020F0502020204030204" pitchFamily="34" charset="0"/>
              </a:rPr>
              <a:t> у </a:t>
            </a:r>
            <a:r>
              <a:rPr lang="ru-RU" b="1" dirty="0" err="1">
                <a:latin typeface="Calibri" panose="020F0502020204030204" pitchFamily="34" charset="0"/>
              </a:rPr>
              <a:t>вересні</a:t>
            </a:r>
            <a:r>
              <a:rPr lang="ru-RU" b="1" dirty="0">
                <a:latin typeface="Calibri" panose="020F0502020204030204" pitchFamily="34" charset="0"/>
              </a:rPr>
              <a:t> 1946 р. </a:t>
            </a:r>
            <a:r>
              <a:rPr lang="ru-RU" b="1" dirty="0" err="1">
                <a:latin typeface="Calibri" panose="020F0502020204030204" pitchFamily="34" charset="0"/>
              </a:rPr>
              <a:t>Установчі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збори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прийняли</a:t>
            </a:r>
            <a:r>
              <a:rPr lang="ru-RU" b="1" dirty="0">
                <a:latin typeface="Calibri" panose="020F0502020204030204" pitchFamily="34" charset="0"/>
              </a:rPr>
              <a:t> як </a:t>
            </a:r>
            <a:r>
              <a:rPr lang="ru-RU" b="1" dirty="0" err="1">
                <a:latin typeface="Calibri" panose="020F0502020204030204" pitchFamily="34" charset="0"/>
              </a:rPr>
              <a:t>новий</a:t>
            </a:r>
            <a:r>
              <a:rPr lang="ru-RU" b="1" dirty="0">
                <a:latin typeface="Calibri" panose="020F0502020204030204" pitchFamily="34" charset="0"/>
              </a:rPr>
              <a:t> проект </a:t>
            </a:r>
            <a:r>
              <a:rPr lang="ru-RU" b="1" dirty="0" err="1">
                <a:latin typeface="Calibri" panose="020F0502020204030204" pitchFamily="34" charset="0"/>
              </a:rPr>
              <a:t>конституції</a:t>
            </a:r>
            <a:r>
              <a:rPr lang="ru-RU" b="1" dirty="0">
                <a:latin typeface="Calibri" panose="020F0502020204030204" pitchFamily="34" charset="0"/>
              </a:rPr>
              <a:t>. </a:t>
            </a:r>
            <a:r>
              <a:rPr lang="ru-RU" b="1" dirty="0" err="1">
                <a:latin typeface="Calibri" panose="020F0502020204030204" pitchFamily="34" charset="0"/>
              </a:rPr>
              <a:t>Його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було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схвалено</a:t>
            </a:r>
            <a:r>
              <a:rPr lang="ru-RU" b="1" dirty="0">
                <a:latin typeface="Calibri" panose="020F0502020204030204" pitchFamily="34" charset="0"/>
              </a:rPr>
              <a:t> в </a:t>
            </a:r>
            <a:r>
              <a:rPr lang="ru-RU" b="1" dirty="0" err="1">
                <a:latin typeface="Calibri" panose="020F0502020204030204" pitchFamily="34" charset="0"/>
              </a:rPr>
              <a:t>результаті</a:t>
            </a:r>
            <a:r>
              <a:rPr lang="ru-RU" b="1" dirty="0">
                <a:latin typeface="Calibri" panose="020F0502020204030204" pitchFamily="34" charset="0"/>
              </a:rPr>
              <a:t> референдуму, </a:t>
            </a:r>
            <a:r>
              <a:rPr lang="ru-RU" b="1" dirty="0" err="1">
                <a:latin typeface="Calibri" panose="020F0502020204030204" pitchFamily="34" charset="0"/>
              </a:rPr>
              <a:t>що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відбувся</a:t>
            </a:r>
            <a:r>
              <a:rPr lang="ru-RU" b="1" dirty="0">
                <a:latin typeface="Calibri" panose="020F0502020204030204" pitchFamily="34" charset="0"/>
              </a:rPr>
              <a:t> 13 </a:t>
            </a:r>
            <a:r>
              <a:rPr lang="ru-RU" b="1" dirty="0" err="1">
                <a:latin typeface="Calibri" panose="020F0502020204030204" pitchFamily="34" charset="0"/>
              </a:rPr>
              <a:t>жовтня</a:t>
            </a:r>
            <a:r>
              <a:rPr lang="ru-RU" b="1" dirty="0">
                <a:latin typeface="Calibri" panose="020F0502020204030204" pitchFamily="34" charset="0"/>
              </a:rPr>
              <a:t>.</a:t>
            </a:r>
          </a:p>
          <a:p>
            <a:endParaRPr lang="ru-RU" dirty="0">
              <a:latin typeface="Calibri" panose="020F0502020204030204" pitchFamily="34" charset="0"/>
            </a:endParaRPr>
          </a:p>
          <a:p>
            <a:r>
              <a:rPr lang="ru-RU" dirty="0">
                <a:latin typeface="Calibri" panose="020F0502020204030204" pitchFamily="34" charset="0"/>
              </a:rPr>
              <a:t> За новою </a:t>
            </a:r>
            <a:r>
              <a:rPr lang="ru-RU" dirty="0" err="1">
                <a:latin typeface="Calibri" panose="020F0502020204030204" pitchFamily="34" charset="0"/>
              </a:rPr>
              <a:t>конституцією</a:t>
            </a:r>
            <a:r>
              <a:rPr lang="ru-RU" dirty="0">
                <a:latin typeface="Calibri" panose="020F0502020204030204" pitchFamily="34" charset="0"/>
              </a:rPr>
              <a:t> парламент </a:t>
            </a:r>
            <a:r>
              <a:rPr lang="ru-RU" dirty="0" err="1">
                <a:latin typeface="Calibri" panose="020F0502020204030204" pitchFamily="34" charset="0"/>
              </a:rPr>
              <a:t>поділявся</a:t>
            </a:r>
            <a:r>
              <a:rPr lang="ru-RU" dirty="0">
                <a:latin typeface="Calibri" panose="020F0502020204030204" pitchFamily="34" charset="0"/>
              </a:rPr>
              <a:t> на </a:t>
            </a:r>
            <a:r>
              <a:rPr lang="ru-RU" dirty="0" err="1">
                <a:latin typeface="Calibri" panose="020F0502020204030204" pitchFamily="34" charset="0"/>
              </a:rPr>
              <a:t>дві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палати</a:t>
            </a:r>
            <a:r>
              <a:rPr lang="ru-RU" dirty="0">
                <a:latin typeface="Calibri" panose="020F0502020204030204" pitchFamily="34" charset="0"/>
              </a:rPr>
              <a:t> – </a:t>
            </a:r>
            <a:r>
              <a:rPr lang="ru-RU" dirty="0" err="1">
                <a:latin typeface="Calibri" panose="020F0502020204030204" pitchFamily="34" charset="0"/>
              </a:rPr>
              <a:t>Національні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збори</a:t>
            </a:r>
            <a:r>
              <a:rPr lang="ru-RU" dirty="0">
                <a:latin typeface="Calibri" panose="020F0502020204030204" pitchFamily="34" charset="0"/>
              </a:rPr>
              <a:t> і Раду </a:t>
            </a:r>
            <a:r>
              <a:rPr lang="ru-RU" dirty="0" err="1">
                <a:latin typeface="Calibri" panose="020F0502020204030204" pitchFamily="34" charset="0"/>
              </a:rPr>
              <a:t>республіки</a:t>
            </a:r>
            <a:r>
              <a:rPr lang="ru-RU" dirty="0">
                <a:latin typeface="Calibri" panose="020F0502020204030204" pitchFamily="34" charset="0"/>
              </a:rPr>
              <a:t>. В руках </a:t>
            </a:r>
            <a:r>
              <a:rPr lang="ru-RU" dirty="0" err="1">
                <a:latin typeface="Calibri" panose="020F0502020204030204" pitchFamily="34" charset="0"/>
              </a:rPr>
              <a:t>першої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палати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була</a:t>
            </a:r>
            <a:r>
              <a:rPr lang="ru-RU" dirty="0">
                <a:latin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</a:rPr>
              <a:t>власно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кажучи</a:t>
            </a:r>
            <a:r>
              <a:rPr lang="ru-RU" dirty="0">
                <a:latin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</a:rPr>
              <a:t>зосереджена</a:t>
            </a:r>
            <a:r>
              <a:rPr lang="ru-RU" dirty="0">
                <a:latin typeface="Calibri" panose="020F0502020204030204" pitchFamily="34" charset="0"/>
              </a:rPr>
              <a:t> вся </a:t>
            </a:r>
            <a:r>
              <a:rPr lang="ru-RU" dirty="0" err="1">
                <a:latin typeface="Calibri" panose="020F0502020204030204" pitchFamily="34" charset="0"/>
              </a:rPr>
              <a:t>влада</a:t>
            </a:r>
            <a:r>
              <a:rPr lang="ru-RU" dirty="0">
                <a:latin typeface="Calibri" panose="020F0502020204030204" pitchFamily="34" charset="0"/>
              </a:rPr>
              <a:t>. Вона </a:t>
            </a:r>
            <a:r>
              <a:rPr lang="ru-RU" dirty="0" err="1">
                <a:latin typeface="Calibri" panose="020F0502020204030204" pitchFamily="34" charset="0"/>
              </a:rPr>
              <a:t>приймала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закони</a:t>
            </a:r>
            <a:r>
              <a:rPr lang="ru-RU" dirty="0">
                <a:latin typeface="Calibri" panose="020F0502020204030204" pitchFamily="34" charset="0"/>
              </a:rPr>
              <a:t> і </a:t>
            </a:r>
            <a:r>
              <a:rPr lang="ru-RU" dirty="0" err="1">
                <a:latin typeface="Calibri" panose="020F0502020204030204" pitchFamily="34" charset="0"/>
              </a:rPr>
              <a:t>контролювала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діяльність</a:t>
            </a:r>
            <a:r>
              <a:rPr lang="ru-RU" dirty="0">
                <a:latin typeface="Calibri" panose="020F0502020204030204" pitchFamily="34" charset="0"/>
              </a:rPr>
              <a:t> уряду. </a:t>
            </a:r>
            <a:r>
              <a:rPr lang="ru-RU" dirty="0" err="1">
                <a:latin typeface="Calibri" panose="020F0502020204030204" pitchFamily="34" charset="0"/>
              </a:rPr>
              <a:t>Президентові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республіки</a:t>
            </a:r>
            <a:r>
              <a:rPr lang="ru-RU" dirty="0">
                <a:latin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</a:rPr>
              <a:t>якого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обрали</a:t>
            </a:r>
            <a:r>
              <a:rPr lang="ru-RU" dirty="0">
                <a:latin typeface="Calibri" panose="020F0502020204030204" pitchFamily="34" charset="0"/>
              </a:rPr>
              <a:t> на </a:t>
            </a:r>
            <a:r>
              <a:rPr lang="ru-RU" dirty="0" err="1">
                <a:latin typeface="Calibri" panose="020F0502020204030204" pitchFamily="34" charset="0"/>
              </a:rPr>
              <a:t>сім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років</a:t>
            </a:r>
            <a:r>
              <a:rPr lang="ru-RU" dirty="0">
                <a:latin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</a:rPr>
              <a:t>надавалися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другорядні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функції</a:t>
            </a:r>
            <a:r>
              <a:rPr lang="ru-RU" b="1" dirty="0">
                <a:latin typeface="Calibri" panose="020F0502020204030204" pitchFamily="34" charset="0"/>
              </a:rPr>
              <a:t>. 24 </a:t>
            </a:r>
            <a:r>
              <a:rPr lang="ru-RU" b="1" dirty="0" err="1">
                <a:latin typeface="Calibri" panose="020F0502020204030204" pitchFamily="34" charset="0"/>
              </a:rPr>
              <a:t>грудня</a:t>
            </a:r>
            <a:r>
              <a:rPr lang="ru-RU" b="1" dirty="0">
                <a:latin typeface="Calibri" panose="020F0502020204030204" pitchFamily="34" charset="0"/>
              </a:rPr>
              <a:t> 1946 р. нова </a:t>
            </a:r>
            <a:r>
              <a:rPr lang="ru-RU" b="1" dirty="0" err="1">
                <a:latin typeface="Calibri" panose="020F0502020204030204" pitchFamily="34" charset="0"/>
              </a:rPr>
              <a:t>конституція</a:t>
            </a:r>
            <a:r>
              <a:rPr lang="ru-RU" b="1" dirty="0">
                <a:latin typeface="Calibri" panose="020F0502020204030204" pitchFamily="34" charset="0"/>
              </a:rPr>
              <a:t> набрала </a:t>
            </a:r>
            <a:r>
              <a:rPr lang="ru-RU" b="1" dirty="0" err="1">
                <a:latin typeface="Calibri" panose="020F0502020204030204" pitchFamily="34" charset="0"/>
              </a:rPr>
              <a:t>сили</a:t>
            </a:r>
            <a:r>
              <a:rPr lang="ru-RU" b="1" dirty="0">
                <a:latin typeface="Calibri" panose="020F0502020204030204" pitchFamily="34" charset="0"/>
              </a:rPr>
              <a:t>.</a:t>
            </a:r>
          </a:p>
          <a:p>
            <a:endParaRPr lang="ru-RU" dirty="0">
              <a:latin typeface="Calibri" panose="020F0502020204030204" pitchFamily="34" charset="0"/>
            </a:endParaRPr>
          </a:p>
          <a:p>
            <a:endParaRPr lang="ru-RU" dirty="0">
              <a:latin typeface="Calibri" panose="020F0502020204030204" pitchFamily="34" charset="0"/>
            </a:endParaRPr>
          </a:p>
          <a:p>
            <a:endParaRPr lang="ru-RU" dirty="0">
              <a:latin typeface="Calibri" panose="020F0502020204030204" pitchFamily="34" charset="0"/>
            </a:endParaRPr>
          </a:p>
          <a:p>
            <a:endParaRPr 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714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90945" y="671012"/>
            <a:ext cx="11107882" cy="4088023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b="1" dirty="0">
                <a:latin typeface="Calibri" panose="020F0502020204030204" pitchFamily="34" charset="0"/>
              </a:rPr>
              <a:t>16 </a:t>
            </a:r>
            <a:r>
              <a:rPr lang="ru-RU" b="1" dirty="0" err="1">
                <a:latin typeface="Calibri" panose="020F0502020204030204" pitchFamily="34" charset="0"/>
              </a:rPr>
              <a:t>січня</a:t>
            </a:r>
            <a:r>
              <a:rPr lang="ru-RU" b="1" dirty="0">
                <a:latin typeface="Calibri" panose="020F0502020204030204" pitchFamily="34" charset="0"/>
              </a:rPr>
              <a:t> 1947 р. </a:t>
            </a:r>
            <a:r>
              <a:rPr lang="ru-RU" b="1" dirty="0" err="1">
                <a:latin typeface="Calibri" panose="020F0502020204030204" pitchFamily="34" charset="0"/>
              </a:rPr>
              <a:t>відбулися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вибори</a:t>
            </a:r>
            <a:r>
              <a:rPr lang="ru-RU" b="1" dirty="0">
                <a:latin typeface="Calibri" panose="020F0502020204030204" pitchFamily="34" charset="0"/>
              </a:rPr>
              <a:t> президента </a:t>
            </a:r>
            <a:r>
              <a:rPr lang="ru-RU" b="1" dirty="0" err="1">
                <a:latin typeface="Calibri" panose="020F0502020204030204" pitchFamily="34" charset="0"/>
              </a:rPr>
              <a:t>Французької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республіки</a:t>
            </a:r>
            <a:r>
              <a:rPr lang="ru-RU" b="1" dirty="0">
                <a:latin typeface="Calibri" panose="020F0502020204030204" pitchFamily="34" charset="0"/>
              </a:rPr>
              <a:t>. Ним став </a:t>
            </a:r>
            <a:r>
              <a:rPr lang="ru-RU" b="1" dirty="0" err="1">
                <a:latin typeface="Calibri" panose="020F0502020204030204" pitchFamily="34" charset="0"/>
              </a:rPr>
              <a:t>правий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соціаліст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Венсан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Оріоль</a:t>
            </a:r>
            <a:r>
              <a:rPr lang="ru-RU" b="1" dirty="0">
                <a:latin typeface="Calibri" panose="020F0502020204030204" pitchFamily="34" charset="0"/>
              </a:rPr>
              <a:t>. Так </a:t>
            </a:r>
            <a:r>
              <a:rPr lang="ru-RU" b="1" dirty="0" err="1">
                <a:latin typeface="Calibri" panose="020F0502020204030204" pitchFamily="34" charset="0"/>
              </a:rPr>
              <a:t>розпочала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своє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існування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Четверта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республіка</a:t>
            </a:r>
            <a:r>
              <a:rPr lang="ru-RU" b="1" dirty="0" smtClean="0">
                <a:latin typeface="Calibri" panose="020F0502020204030204" pitchFamily="34" charset="0"/>
              </a:rPr>
              <a:t>. </a:t>
            </a:r>
          </a:p>
          <a:p>
            <a:r>
              <a:rPr lang="ru-RU" b="1" dirty="0" err="1" smtClean="0">
                <a:latin typeface="Calibri" panose="020F0502020204030204" pitchFamily="34" charset="0"/>
              </a:rPr>
              <a:t>Четвертій</a:t>
            </a:r>
            <a:r>
              <a:rPr lang="ru-RU" b="1" dirty="0" smtClean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республіці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дісталася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дуже</a:t>
            </a:r>
            <a:r>
              <a:rPr lang="ru-RU" b="1" dirty="0">
                <a:latin typeface="Calibri" panose="020F0502020204030204" pitchFamily="34" charset="0"/>
              </a:rPr>
              <a:t> складна “</a:t>
            </a:r>
            <a:r>
              <a:rPr lang="ru-RU" b="1" dirty="0" err="1">
                <a:latin typeface="Calibri" panose="020F0502020204030204" pitchFamily="34" charset="0"/>
              </a:rPr>
              <a:t>економічна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спадщина</a:t>
            </a:r>
            <a:r>
              <a:rPr lang="ru-RU" b="1" dirty="0">
                <a:latin typeface="Calibri" panose="020F0502020204030204" pitchFamily="34" charset="0"/>
              </a:rPr>
              <a:t>”. </a:t>
            </a:r>
            <a:r>
              <a:rPr lang="ru-RU" dirty="0" err="1">
                <a:latin typeface="Calibri" panose="020F0502020204030204" pitchFamily="34" charset="0"/>
              </a:rPr>
              <a:t>Першому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урядові</a:t>
            </a:r>
            <a:r>
              <a:rPr lang="ru-RU" dirty="0">
                <a:latin typeface="Calibri" panose="020F0502020204030204" pitchFamily="34" charset="0"/>
              </a:rPr>
              <a:t> на </a:t>
            </a:r>
            <a:r>
              <a:rPr lang="ru-RU" dirty="0" err="1">
                <a:latin typeface="Calibri" panose="020F0502020204030204" pitchFamily="34" charset="0"/>
              </a:rPr>
              <a:t>чолі</a:t>
            </a:r>
            <a:r>
              <a:rPr lang="ru-RU" dirty="0">
                <a:latin typeface="Calibri" panose="020F0502020204030204" pitchFamily="34" charset="0"/>
              </a:rPr>
              <a:t> з </a:t>
            </a:r>
            <a:r>
              <a:rPr lang="ru-RU" dirty="0" err="1">
                <a:latin typeface="Calibri" panose="020F0502020204030204" pitchFamily="34" charset="0"/>
              </a:rPr>
              <a:t>соціалістом</a:t>
            </a:r>
            <a:r>
              <a:rPr lang="ru-RU" dirty="0">
                <a:latin typeface="Calibri" panose="020F0502020204030204" pitchFamily="34" charset="0"/>
              </a:rPr>
              <a:t> Полем </a:t>
            </a:r>
            <a:r>
              <a:rPr lang="ru-RU" dirty="0" err="1">
                <a:latin typeface="Calibri" panose="020F0502020204030204" pitchFamily="34" charset="0"/>
              </a:rPr>
              <a:t>Рамадьє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були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потрібні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великі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капіталовкладення</a:t>
            </a:r>
            <a:r>
              <a:rPr lang="ru-RU" dirty="0">
                <a:latin typeface="Calibri" panose="020F0502020204030204" pitchFamily="34" charset="0"/>
              </a:rPr>
              <a:t> для </a:t>
            </a:r>
            <a:r>
              <a:rPr lang="ru-RU" dirty="0" err="1">
                <a:latin typeface="Calibri" panose="020F0502020204030204" pitchFamily="34" charset="0"/>
              </a:rPr>
              <a:t>пожвавлення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економіки</a:t>
            </a:r>
            <a:r>
              <a:rPr lang="ru-RU" dirty="0">
                <a:latin typeface="Calibri" panose="020F0502020204030204" pitchFamily="34" charset="0"/>
              </a:rPr>
              <a:t>. За умов </a:t>
            </a:r>
            <a:r>
              <a:rPr lang="ru-RU" dirty="0" err="1">
                <a:latin typeface="Calibri" panose="020F0502020204030204" pitchFamily="34" charset="0"/>
              </a:rPr>
              <a:t>їхнього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дефіциту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b="1" dirty="0">
                <a:latin typeface="Calibri" panose="020F0502020204030204" pitchFamily="34" charset="0"/>
              </a:rPr>
              <a:t>уряд </a:t>
            </a:r>
            <a:r>
              <a:rPr lang="ru-RU" b="1" dirty="0" err="1">
                <a:latin typeface="Calibri" panose="020F0502020204030204" pitchFamily="34" charset="0"/>
              </a:rPr>
              <a:t>Четвертої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республіки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провадив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політику</a:t>
            </a:r>
            <a:r>
              <a:rPr lang="ru-RU" b="1" dirty="0">
                <a:latin typeface="Calibri" panose="020F0502020204030204" pitchFamily="34" charset="0"/>
              </a:rPr>
              <a:t> “</a:t>
            </a:r>
            <a:r>
              <a:rPr lang="ru-RU" b="1" dirty="0" err="1">
                <a:latin typeface="Calibri" panose="020F0502020204030204" pitchFamily="34" charset="0"/>
              </a:rPr>
              <a:t>програмування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економічного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розвитку</a:t>
            </a:r>
            <a:r>
              <a:rPr lang="ru-RU" b="1" dirty="0">
                <a:latin typeface="Calibri" panose="020F0502020204030204" pitchFamily="34" charset="0"/>
              </a:rPr>
              <a:t>”, </a:t>
            </a:r>
            <a:r>
              <a:rPr lang="ru-RU" dirty="0" err="1">
                <a:latin typeface="Calibri" panose="020F0502020204030204" pitchFamily="34" charset="0"/>
              </a:rPr>
              <a:t>що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передбачало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надання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кредитів</a:t>
            </a:r>
            <a:r>
              <a:rPr lang="ru-RU" dirty="0">
                <a:latin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</a:rPr>
              <a:t>податкових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пільг</a:t>
            </a:r>
            <a:r>
              <a:rPr lang="ru-RU" dirty="0">
                <a:latin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</a:rPr>
              <a:t>державних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замовлень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тощо</a:t>
            </a:r>
            <a:r>
              <a:rPr lang="ru-RU" dirty="0">
                <a:latin typeface="Calibri" panose="020F0502020204030204" pitchFamily="34" charset="0"/>
              </a:rPr>
              <a:t>. </a:t>
            </a:r>
            <a:r>
              <a:rPr lang="ru-RU" dirty="0" err="1">
                <a:latin typeface="Calibri" panose="020F0502020204030204" pitchFamily="34" charset="0"/>
              </a:rPr>
              <a:t>Щодо</a:t>
            </a:r>
            <a:r>
              <a:rPr lang="ru-RU" dirty="0">
                <a:latin typeface="Calibri" panose="020F0502020204030204" pitchFamily="34" charset="0"/>
              </a:rPr>
              <a:t> приватного </a:t>
            </a:r>
            <a:r>
              <a:rPr lang="ru-RU" dirty="0" err="1">
                <a:latin typeface="Calibri" panose="020F0502020204030204" pitchFamily="34" charset="0"/>
              </a:rPr>
              <a:t>капіталу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програмування</a:t>
            </a:r>
            <a:r>
              <a:rPr lang="ru-RU" dirty="0">
                <a:latin typeface="Calibri" panose="020F0502020204030204" pitchFamily="34" charset="0"/>
              </a:rPr>
              <a:t> мало </a:t>
            </a:r>
            <a:r>
              <a:rPr lang="ru-RU" dirty="0" err="1">
                <a:latin typeface="Calibri" panose="020F0502020204030204" pitchFamily="34" charset="0"/>
              </a:rPr>
              <a:t>рекомендуючий</a:t>
            </a:r>
            <a:r>
              <a:rPr lang="ru-RU" dirty="0">
                <a:latin typeface="Calibri" panose="020F0502020204030204" pitchFamily="34" charset="0"/>
              </a:rPr>
              <a:t> характер. </a:t>
            </a:r>
            <a:endParaRPr lang="ru-RU" dirty="0" smtClean="0">
              <a:latin typeface="Calibri" panose="020F0502020204030204" pitchFamily="34" charset="0"/>
            </a:endParaRPr>
          </a:p>
          <a:p>
            <a:r>
              <a:rPr lang="ru-RU" b="1" dirty="0" smtClean="0">
                <a:latin typeface="Calibri" panose="020F0502020204030204" pitchFamily="34" charset="0"/>
              </a:rPr>
              <a:t>Як </a:t>
            </a:r>
            <a:r>
              <a:rPr lang="ru-RU" b="1" dirty="0" err="1">
                <a:latin typeface="Calibri" panose="020F0502020204030204" pitchFamily="34" charset="0"/>
              </a:rPr>
              <a:t>наслідок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прискорилися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темпи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економічного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розвитку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країни</a:t>
            </a:r>
            <a:r>
              <a:rPr lang="ru-RU" b="1" dirty="0">
                <a:latin typeface="Calibri" panose="020F0502020204030204" pitchFamily="34" charset="0"/>
              </a:rPr>
              <a:t>. 1948 р. </a:t>
            </a:r>
            <a:r>
              <a:rPr lang="ru-RU" b="1" dirty="0" err="1">
                <a:latin typeface="Calibri" panose="020F0502020204030204" pitchFamily="34" charset="0"/>
              </a:rPr>
              <a:t>промисловість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перевершила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довоєнний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рівень</a:t>
            </a:r>
            <a:r>
              <a:rPr lang="ru-RU" dirty="0">
                <a:latin typeface="Calibri" panose="020F0502020204030204" pitchFamily="34" charset="0"/>
              </a:rPr>
              <a:t>, а в 1958 р. </a:t>
            </a:r>
            <a:r>
              <a:rPr lang="ru-RU" dirty="0" err="1">
                <a:latin typeface="Calibri" panose="020F0502020204030204" pitchFamily="34" charset="0"/>
              </a:rPr>
              <a:t>випуск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промислової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продукції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зріс</a:t>
            </a:r>
            <a:r>
              <a:rPr lang="ru-RU" dirty="0">
                <a:latin typeface="Calibri" panose="020F0502020204030204" pitchFamily="34" charset="0"/>
              </a:rPr>
              <a:t> у 2,5 рази </a:t>
            </a:r>
            <a:r>
              <a:rPr lang="ru-RU" dirty="0" err="1">
                <a:latin typeface="Calibri" panose="020F0502020204030204" pitchFamily="34" charset="0"/>
              </a:rPr>
              <a:t>порівняно</a:t>
            </a:r>
            <a:r>
              <a:rPr lang="ru-RU" dirty="0">
                <a:latin typeface="Calibri" panose="020F0502020204030204" pitchFamily="34" charset="0"/>
              </a:rPr>
              <a:t> з </a:t>
            </a:r>
            <a:r>
              <a:rPr lang="ru-RU" dirty="0" err="1">
                <a:latin typeface="Calibri" panose="020F0502020204030204" pitchFamily="34" charset="0"/>
              </a:rPr>
              <a:t>довоєнним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рівнем</a:t>
            </a:r>
            <a:r>
              <a:rPr lang="ru-RU" dirty="0">
                <a:latin typeface="Calibri" panose="020F0502020204030204" pitchFamily="34" charset="0"/>
              </a:rPr>
              <a:t>. У </a:t>
            </a:r>
            <a:r>
              <a:rPr lang="ru-RU" dirty="0" err="1">
                <a:latin typeface="Calibri" panose="020F0502020204030204" pitchFamily="34" charset="0"/>
              </a:rPr>
              <a:t>сільському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господарстві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цей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рівень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було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досягнуто</a:t>
            </a:r>
            <a:r>
              <a:rPr lang="ru-RU" dirty="0">
                <a:latin typeface="Calibri" panose="020F0502020204030204" pitchFamily="34" charset="0"/>
              </a:rPr>
              <a:t> в 1950 р. </a:t>
            </a:r>
            <a:r>
              <a:rPr lang="ru-RU" dirty="0" err="1">
                <a:latin typeface="Calibri" panose="020F0502020204030204" pitchFamily="34" charset="0"/>
              </a:rPr>
              <a:t>Вже</a:t>
            </a:r>
            <a:r>
              <a:rPr lang="ru-RU" dirty="0">
                <a:latin typeface="Calibri" panose="020F0502020204030204" pitchFamily="34" charset="0"/>
              </a:rPr>
              <a:t> 1947 р. уряд </a:t>
            </a:r>
            <a:r>
              <a:rPr lang="ru-RU" dirty="0" err="1">
                <a:latin typeface="Calibri" panose="020F0502020204030204" pitchFamily="34" charset="0"/>
              </a:rPr>
              <a:t>схвалив</a:t>
            </a:r>
            <a:r>
              <a:rPr lang="ru-RU" dirty="0">
                <a:latin typeface="Calibri" panose="020F0502020204030204" pitchFamily="34" charset="0"/>
              </a:rPr>
              <a:t> перший план </a:t>
            </a:r>
            <a:r>
              <a:rPr lang="ru-RU" dirty="0" err="1">
                <a:latin typeface="Calibri" panose="020F0502020204030204" pitchFamily="34" charset="0"/>
              </a:rPr>
              <a:t>модернізації</a:t>
            </a:r>
            <a:r>
              <a:rPr lang="ru-RU" dirty="0">
                <a:latin typeface="Calibri" panose="020F0502020204030204" pitchFamily="34" charset="0"/>
              </a:rPr>
              <a:t> і </a:t>
            </a:r>
            <a:r>
              <a:rPr lang="ru-RU" dirty="0" err="1">
                <a:latin typeface="Calibri" panose="020F0502020204030204" pitchFamily="34" charset="0"/>
              </a:rPr>
              <a:t>реконструкції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економіки</a:t>
            </a:r>
            <a:r>
              <a:rPr lang="ru-RU" dirty="0">
                <a:latin typeface="Calibri" panose="020F0502020204030204" pitchFamily="34" charset="0"/>
              </a:rPr>
              <a:t>, а з 1954 р. – </a:t>
            </a:r>
            <a:r>
              <a:rPr lang="ru-RU" dirty="0" err="1">
                <a:latin typeface="Calibri" panose="020F0502020204030204" pitchFamily="34" charset="0"/>
              </a:rPr>
              <a:t>другий</a:t>
            </a:r>
            <a:r>
              <a:rPr lang="ru-RU" dirty="0">
                <a:latin typeface="Calibri" panose="020F0502020204030204" pitchFamily="34" charset="0"/>
              </a:rPr>
              <a:t>. </a:t>
            </a:r>
            <a:r>
              <a:rPr lang="ru-RU" dirty="0" err="1">
                <a:latin typeface="Calibri" panose="020F0502020204030204" pitchFamily="34" charset="0"/>
              </a:rPr>
              <a:t>Виникли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нові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галузі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промисловості</a:t>
            </a:r>
            <a:r>
              <a:rPr lang="ru-RU" dirty="0">
                <a:latin typeface="Calibri" panose="020F0502020204030204" pitchFamily="34" charset="0"/>
              </a:rPr>
              <a:t> – </a:t>
            </a:r>
            <a:r>
              <a:rPr lang="ru-RU" dirty="0" err="1">
                <a:latin typeface="Calibri" panose="020F0502020204030204" pitchFamily="34" charset="0"/>
              </a:rPr>
              <a:t>атомна</a:t>
            </a:r>
            <a:r>
              <a:rPr lang="ru-RU" dirty="0">
                <a:latin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</a:rPr>
              <a:t>електронна</a:t>
            </a:r>
            <a:r>
              <a:rPr lang="ru-RU" dirty="0">
                <a:latin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</a:rPr>
              <a:t>хімічна</a:t>
            </a:r>
            <a:r>
              <a:rPr lang="ru-RU" dirty="0">
                <a:latin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</a:rPr>
              <a:t>нафтодобувна</a:t>
            </a:r>
            <a:r>
              <a:rPr lang="ru-RU" dirty="0">
                <a:latin typeface="Calibri" panose="020F0502020204030204" pitchFamily="34" charset="0"/>
              </a:rPr>
              <a:t> й </a:t>
            </a:r>
            <a:r>
              <a:rPr lang="ru-RU" dirty="0" err="1">
                <a:latin typeface="Calibri" panose="020F0502020204030204" pitchFamily="34" charset="0"/>
              </a:rPr>
              <a:t>нафтопереробна</a:t>
            </a:r>
            <a:r>
              <a:rPr lang="ru-RU" dirty="0" smtClean="0">
                <a:latin typeface="Calibri" panose="020F0502020204030204" pitchFamily="34" charset="0"/>
              </a:rPr>
              <a:t>.</a:t>
            </a:r>
          </a:p>
          <a:p>
            <a:r>
              <a:rPr lang="ru-RU" b="1" dirty="0">
                <a:latin typeface="Calibri" panose="020F0502020204030204" pitchFamily="34" charset="0"/>
              </a:rPr>
              <a:t> У </a:t>
            </a:r>
            <a:r>
              <a:rPr lang="ru-RU" b="1" dirty="0" err="1">
                <a:latin typeface="Calibri" panose="020F0502020204030204" pitchFamily="34" charset="0"/>
              </a:rPr>
              <a:t>квітні</a:t>
            </a:r>
            <a:r>
              <a:rPr lang="ru-RU" b="1" dirty="0">
                <a:latin typeface="Calibri" panose="020F0502020204030204" pitchFamily="34" charset="0"/>
              </a:rPr>
              <a:t> 1947 р. з </a:t>
            </a:r>
            <a:r>
              <a:rPr lang="ru-RU" b="1" dirty="0" err="1">
                <a:latin typeface="Calibri" panose="020F0502020204030204" pitchFamily="34" charset="0"/>
              </a:rPr>
              <a:t>ініціативи</a:t>
            </a:r>
            <a:r>
              <a:rPr lang="ru-RU" b="1" dirty="0">
                <a:latin typeface="Calibri" panose="020F0502020204030204" pitchFamily="34" charset="0"/>
              </a:rPr>
              <a:t> де Голля </a:t>
            </a:r>
            <a:r>
              <a:rPr lang="ru-RU" b="1" dirty="0" err="1">
                <a:latin typeface="Calibri" panose="020F0502020204030204" pitchFamily="34" charset="0"/>
              </a:rPr>
              <a:t>виникла</a:t>
            </a:r>
            <a:r>
              <a:rPr lang="ru-RU" b="1" dirty="0">
                <a:latin typeface="Calibri" panose="020F0502020204030204" pitchFamily="34" charset="0"/>
              </a:rPr>
              <a:t> нова </a:t>
            </a:r>
            <a:r>
              <a:rPr lang="ru-RU" b="1" dirty="0" err="1">
                <a:latin typeface="Calibri" panose="020F0502020204030204" pitchFamily="34" charset="0"/>
              </a:rPr>
              <a:t>партія</a:t>
            </a:r>
            <a:r>
              <a:rPr lang="ru-RU" b="1" dirty="0">
                <a:latin typeface="Calibri" panose="020F0502020204030204" pitchFamily="34" charset="0"/>
              </a:rPr>
              <a:t> “</a:t>
            </a:r>
            <a:r>
              <a:rPr lang="ru-RU" b="1" dirty="0" err="1">
                <a:latin typeface="Calibri" panose="020F0502020204030204" pitchFamily="34" charset="0"/>
              </a:rPr>
              <a:t>Об’єднання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французького</a:t>
            </a:r>
            <a:r>
              <a:rPr lang="ru-RU" b="1" dirty="0">
                <a:latin typeface="Calibri" panose="020F0502020204030204" pitchFamily="34" charset="0"/>
              </a:rPr>
              <a:t> народу” ( РПФ ). Генерал кинув </a:t>
            </a:r>
            <a:r>
              <a:rPr lang="ru-RU" b="1" dirty="0" err="1">
                <a:latin typeface="Calibri" panose="020F0502020204030204" pitchFamily="34" charset="0"/>
              </a:rPr>
              <a:t>виклик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Четвертій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республіці</a:t>
            </a:r>
            <a:r>
              <a:rPr lang="ru-RU" b="1" dirty="0">
                <a:latin typeface="Calibri" panose="020F0502020204030204" pitchFamily="34" charset="0"/>
              </a:rPr>
              <a:t>, </a:t>
            </a:r>
            <a:r>
              <a:rPr lang="ru-RU" b="1" dirty="0" err="1">
                <a:latin typeface="Calibri" panose="020F0502020204030204" pitchFamily="34" charset="0"/>
              </a:rPr>
              <a:t>вирішив</a:t>
            </a:r>
            <a:r>
              <a:rPr lang="ru-RU" b="1" dirty="0">
                <a:latin typeface="Calibri" panose="020F0502020204030204" pitchFamily="34" charset="0"/>
              </a:rPr>
              <a:t> стати на шлях </a:t>
            </a:r>
            <a:r>
              <a:rPr lang="ru-RU" b="1" dirty="0" err="1">
                <a:latin typeface="Calibri" panose="020F0502020204030204" pitchFamily="34" charset="0"/>
              </a:rPr>
              <a:t>відкритої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боротьби</a:t>
            </a:r>
            <a:r>
              <a:rPr lang="ru-RU" b="1" dirty="0">
                <a:latin typeface="Calibri" panose="020F0502020204030204" pitchFamily="34" charset="0"/>
              </a:rPr>
              <a:t> за </a:t>
            </a:r>
            <a:r>
              <a:rPr lang="ru-RU" b="1" dirty="0" err="1">
                <a:latin typeface="Calibri" panose="020F0502020204030204" pitchFamily="34" charset="0"/>
              </a:rPr>
              <a:t>втілення</a:t>
            </a:r>
            <a:r>
              <a:rPr lang="ru-RU" b="1" dirty="0">
                <a:latin typeface="Calibri" panose="020F0502020204030204" pitchFamily="34" charset="0"/>
              </a:rPr>
              <a:t> в </a:t>
            </a:r>
            <a:r>
              <a:rPr lang="ru-RU" b="1" dirty="0" err="1">
                <a:latin typeface="Calibri" panose="020F0502020204030204" pitchFamily="34" charset="0"/>
              </a:rPr>
              <a:t>життя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своїх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ідей</a:t>
            </a:r>
            <a:r>
              <a:rPr lang="ru-RU" b="1" dirty="0">
                <a:latin typeface="Calibri" panose="020F0502020204030204" pitchFamily="34" charset="0"/>
              </a:rPr>
              <a:t>. РПФ не мало </a:t>
            </a:r>
            <a:r>
              <a:rPr lang="ru-RU" b="1" dirty="0" err="1">
                <a:latin typeface="Calibri" panose="020F0502020204030204" pitchFamily="34" charset="0"/>
              </a:rPr>
              <a:t>програми</a:t>
            </a:r>
            <a:r>
              <a:rPr lang="ru-RU" b="1" dirty="0">
                <a:latin typeface="Calibri" panose="020F0502020204030204" pitchFamily="34" charset="0"/>
              </a:rPr>
              <a:t> – </a:t>
            </a:r>
            <a:r>
              <a:rPr lang="ru-RU" b="1" dirty="0" err="1">
                <a:latin typeface="Calibri" panose="020F0502020204030204" pitchFamily="34" charset="0"/>
              </a:rPr>
              <a:t>її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заміняли</a:t>
            </a:r>
            <a:r>
              <a:rPr lang="ru-RU" b="1" dirty="0">
                <a:latin typeface="Calibri" panose="020F0502020204030204" pitchFamily="34" charset="0"/>
              </a:rPr>
              <a:t> “</a:t>
            </a:r>
            <a:r>
              <a:rPr lang="ru-RU" b="1" dirty="0" err="1">
                <a:latin typeface="Calibri" panose="020F0502020204030204" pitchFamily="34" charset="0"/>
              </a:rPr>
              <a:t>ударні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ідеї</a:t>
            </a:r>
            <a:r>
              <a:rPr lang="ru-RU" b="1" dirty="0">
                <a:latin typeface="Calibri" panose="020F0502020204030204" pitchFamily="34" charset="0"/>
              </a:rPr>
              <a:t>”. Головна </a:t>
            </a:r>
            <a:r>
              <a:rPr lang="ru-RU" b="1" dirty="0" err="1">
                <a:latin typeface="Calibri" panose="020F0502020204030204" pitchFamily="34" charset="0"/>
              </a:rPr>
              <a:t>полягала</a:t>
            </a:r>
            <a:r>
              <a:rPr lang="ru-RU" b="1" dirty="0">
                <a:latin typeface="Calibri" panose="020F0502020204030204" pitchFamily="34" charset="0"/>
              </a:rPr>
              <a:t> у </a:t>
            </a:r>
            <a:r>
              <a:rPr lang="ru-RU" b="1" dirty="0" err="1">
                <a:latin typeface="Calibri" panose="020F0502020204030204" pitchFamily="34" charset="0"/>
              </a:rPr>
              <a:t>вимозі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скасування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конституції</a:t>
            </a:r>
            <a:r>
              <a:rPr lang="ru-RU" b="1" dirty="0">
                <a:latin typeface="Calibri" panose="020F0502020204030204" pitchFamily="34" charset="0"/>
              </a:rPr>
              <a:t> 1946 р. і </a:t>
            </a:r>
            <a:r>
              <a:rPr lang="ru-RU" b="1" dirty="0" err="1">
                <a:latin typeface="Calibri" panose="020F0502020204030204" pitchFamily="34" charset="0"/>
              </a:rPr>
              <a:t>встановленні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сильної</a:t>
            </a:r>
            <a:r>
              <a:rPr lang="ru-RU" b="1" dirty="0">
                <a:latin typeface="Calibri" panose="020F0502020204030204" pitchFamily="34" charset="0"/>
              </a:rPr>
              <a:t>, </a:t>
            </a:r>
            <a:r>
              <a:rPr lang="ru-RU" b="1" dirty="0" err="1">
                <a:latin typeface="Calibri" panose="020F0502020204030204" pitchFamily="34" charset="0"/>
              </a:rPr>
              <a:t>незалежної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від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партій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виконавчої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влади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країни</a:t>
            </a:r>
            <a:r>
              <a:rPr lang="ru-RU" b="1" dirty="0">
                <a:latin typeface="Calibri" panose="020F0502020204030204" pitchFamily="34" charset="0"/>
              </a:rPr>
              <a:t>.</a:t>
            </a:r>
          </a:p>
          <a:p>
            <a:endParaRPr lang="ru-RU" dirty="0">
              <a:latin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3529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311728"/>
            <a:ext cx="10394707" cy="5062858"/>
          </a:xfrm>
        </p:spPr>
        <p:txBody>
          <a:bodyPr>
            <a:normAutofit fontScale="70000" lnSpcReduction="20000"/>
          </a:bodyPr>
          <a:lstStyle/>
          <a:p>
            <a:endParaRPr lang="ru-RU" dirty="0">
              <a:latin typeface="Calibri" panose="020F0502020204030204" pitchFamily="34" charset="0"/>
            </a:endParaRPr>
          </a:p>
          <a:p>
            <a:r>
              <a:rPr lang="ru-RU" dirty="0">
                <a:latin typeface="Calibri" panose="020F0502020204030204" pitchFamily="34" charset="0"/>
              </a:rPr>
              <a:t> У 1951-1956 </a:t>
            </a:r>
            <a:r>
              <a:rPr lang="ru-RU" dirty="0" err="1">
                <a:latin typeface="Calibri" panose="020F0502020204030204" pitchFamily="34" charset="0"/>
              </a:rPr>
              <a:t>рр</a:t>
            </a:r>
            <a:r>
              <a:rPr lang="ru-RU" dirty="0">
                <a:latin typeface="Calibri" panose="020F0502020204030204" pitchFamily="34" charset="0"/>
              </a:rPr>
              <a:t>. у </a:t>
            </a:r>
            <a:r>
              <a:rPr lang="ru-RU" dirty="0" err="1">
                <a:latin typeface="Calibri" panose="020F0502020204030204" pitchFamily="34" charset="0"/>
              </a:rPr>
              <a:t>Франції</a:t>
            </a:r>
            <a:r>
              <a:rPr lang="ru-RU" dirty="0">
                <a:latin typeface="Calibri" panose="020F0502020204030204" pitchFamily="34" charset="0"/>
              </a:rPr>
              <a:t> при </a:t>
            </a:r>
            <a:r>
              <a:rPr lang="ru-RU" dirty="0" err="1">
                <a:latin typeface="Calibri" panose="020F0502020204030204" pitchFamily="34" charset="0"/>
              </a:rPr>
              <a:t>владі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були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правоцентристські</a:t>
            </a:r>
            <a:r>
              <a:rPr lang="ru-RU" dirty="0">
                <a:latin typeface="Calibri" panose="020F0502020204030204" pitchFamily="34" charset="0"/>
              </a:rPr>
              <a:t> уряди ( МРП, </a:t>
            </a:r>
            <a:r>
              <a:rPr lang="ru-RU" dirty="0" err="1">
                <a:latin typeface="Calibri" panose="020F0502020204030204" pitchFamily="34" charset="0"/>
              </a:rPr>
              <a:t>радикали</a:t>
            </a:r>
            <a:r>
              <a:rPr lang="ru-RU" dirty="0">
                <a:latin typeface="Calibri" panose="020F0502020204030204" pitchFamily="34" charset="0"/>
              </a:rPr>
              <a:t>, “</a:t>
            </a:r>
            <a:r>
              <a:rPr lang="ru-RU" dirty="0" err="1">
                <a:latin typeface="Calibri" panose="020F0502020204030204" pitchFamily="34" charset="0"/>
              </a:rPr>
              <a:t>незалежні</a:t>
            </a:r>
            <a:r>
              <a:rPr lang="ru-RU" dirty="0">
                <a:latin typeface="Calibri" panose="020F0502020204030204" pitchFamily="34" charset="0"/>
              </a:rPr>
              <a:t>”). </a:t>
            </a:r>
            <a:r>
              <a:rPr lang="ru-RU" dirty="0" err="1">
                <a:latin typeface="Calibri" panose="020F0502020204030204" pitchFamily="34" charset="0"/>
              </a:rPr>
              <a:t>Всього</a:t>
            </a:r>
            <a:r>
              <a:rPr lang="ru-RU" dirty="0">
                <a:latin typeface="Calibri" panose="020F0502020204030204" pitchFamily="34" charset="0"/>
              </a:rPr>
              <a:t> за час </a:t>
            </a:r>
            <a:r>
              <a:rPr lang="ru-RU" dirty="0" err="1">
                <a:latin typeface="Calibri" panose="020F0502020204030204" pitchFamily="34" charset="0"/>
              </a:rPr>
              <a:t>існування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Четвертої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республіки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змінилося</a:t>
            </a:r>
            <a:r>
              <a:rPr lang="ru-RU" dirty="0">
                <a:latin typeface="Calibri" panose="020F0502020204030204" pitchFamily="34" charset="0"/>
              </a:rPr>
              <a:t> 25 </a:t>
            </a:r>
            <a:r>
              <a:rPr lang="ru-RU" dirty="0" err="1">
                <a:latin typeface="Calibri" panose="020F0502020204030204" pitchFamily="34" charset="0"/>
              </a:rPr>
              <a:t>кабінетів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міністрів</a:t>
            </a:r>
            <a:r>
              <a:rPr lang="ru-RU" dirty="0">
                <a:latin typeface="Calibri" panose="020F0502020204030204" pitchFamily="34" charset="0"/>
              </a:rPr>
              <a:t>.</a:t>
            </a:r>
          </a:p>
          <a:p>
            <a:endParaRPr lang="ru-RU" dirty="0">
              <a:latin typeface="Calibri" panose="020F0502020204030204" pitchFamily="34" charset="0"/>
            </a:endParaRPr>
          </a:p>
          <a:p>
            <a:r>
              <a:rPr lang="ru-RU" dirty="0">
                <a:latin typeface="Calibri" panose="020F0502020204030204" pitchFamily="34" charset="0"/>
              </a:rPr>
              <a:t> У </a:t>
            </a:r>
            <a:r>
              <a:rPr lang="ru-RU" dirty="0" err="1">
                <a:latin typeface="Calibri" panose="020F0502020204030204" pitchFamily="34" charset="0"/>
              </a:rPr>
              <a:t>травні</a:t>
            </a:r>
            <a:r>
              <a:rPr lang="ru-RU" dirty="0">
                <a:latin typeface="Calibri" panose="020F0502020204030204" pitchFamily="34" charset="0"/>
              </a:rPr>
              <a:t> 1958 р., коли криза в </a:t>
            </a:r>
            <a:r>
              <a:rPr lang="ru-RU" dirty="0" err="1">
                <a:latin typeface="Calibri" panose="020F0502020204030204" pitchFamily="34" charset="0"/>
              </a:rPr>
              <a:t>Алжирі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досягла</a:t>
            </a:r>
            <a:r>
              <a:rPr lang="ru-RU" dirty="0">
                <a:latin typeface="Calibri" panose="020F0502020204030204" pitchFamily="34" charset="0"/>
              </a:rPr>
              <a:t> апогею, генерал передав до </a:t>
            </a:r>
            <a:r>
              <a:rPr lang="ru-RU" dirty="0" err="1">
                <a:latin typeface="Calibri" panose="020F0502020204030204" pitchFamily="34" charset="0"/>
              </a:rPr>
              <a:t>друку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декларацію</a:t>
            </a:r>
            <a:r>
              <a:rPr lang="ru-RU" dirty="0">
                <a:latin typeface="Calibri" panose="020F0502020204030204" pitchFamily="34" charset="0"/>
              </a:rPr>
              <a:t>, в </a:t>
            </a:r>
            <a:r>
              <a:rPr lang="ru-RU" dirty="0" err="1">
                <a:latin typeface="Calibri" panose="020F0502020204030204" pitchFamily="34" charset="0"/>
              </a:rPr>
              <a:t>якій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говорилося</a:t>
            </a:r>
            <a:r>
              <a:rPr lang="ru-RU" dirty="0">
                <a:latin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</a:rPr>
              <a:t>що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він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готовий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взяти</a:t>
            </a:r>
            <a:r>
              <a:rPr lang="ru-RU" dirty="0">
                <a:latin typeface="Calibri" panose="020F0502020204030204" pitchFamily="34" charset="0"/>
              </a:rPr>
              <a:t> на себе </a:t>
            </a:r>
            <a:r>
              <a:rPr lang="ru-RU" dirty="0" err="1">
                <a:latin typeface="Calibri" panose="020F0502020204030204" pitchFamily="34" charset="0"/>
              </a:rPr>
              <a:t>владу</a:t>
            </a:r>
            <a:r>
              <a:rPr lang="ru-RU" dirty="0">
                <a:latin typeface="Calibri" panose="020F0502020204030204" pitchFamily="34" charset="0"/>
              </a:rPr>
              <a:t> в </a:t>
            </a:r>
            <a:r>
              <a:rPr lang="ru-RU" dirty="0" err="1">
                <a:latin typeface="Calibri" panose="020F0502020204030204" pitchFamily="34" charset="0"/>
              </a:rPr>
              <a:t>разі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надання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йому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особливих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повноважень</a:t>
            </a:r>
            <a:r>
              <a:rPr lang="ru-RU" dirty="0">
                <a:latin typeface="Calibri" panose="020F0502020204030204" pitchFamily="34" charset="0"/>
              </a:rPr>
              <a:t>.</a:t>
            </a:r>
          </a:p>
          <a:p>
            <a:endParaRPr lang="ru-RU" dirty="0">
              <a:latin typeface="Calibri" panose="020F0502020204030204" pitchFamily="34" charset="0"/>
            </a:endParaRPr>
          </a:p>
          <a:p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b="1" dirty="0">
                <a:latin typeface="Calibri" panose="020F0502020204030204" pitchFamily="34" charset="0"/>
              </a:rPr>
              <a:t>1 </a:t>
            </a:r>
            <a:r>
              <a:rPr lang="ru-RU" b="1" dirty="0" err="1">
                <a:latin typeface="Calibri" panose="020F0502020204030204" pitchFamily="34" charset="0"/>
              </a:rPr>
              <a:t>червня</a:t>
            </a:r>
            <a:r>
              <a:rPr lang="ru-RU" b="1" dirty="0">
                <a:latin typeface="Calibri" panose="020F0502020204030204" pitchFamily="34" charset="0"/>
              </a:rPr>
              <a:t> 1958 р. </a:t>
            </a:r>
            <a:r>
              <a:rPr lang="ru-RU" b="1" dirty="0" err="1">
                <a:latin typeface="Calibri" panose="020F0502020204030204" pitchFamily="34" charset="0"/>
              </a:rPr>
              <a:t>більшість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Національних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зборів</a:t>
            </a:r>
            <a:r>
              <a:rPr lang="ru-RU" b="1" dirty="0">
                <a:latin typeface="Calibri" panose="020F0502020204030204" pitchFamily="34" charset="0"/>
              </a:rPr>
              <a:t> затвердила де Голля главою уряду. 2 </a:t>
            </a:r>
            <a:r>
              <a:rPr lang="ru-RU" b="1" dirty="0" err="1">
                <a:latin typeface="Calibri" panose="020F0502020204030204" pitchFamily="34" charset="0"/>
              </a:rPr>
              <a:t>червня</a:t>
            </a:r>
            <a:r>
              <a:rPr lang="ru-RU" b="1" dirty="0">
                <a:latin typeface="Calibri" panose="020F0502020204030204" pitchFamily="34" charset="0"/>
              </a:rPr>
              <a:t> де Голль одержав </a:t>
            </a:r>
            <a:r>
              <a:rPr lang="ru-RU" b="1" dirty="0" err="1">
                <a:latin typeface="Calibri" panose="020F0502020204030204" pitchFamily="34" charset="0"/>
              </a:rPr>
              <a:t>надзвичайні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повноваження</a:t>
            </a:r>
            <a:r>
              <a:rPr lang="ru-RU" b="1" dirty="0">
                <a:latin typeface="Calibri" panose="020F0502020204030204" pitchFamily="34" charset="0"/>
              </a:rPr>
              <a:t> і </a:t>
            </a:r>
            <a:r>
              <a:rPr lang="ru-RU" b="1" dirty="0" err="1">
                <a:latin typeface="Calibri" panose="020F0502020204030204" pitchFamily="34" charset="0"/>
              </a:rPr>
              <a:t>розпустив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Національні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збори</a:t>
            </a:r>
            <a:r>
              <a:rPr lang="ru-RU" b="1" dirty="0">
                <a:latin typeface="Calibri" panose="020F0502020204030204" pitchFamily="34" charset="0"/>
              </a:rPr>
              <a:t>. </a:t>
            </a:r>
            <a:r>
              <a:rPr lang="ru-RU" b="1" dirty="0" err="1">
                <a:latin typeface="Calibri" panose="020F0502020204030204" pitchFamily="34" charset="0"/>
              </a:rPr>
              <a:t>Четверта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Республіка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назавжди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пішла</a:t>
            </a:r>
            <a:r>
              <a:rPr lang="ru-RU" b="1" dirty="0">
                <a:latin typeface="Calibri" panose="020F0502020204030204" pitchFamily="34" charset="0"/>
              </a:rPr>
              <a:t> в </a:t>
            </a:r>
            <a:r>
              <a:rPr lang="ru-RU" b="1" dirty="0" err="1">
                <a:latin typeface="Calibri" panose="020F0502020204030204" pitchFamily="34" charset="0"/>
              </a:rPr>
              <a:t>історію</a:t>
            </a:r>
            <a:r>
              <a:rPr lang="ru-RU" b="1" dirty="0">
                <a:latin typeface="Calibri" panose="020F0502020204030204" pitchFamily="34" charset="0"/>
              </a:rPr>
              <a:t>.</a:t>
            </a:r>
          </a:p>
          <a:p>
            <a:endParaRPr lang="ru-RU" dirty="0">
              <a:latin typeface="Calibri" panose="020F0502020204030204" pitchFamily="34" charset="0"/>
            </a:endParaRPr>
          </a:p>
          <a:p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b="1" dirty="0">
                <a:latin typeface="Calibri" panose="020F0502020204030204" pitchFamily="34" charset="0"/>
              </a:rPr>
              <a:t>Нова </a:t>
            </a:r>
            <a:r>
              <a:rPr lang="ru-RU" b="1" dirty="0" err="1">
                <a:latin typeface="Calibri" panose="020F0502020204030204" pitchFamily="34" charset="0"/>
              </a:rPr>
              <a:t>конституція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Франції</a:t>
            </a:r>
            <a:r>
              <a:rPr lang="ru-RU" b="1" dirty="0">
                <a:latin typeface="Calibri" panose="020F0502020204030204" pitchFamily="34" charset="0"/>
              </a:rPr>
              <a:t>, </a:t>
            </a:r>
            <a:r>
              <a:rPr lang="ru-RU" b="1" dirty="0" err="1">
                <a:latin typeface="Calibri" panose="020F0502020204030204" pitchFamily="34" charset="0"/>
              </a:rPr>
              <a:t>прийнята</a:t>
            </a:r>
            <a:r>
              <a:rPr lang="ru-RU" b="1" dirty="0">
                <a:latin typeface="Calibri" panose="020F0502020204030204" pitchFamily="34" charset="0"/>
              </a:rPr>
              <a:t> 28 </a:t>
            </a:r>
            <a:r>
              <a:rPr lang="ru-RU" b="1" dirty="0" err="1">
                <a:latin typeface="Calibri" panose="020F0502020204030204" pitchFamily="34" charset="0"/>
              </a:rPr>
              <a:t>вересня</a:t>
            </a:r>
            <a:r>
              <a:rPr lang="ru-RU" b="1" dirty="0">
                <a:latin typeface="Calibri" panose="020F0502020204030204" pitchFamily="34" charset="0"/>
              </a:rPr>
              <a:t> 1958 р., </a:t>
            </a:r>
            <a:r>
              <a:rPr lang="ru-RU" b="1" dirty="0" err="1">
                <a:latin typeface="Calibri" panose="020F0502020204030204" pitchFamily="34" charset="0"/>
              </a:rPr>
              <a:t>значно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звузила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повноваження</a:t>
            </a:r>
            <a:r>
              <a:rPr lang="ru-RU" b="1" dirty="0">
                <a:latin typeface="Calibri" panose="020F0502020204030204" pitchFamily="34" charset="0"/>
              </a:rPr>
              <a:t> парламенту і </a:t>
            </a:r>
            <a:r>
              <a:rPr lang="ru-RU" b="1" dirty="0" err="1">
                <a:latin typeface="Calibri" panose="020F0502020204030204" pitchFamily="34" charset="0"/>
              </a:rPr>
              <a:t>значно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розширила</a:t>
            </a:r>
            <a:r>
              <a:rPr lang="ru-RU" b="1" dirty="0">
                <a:latin typeface="Calibri" panose="020F0502020204030204" pitchFamily="34" charset="0"/>
              </a:rPr>
              <a:t> права президента. Глава </a:t>
            </a:r>
            <a:r>
              <a:rPr lang="ru-RU" b="1" dirty="0" err="1">
                <a:latin typeface="Calibri" panose="020F0502020204030204" pitchFamily="34" charset="0"/>
              </a:rPr>
              <a:t>держави</a:t>
            </a:r>
            <a:r>
              <a:rPr lang="ru-RU" b="1" dirty="0">
                <a:latin typeface="Calibri" panose="020F0502020204030204" pitchFamily="34" charset="0"/>
              </a:rPr>
              <a:t> практично одержав </a:t>
            </a:r>
            <a:r>
              <a:rPr lang="ru-RU" b="1" dirty="0" err="1">
                <a:latin typeface="Calibri" panose="020F0502020204030204" pitchFamily="34" charset="0"/>
              </a:rPr>
              <a:t>можливість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одноосібно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визначати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внутрішню</a:t>
            </a:r>
            <a:r>
              <a:rPr lang="ru-RU" b="1" dirty="0">
                <a:latin typeface="Calibri" panose="020F0502020204030204" pitchFamily="34" charset="0"/>
              </a:rPr>
              <a:t> і </a:t>
            </a:r>
            <a:r>
              <a:rPr lang="ru-RU" b="1" dirty="0" err="1">
                <a:latin typeface="Calibri" panose="020F0502020204030204" pitchFamily="34" charset="0"/>
              </a:rPr>
              <a:t>зовнішню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політику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країни</a:t>
            </a:r>
            <a:r>
              <a:rPr lang="ru-RU" b="1" dirty="0">
                <a:latin typeface="Calibri" panose="020F0502020204030204" pitchFamily="34" charset="0"/>
              </a:rPr>
              <a:t>. 21 </a:t>
            </a:r>
            <a:r>
              <a:rPr lang="ru-RU" b="1" dirty="0" err="1">
                <a:latin typeface="Calibri" panose="020F0502020204030204" pitchFamily="34" charset="0"/>
              </a:rPr>
              <a:t>грудня</a:t>
            </a:r>
            <a:r>
              <a:rPr lang="ru-RU" b="1" dirty="0">
                <a:latin typeface="Calibri" panose="020F0502020204030204" pitchFamily="34" charset="0"/>
              </a:rPr>
              <a:t> 1958 р. президентом </a:t>
            </a:r>
            <a:r>
              <a:rPr lang="ru-RU" b="1" dirty="0" err="1">
                <a:latin typeface="Calibri" panose="020F0502020204030204" pitchFamily="34" charset="0"/>
              </a:rPr>
              <a:t>Французької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республіки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було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обрано</a:t>
            </a:r>
            <a:r>
              <a:rPr lang="ru-RU" b="1" dirty="0">
                <a:latin typeface="Calibri" panose="020F0502020204030204" pitchFamily="34" charset="0"/>
              </a:rPr>
              <a:t> Шарля де Голля, </a:t>
            </a:r>
            <a:r>
              <a:rPr lang="ru-RU" b="1" dirty="0" err="1">
                <a:latin typeface="Calibri" panose="020F0502020204030204" pitchFamily="34" charset="0"/>
              </a:rPr>
              <a:t>прем’єр</a:t>
            </a:r>
            <a:r>
              <a:rPr lang="ru-RU" b="1" dirty="0">
                <a:latin typeface="Calibri" panose="020F0502020204030204" pitchFamily="34" charset="0"/>
              </a:rPr>
              <a:t> - </a:t>
            </a:r>
            <a:r>
              <a:rPr lang="ru-RU" b="1" dirty="0" err="1">
                <a:latin typeface="Calibri" panose="020F0502020204030204" pitchFamily="34" charset="0"/>
              </a:rPr>
              <a:t>міністром</a:t>
            </a:r>
            <a:r>
              <a:rPr lang="ru-RU" b="1" dirty="0">
                <a:latin typeface="Calibri" panose="020F0502020204030204" pitchFamily="34" charset="0"/>
              </a:rPr>
              <a:t> став </a:t>
            </a:r>
            <a:r>
              <a:rPr lang="ru-RU" b="1" dirty="0" err="1">
                <a:latin typeface="Calibri" panose="020F0502020204030204" pitchFamily="34" charset="0"/>
              </a:rPr>
              <a:t>М.Дебре</a:t>
            </a:r>
            <a:r>
              <a:rPr lang="ru-RU" b="1" dirty="0">
                <a:latin typeface="Calibri" panose="020F0502020204030204" pitchFamily="34" charset="0"/>
              </a:rPr>
              <a:t> ( 1959-1962 </a:t>
            </a:r>
            <a:r>
              <a:rPr lang="ru-RU" b="1" dirty="0" err="1">
                <a:latin typeface="Calibri" panose="020F0502020204030204" pitchFamily="34" charset="0"/>
              </a:rPr>
              <a:t>рр</a:t>
            </a:r>
            <a:r>
              <a:rPr lang="ru-RU" b="1" dirty="0">
                <a:latin typeface="Calibri" panose="020F0502020204030204" pitchFamily="34" charset="0"/>
              </a:rPr>
              <a:t>.).</a:t>
            </a:r>
          </a:p>
          <a:p>
            <a:endParaRPr lang="ru-RU" b="1" dirty="0">
              <a:latin typeface="Calibri" panose="020F0502020204030204" pitchFamily="34" charset="0"/>
            </a:endParaRPr>
          </a:p>
          <a:p>
            <a:r>
              <a:rPr lang="ru-RU" b="1" dirty="0">
                <a:latin typeface="Calibri" panose="020F0502020204030204" pitchFamily="34" charset="0"/>
              </a:rPr>
              <a:t> Режим </a:t>
            </a:r>
            <a:r>
              <a:rPr lang="ru-RU" b="1" dirty="0" err="1">
                <a:latin typeface="Calibri" panose="020F0502020204030204" pitchFamily="34" charset="0"/>
              </a:rPr>
              <a:t>П’ятої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республіки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вирізнявся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посиленням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втручання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держави</a:t>
            </a:r>
            <a:r>
              <a:rPr lang="ru-RU" b="1" dirty="0">
                <a:latin typeface="Calibri" panose="020F0502020204030204" pitchFamily="34" charset="0"/>
              </a:rPr>
              <a:t> в сферу </a:t>
            </a:r>
            <a:r>
              <a:rPr lang="ru-RU" b="1" dirty="0" err="1">
                <a:latin typeface="Calibri" panose="020F0502020204030204" pitchFamily="34" charset="0"/>
              </a:rPr>
              <a:t>економіки</a:t>
            </a:r>
            <a:r>
              <a:rPr lang="ru-RU" b="1" dirty="0">
                <a:latin typeface="Calibri" panose="020F0502020204030204" pitchFamily="34" charset="0"/>
              </a:rPr>
              <a:t> і </a:t>
            </a:r>
            <a:r>
              <a:rPr lang="ru-RU" b="1" dirty="0" err="1">
                <a:latin typeface="Calibri" panose="020F0502020204030204" pitchFamily="34" charset="0"/>
              </a:rPr>
              <a:t>соціальних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відносин</a:t>
            </a:r>
            <a:r>
              <a:rPr lang="ru-RU" b="1" dirty="0">
                <a:latin typeface="Calibri" panose="020F0502020204030204" pitchFamily="34" charset="0"/>
              </a:rPr>
              <a:t>. У 60-ті роки практично </a:t>
            </a:r>
            <a:r>
              <a:rPr lang="ru-RU" b="1" dirty="0" err="1">
                <a:latin typeface="Calibri" panose="020F0502020204030204" pitchFamily="34" charset="0"/>
              </a:rPr>
              <a:t>зник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зовнішньоторговельний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дефіцит</a:t>
            </a:r>
            <a:r>
              <a:rPr lang="ru-RU" b="1" dirty="0"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3272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05247" y="228600"/>
            <a:ext cx="10396882" cy="1151965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err="1" smtClean="0"/>
              <a:t>зовнішня</a:t>
            </a:r>
            <a:r>
              <a:rPr lang="ru-RU" dirty="0" smtClean="0"/>
              <a:t> </a:t>
            </a:r>
            <a:r>
              <a:rPr lang="ru-RU" dirty="0" err="1" smtClean="0"/>
              <a:t>політика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613063" y="1380565"/>
            <a:ext cx="10827328" cy="412661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latin typeface="Calibri" panose="020F0502020204030204" pitchFamily="34" charset="0"/>
              </a:rPr>
              <a:t>У </a:t>
            </a:r>
            <a:r>
              <a:rPr lang="ru-RU" dirty="0" err="1">
                <a:latin typeface="Calibri" panose="020F0502020204030204" pitchFamily="34" charset="0"/>
              </a:rPr>
              <a:t>зовнішній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політиці</a:t>
            </a:r>
            <a:r>
              <a:rPr lang="ru-RU" dirty="0">
                <a:latin typeface="Calibri" panose="020F0502020204030204" pitchFamily="34" charset="0"/>
              </a:rPr>
              <a:t> де Голль </a:t>
            </a:r>
            <a:r>
              <a:rPr lang="ru-RU" dirty="0" err="1">
                <a:latin typeface="Calibri" panose="020F0502020204030204" pitchFamily="34" charset="0"/>
              </a:rPr>
              <a:t>мав</a:t>
            </a:r>
            <a:r>
              <a:rPr lang="ru-RU" dirty="0">
                <a:latin typeface="Calibri" panose="020F0502020204030204" pitchFamily="34" charset="0"/>
              </a:rPr>
              <a:t> на </a:t>
            </a:r>
            <a:r>
              <a:rPr lang="ru-RU" dirty="0" err="1">
                <a:latin typeface="Calibri" panose="020F0502020204030204" pitchFamily="34" charset="0"/>
              </a:rPr>
              <a:t>меті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b="1" dirty="0">
                <a:latin typeface="Calibri" panose="020F0502020204030204" pitchFamily="34" charset="0"/>
              </a:rPr>
              <a:t>три </a:t>
            </a:r>
            <a:r>
              <a:rPr lang="ru-RU" b="1" dirty="0" err="1">
                <a:latin typeface="Calibri" panose="020F0502020204030204" pitchFamily="34" charset="0"/>
              </a:rPr>
              <a:t>основних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завдання</a:t>
            </a:r>
            <a:r>
              <a:rPr lang="ru-RU" dirty="0">
                <a:latin typeface="Calibri" panose="020F0502020204030204" pitchFamily="34" charset="0"/>
              </a:rPr>
              <a:t>: </a:t>
            </a:r>
            <a:endParaRPr lang="ru-RU" dirty="0" smtClean="0">
              <a:latin typeface="Calibri" panose="020F0502020204030204" pitchFamily="34" charset="0"/>
            </a:endParaRPr>
          </a:p>
          <a:p>
            <a:r>
              <a:rPr lang="ru-RU" dirty="0" err="1" smtClean="0">
                <a:latin typeface="Calibri" panose="020F0502020204030204" pitchFamily="34" charset="0"/>
              </a:rPr>
              <a:t>відродити</a:t>
            </a:r>
            <a:r>
              <a:rPr lang="ru-RU" dirty="0" smtClean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велич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Франції</a:t>
            </a:r>
            <a:r>
              <a:rPr lang="ru-RU" dirty="0" smtClean="0">
                <a:latin typeface="Calibri" panose="020F0502020204030204" pitchFamily="34" charset="0"/>
              </a:rPr>
              <a:t>,</a:t>
            </a:r>
          </a:p>
          <a:p>
            <a:r>
              <a:rPr lang="ru-RU" dirty="0" smtClean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зміцнити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її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незалежність</a:t>
            </a:r>
            <a:r>
              <a:rPr lang="ru-RU" dirty="0">
                <a:latin typeface="Calibri" panose="020F0502020204030204" pitchFamily="34" charset="0"/>
              </a:rPr>
              <a:t> і </a:t>
            </a:r>
            <a:r>
              <a:rPr lang="ru-RU" dirty="0" err="1">
                <a:latin typeface="Calibri" panose="020F0502020204030204" pitchFamily="34" charset="0"/>
              </a:rPr>
              <a:t>самостійність</a:t>
            </a:r>
            <a:r>
              <a:rPr lang="ru-RU" dirty="0">
                <a:latin typeface="Calibri" panose="020F0502020204030204" pitchFamily="34" charset="0"/>
              </a:rPr>
              <a:t>, </a:t>
            </a:r>
            <a:endParaRPr lang="ru-RU" dirty="0" smtClean="0">
              <a:latin typeface="Calibri" panose="020F0502020204030204" pitchFamily="34" charset="0"/>
            </a:endParaRPr>
          </a:p>
          <a:p>
            <a:r>
              <a:rPr lang="ru-RU" dirty="0" err="1" smtClean="0">
                <a:latin typeface="Calibri" panose="020F0502020204030204" pitchFamily="34" charset="0"/>
              </a:rPr>
              <a:t>послабити</a:t>
            </a:r>
            <a:r>
              <a:rPr lang="ru-RU" dirty="0" smtClean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вплив</a:t>
            </a:r>
            <a:r>
              <a:rPr lang="ru-RU" dirty="0">
                <a:latin typeface="Calibri" panose="020F0502020204030204" pitchFamily="34" charset="0"/>
              </a:rPr>
              <a:t> США в </a:t>
            </a:r>
            <a:r>
              <a:rPr lang="ru-RU" dirty="0" err="1">
                <a:latin typeface="Calibri" panose="020F0502020204030204" pitchFamily="34" charset="0"/>
              </a:rPr>
              <a:t>Європі</a:t>
            </a:r>
            <a:r>
              <a:rPr lang="ru-RU" dirty="0">
                <a:latin typeface="Calibri" panose="020F0502020204030204" pitchFamily="34" charset="0"/>
              </a:rPr>
              <a:t>. </a:t>
            </a:r>
            <a:endParaRPr lang="ru-RU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Calibri" panose="020F0502020204030204" pitchFamily="34" charset="0"/>
              </a:rPr>
              <a:t>Негативно </a:t>
            </a:r>
            <a:r>
              <a:rPr lang="ru-RU" dirty="0" err="1">
                <a:latin typeface="Calibri" panose="020F0502020204030204" pitchFamily="34" charset="0"/>
              </a:rPr>
              <a:t>ставлячись</a:t>
            </a:r>
            <a:r>
              <a:rPr lang="ru-RU" dirty="0">
                <a:latin typeface="Calibri" panose="020F0502020204030204" pitchFamily="34" charset="0"/>
              </a:rPr>
              <a:t> до </a:t>
            </a:r>
            <a:r>
              <a:rPr lang="ru-RU" dirty="0" err="1">
                <a:latin typeface="Calibri" panose="020F0502020204030204" pitchFamily="34" charset="0"/>
              </a:rPr>
              <a:t>комуністичного</a:t>
            </a:r>
            <a:r>
              <a:rPr lang="ru-RU" dirty="0">
                <a:latin typeface="Calibri" panose="020F0502020204030204" pitchFamily="34" charset="0"/>
              </a:rPr>
              <a:t> режиму, </a:t>
            </a:r>
            <a:r>
              <a:rPr lang="ru-RU" dirty="0" err="1">
                <a:latin typeface="Calibri" panose="020F0502020204030204" pitchFamily="34" charset="0"/>
              </a:rPr>
              <a:t>він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пішов</a:t>
            </a:r>
            <a:r>
              <a:rPr lang="ru-RU" dirty="0">
                <a:latin typeface="Calibri" panose="020F0502020204030204" pitchFamily="34" charset="0"/>
              </a:rPr>
              <a:t> на </a:t>
            </a:r>
            <a:r>
              <a:rPr lang="ru-RU" dirty="0" err="1">
                <a:latin typeface="Calibri" panose="020F0502020204030204" pitchFamily="34" charset="0"/>
              </a:rPr>
              <a:t>зближення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із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b="1" dirty="0">
                <a:latin typeface="Calibri" panose="020F0502020204030204" pitchFamily="34" charset="0"/>
              </a:rPr>
              <a:t>СРСР</a:t>
            </a:r>
            <a:r>
              <a:rPr lang="ru-RU" dirty="0">
                <a:latin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</a:rPr>
              <a:t>що</a:t>
            </a:r>
            <a:r>
              <a:rPr lang="ru-RU" dirty="0">
                <a:latin typeface="Calibri" panose="020F0502020204030204" pitchFamily="34" charset="0"/>
              </a:rPr>
              <a:t> створив </a:t>
            </a:r>
            <a:r>
              <a:rPr lang="ru-RU" dirty="0" err="1">
                <a:latin typeface="Calibri" panose="020F0502020204030204" pitchFamily="34" charset="0"/>
              </a:rPr>
              <a:t>противагу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b="1" dirty="0">
                <a:latin typeface="Calibri" panose="020F0502020204030204" pitchFamily="34" charset="0"/>
              </a:rPr>
              <a:t>США</a:t>
            </a:r>
            <a:r>
              <a:rPr lang="ru-RU" dirty="0">
                <a:latin typeface="Calibri" panose="020F0502020204030204" pitchFamily="34" charset="0"/>
              </a:rPr>
              <a:t>. </a:t>
            </a:r>
            <a:r>
              <a:rPr lang="ru-RU" b="1" dirty="0">
                <a:latin typeface="Calibri" panose="020F0502020204030204" pitchFamily="34" charset="0"/>
              </a:rPr>
              <a:t>1966 р</a:t>
            </a:r>
            <a:r>
              <a:rPr lang="ru-RU" dirty="0">
                <a:latin typeface="Calibri" panose="020F0502020204030204" pitchFamily="34" charset="0"/>
              </a:rPr>
              <a:t>. президент заявив про </a:t>
            </a:r>
            <a:r>
              <a:rPr lang="ru-RU" dirty="0" err="1">
                <a:latin typeface="Calibri" panose="020F0502020204030204" pitchFamily="34" charset="0"/>
              </a:rPr>
              <a:t>вихід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Франції</a:t>
            </a:r>
            <a:r>
              <a:rPr lang="ru-RU" dirty="0">
                <a:latin typeface="Calibri" panose="020F0502020204030204" pitchFamily="34" charset="0"/>
              </a:rPr>
              <a:t> з </a:t>
            </a:r>
            <a:r>
              <a:rPr lang="ru-RU" dirty="0" err="1">
                <a:latin typeface="Calibri" panose="020F0502020204030204" pitchFamily="34" charset="0"/>
              </a:rPr>
              <a:t>військової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організації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b="1" dirty="0">
                <a:latin typeface="Calibri" panose="020F0502020204030204" pitchFamily="34" charset="0"/>
              </a:rPr>
              <a:t>НАТО</a:t>
            </a:r>
            <a:r>
              <a:rPr lang="ru-RU" dirty="0">
                <a:latin typeface="Calibri" panose="020F0502020204030204" pitchFamily="34" charset="0"/>
              </a:rPr>
              <a:t> при </a:t>
            </a:r>
            <a:r>
              <a:rPr lang="ru-RU" dirty="0" err="1">
                <a:latin typeface="Calibri" panose="020F0502020204030204" pitchFamily="34" charset="0"/>
              </a:rPr>
              <a:t>збереженні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участі</a:t>
            </a:r>
            <a:r>
              <a:rPr lang="ru-RU" dirty="0">
                <a:latin typeface="Calibri" panose="020F0502020204030204" pitchFamily="34" charset="0"/>
              </a:rPr>
              <a:t> в </a:t>
            </a:r>
            <a:r>
              <a:rPr lang="ru-RU" dirty="0" err="1">
                <a:latin typeface="Calibri" panose="020F0502020204030204" pitchFamily="34" charset="0"/>
              </a:rPr>
              <a:t>політичних</a:t>
            </a:r>
            <a:r>
              <a:rPr lang="ru-RU" dirty="0">
                <a:latin typeface="Calibri" panose="020F0502020204030204" pitchFamily="34" charset="0"/>
              </a:rPr>
              <a:t> структурах </a:t>
            </a:r>
            <a:r>
              <a:rPr lang="ru-RU" dirty="0" err="1">
                <a:latin typeface="Calibri" panose="020F0502020204030204" pitchFamily="34" charset="0"/>
              </a:rPr>
              <a:t>Південно</a:t>
            </a:r>
            <a:r>
              <a:rPr lang="ru-RU" dirty="0">
                <a:latin typeface="Calibri" panose="020F0502020204030204" pitchFamily="34" charset="0"/>
              </a:rPr>
              <a:t> – </a:t>
            </a:r>
            <a:r>
              <a:rPr lang="ru-RU" dirty="0" err="1">
                <a:latin typeface="Calibri" panose="020F0502020204030204" pitchFamily="34" charset="0"/>
              </a:rPr>
              <a:t>Атлантичного</a:t>
            </a:r>
            <a:r>
              <a:rPr lang="ru-RU" dirty="0">
                <a:latin typeface="Calibri" panose="020F0502020204030204" pitchFamily="34" charset="0"/>
              </a:rPr>
              <a:t> блоку. Де Голль </a:t>
            </a:r>
            <a:r>
              <a:rPr lang="ru-RU" dirty="0" err="1">
                <a:latin typeface="Calibri" panose="020F0502020204030204" pitchFamily="34" charset="0"/>
              </a:rPr>
              <a:t>приділяв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першорядну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увагу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модернізації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збройних</a:t>
            </a:r>
            <a:r>
              <a:rPr lang="ru-RU" dirty="0">
                <a:latin typeface="Calibri" panose="020F0502020204030204" pitchFamily="34" charset="0"/>
              </a:rPr>
              <a:t> сил, </a:t>
            </a:r>
            <a:r>
              <a:rPr lang="ru-RU" dirty="0" err="1">
                <a:latin typeface="Calibri" panose="020F0502020204030204" pitchFamily="34" charset="0"/>
              </a:rPr>
              <a:t>їхньому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оснащенню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сучасною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зброєю</a:t>
            </a:r>
            <a:r>
              <a:rPr lang="ru-RU" dirty="0">
                <a:latin typeface="Calibri" panose="020F0502020204030204" pitchFamily="34" charset="0"/>
              </a:rPr>
              <a:t>. </a:t>
            </a:r>
            <a:r>
              <a:rPr lang="ru-RU" dirty="0" err="1">
                <a:latin typeface="Calibri" panose="020F0502020204030204" pitchFamily="34" charset="0"/>
              </a:rPr>
              <a:t>Франція</a:t>
            </a:r>
            <a:r>
              <a:rPr lang="ru-RU" dirty="0">
                <a:latin typeface="Calibri" panose="020F0502020204030204" pitchFamily="34" charset="0"/>
              </a:rPr>
              <a:t> створила </a:t>
            </a:r>
            <a:r>
              <a:rPr lang="ru-RU" dirty="0" err="1">
                <a:latin typeface="Calibri" panose="020F0502020204030204" pitchFamily="34" charset="0"/>
              </a:rPr>
              <a:t>атомну</a:t>
            </a:r>
            <a:r>
              <a:rPr lang="ru-RU" dirty="0">
                <a:latin typeface="Calibri" panose="020F0502020204030204" pitchFamily="34" charset="0"/>
              </a:rPr>
              <a:t> бомбу, </a:t>
            </a:r>
            <a:r>
              <a:rPr lang="ru-RU" dirty="0" err="1">
                <a:latin typeface="Calibri" panose="020F0502020204030204" pitchFamily="34" charset="0"/>
              </a:rPr>
              <a:t>атомні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підводні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човни</a:t>
            </a:r>
            <a:r>
              <a:rPr lang="ru-RU" dirty="0">
                <a:latin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</a:rPr>
              <a:t>балістичні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ракети</a:t>
            </a:r>
            <a:r>
              <a:rPr lang="ru-RU" dirty="0">
                <a:latin typeface="Calibri" panose="020F0502020204030204" pitchFamily="34" charset="0"/>
              </a:rPr>
              <a:t>. Президент </a:t>
            </a:r>
            <a:r>
              <a:rPr lang="ru-RU" dirty="0" err="1">
                <a:latin typeface="Calibri" panose="020F0502020204030204" pitchFamily="34" charset="0"/>
              </a:rPr>
              <a:t>заперечував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проти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перетворення</a:t>
            </a:r>
            <a:r>
              <a:rPr lang="ru-RU" dirty="0">
                <a:latin typeface="Calibri" panose="020F0502020204030204" pitchFamily="34" charset="0"/>
              </a:rPr>
              <a:t> ЄЕС на </a:t>
            </a:r>
            <a:r>
              <a:rPr lang="ru-RU" dirty="0" err="1">
                <a:latin typeface="Calibri" panose="020F0502020204030204" pitchFamily="34" charset="0"/>
              </a:rPr>
              <a:t>національну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організацію</a:t>
            </a:r>
            <a:r>
              <a:rPr lang="ru-RU" dirty="0">
                <a:latin typeface="Calibri" panose="020F0502020204030204" pitchFamily="34" charset="0"/>
              </a:rPr>
              <a:t> й </a:t>
            </a:r>
            <a:r>
              <a:rPr lang="ru-RU" dirty="0" err="1">
                <a:latin typeface="Calibri" panose="020F0502020204030204" pitchFamily="34" charset="0"/>
              </a:rPr>
              <a:t>наполягав</a:t>
            </a:r>
            <a:r>
              <a:rPr lang="ru-RU" dirty="0">
                <a:latin typeface="Calibri" panose="020F0502020204030204" pitchFamily="34" charset="0"/>
              </a:rPr>
              <a:t> на </a:t>
            </a:r>
            <a:r>
              <a:rPr lang="ru-RU" dirty="0" err="1">
                <a:latin typeface="Calibri" panose="020F0502020204030204" pitchFamily="34" charset="0"/>
              </a:rPr>
              <a:t>створенні</a:t>
            </a:r>
            <a:r>
              <a:rPr lang="ru-RU" dirty="0">
                <a:latin typeface="Calibri" panose="020F0502020204030204" pitchFamily="34" charset="0"/>
              </a:rPr>
              <a:t> “</a:t>
            </a:r>
            <a:r>
              <a:rPr lang="ru-RU" dirty="0" err="1">
                <a:latin typeface="Calibri" panose="020F0502020204030204" pitchFamily="34" charset="0"/>
              </a:rPr>
              <a:t>Європи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батьківщин</a:t>
            </a:r>
            <a:r>
              <a:rPr lang="ru-RU" dirty="0">
                <a:latin typeface="Calibri" panose="020F0502020204030204" pitchFamily="34" charset="0"/>
              </a:rPr>
              <a:t>”, </a:t>
            </a:r>
            <a:r>
              <a:rPr lang="ru-RU" dirty="0" err="1">
                <a:latin typeface="Calibri" panose="020F0502020204030204" pitchFamily="34" charset="0"/>
              </a:rPr>
              <a:t>виступав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проти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приєднання</a:t>
            </a:r>
            <a:r>
              <a:rPr lang="ru-RU" dirty="0">
                <a:latin typeface="Calibri" panose="020F0502020204030204" pitchFamily="34" charset="0"/>
              </a:rPr>
              <a:t> до ЄЕС </a:t>
            </a:r>
            <a:r>
              <a:rPr lang="ru-RU" b="1" dirty="0" err="1">
                <a:latin typeface="Calibri" panose="020F0502020204030204" pitchFamily="34" charset="0"/>
              </a:rPr>
              <a:t>Великої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Британії</a:t>
            </a:r>
            <a:r>
              <a:rPr lang="ru-RU" dirty="0">
                <a:latin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</a:rPr>
              <a:t>вважаючи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її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провідником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впливу</a:t>
            </a:r>
            <a:r>
              <a:rPr lang="ru-RU" dirty="0">
                <a:latin typeface="Calibri" panose="020F0502020204030204" pitchFamily="34" charset="0"/>
              </a:rPr>
              <a:t> США в </a:t>
            </a:r>
            <a:r>
              <a:rPr lang="ru-RU" dirty="0" err="1">
                <a:latin typeface="Calibri" panose="020F0502020204030204" pitchFamily="34" charset="0"/>
              </a:rPr>
              <a:t>Європі</a:t>
            </a:r>
            <a:r>
              <a:rPr lang="ru-RU" dirty="0">
                <a:latin typeface="Calibri" panose="020F0502020204030204" pitchFamily="34" charset="0"/>
              </a:rPr>
              <a:t>. </a:t>
            </a:r>
            <a:r>
              <a:rPr lang="ru-RU" dirty="0" err="1">
                <a:latin typeface="Calibri" panose="020F0502020204030204" pitchFamily="34" charset="0"/>
              </a:rPr>
              <a:t>Здійснюючи</a:t>
            </a:r>
            <a:r>
              <a:rPr lang="ru-RU" dirty="0">
                <a:latin typeface="Calibri" panose="020F0502020204030204" pitchFamily="34" charset="0"/>
              </a:rPr>
              <a:t> курс на </a:t>
            </a:r>
            <a:r>
              <a:rPr lang="ru-RU" dirty="0" err="1">
                <a:latin typeface="Calibri" panose="020F0502020204030204" pitchFamily="34" charset="0"/>
              </a:rPr>
              <a:t>зближення</a:t>
            </a:r>
            <a:r>
              <a:rPr lang="ru-RU" dirty="0">
                <a:latin typeface="Calibri" panose="020F0502020204030204" pitchFamily="34" charset="0"/>
              </a:rPr>
              <a:t> з </a:t>
            </a:r>
            <a:r>
              <a:rPr lang="ru-RU" b="1" dirty="0">
                <a:latin typeface="Calibri" panose="020F0502020204030204" pitchFamily="34" charset="0"/>
              </a:rPr>
              <a:t>ФРН</a:t>
            </a:r>
            <a:r>
              <a:rPr lang="ru-RU" dirty="0">
                <a:latin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</a:rPr>
              <a:t>він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залишався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принциповим</a:t>
            </a:r>
            <a:r>
              <a:rPr lang="ru-RU" dirty="0">
                <a:latin typeface="Calibri" panose="020F0502020204030204" pitchFamily="34" charset="0"/>
              </a:rPr>
              <a:t> і </a:t>
            </a:r>
            <a:r>
              <a:rPr lang="ru-RU" dirty="0" err="1">
                <a:latin typeface="Calibri" panose="020F0502020204030204" pitchFamily="34" charset="0"/>
              </a:rPr>
              <a:t>послідовним</a:t>
            </a:r>
            <a:r>
              <a:rPr lang="ru-RU" dirty="0">
                <a:latin typeface="Calibri" panose="020F0502020204030204" pitchFamily="34" charset="0"/>
              </a:rPr>
              <a:t> противником </a:t>
            </a:r>
            <a:r>
              <a:rPr lang="ru-RU" dirty="0" err="1">
                <a:latin typeface="Calibri" panose="020F0502020204030204" pitchFamily="34" charset="0"/>
              </a:rPr>
              <a:t>неофашистських</a:t>
            </a:r>
            <a:r>
              <a:rPr lang="ru-RU" dirty="0">
                <a:latin typeface="Calibri" panose="020F0502020204030204" pitchFamily="34" charset="0"/>
              </a:rPr>
              <a:t> і </a:t>
            </a:r>
            <a:r>
              <a:rPr lang="ru-RU" dirty="0" err="1">
                <a:latin typeface="Calibri" panose="020F0502020204030204" pitchFamily="34" charset="0"/>
              </a:rPr>
              <a:t>реванфашистських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тенденцій</a:t>
            </a:r>
            <a:r>
              <a:rPr lang="ru-RU" dirty="0"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5411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TC104033927[[fn=Главное мероприятие]]</Template>
  <TotalTime>115</TotalTime>
  <Words>1503</Words>
  <Application>Microsoft Office PowerPoint</Application>
  <PresentationFormat>Произвольный</PresentationFormat>
  <Paragraphs>55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Главное мероприятие</vt:lpstr>
      <vt:lpstr>Шарль де Голль  (22 листопада 1890 — 9 листопада 1970) </vt:lpstr>
      <vt:lpstr>Я вільний француз.  Я вірю в Бога і в майбутнє моєї батьківщини.  Я не належу нікому.  Я маю місію, одну тільки місію — боротися далі за звільнення моєї батьківщини.  Урочисто присягаюся, що не належу до жодної політичної сили, не підтримую жодного політика, ким би він не був — чи то центристом, чи то консерватором, чи то лівим.  Я маю лише одну мету: звільнити Францію.</vt:lpstr>
      <vt:lpstr>Презентация PowerPoint</vt:lpstr>
      <vt:lpstr>Презентация PowerPoint</vt:lpstr>
      <vt:lpstr>Внутрішня політика</vt:lpstr>
      <vt:lpstr>Презентация PowerPoint</vt:lpstr>
      <vt:lpstr>Презентация PowerPoint</vt:lpstr>
      <vt:lpstr>Презентация PowerPoint</vt:lpstr>
      <vt:lpstr> зовнішня політика</vt:lpstr>
      <vt:lpstr>Висновок:</vt:lpstr>
      <vt:lpstr>Дякую За увагу!!!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Шарль де Голль</dc:title>
  <dc:creator>Nika</dc:creator>
  <cp:lastModifiedBy>Иринка)</cp:lastModifiedBy>
  <cp:revision>10</cp:revision>
  <dcterms:created xsi:type="dcterms:W3CDTF">2014-03-09T20:41:09Z</dcterms:created>
  <dcterms:modified xsi:type="dcterms:W3CDTF">2014-11-20T16:34:12Z</dcterms:modified>
</cp:coreProperties>
</file>