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09462A4-404C-486E-89E1-2AF9ADEB6CC3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3739F76-A4CE-4309-B9FA-E585D0F9A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62A4-404C-486E-89E1-2AF9ADEB6CC3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9F76-A4CE-4309-B9FA-E585D0F9A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62A4-404C-486E-89E1-2AF9ADEB6CC3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9F76-A4CE-4309-B9FA-E585D0F9A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62A4-404C-486E-89E1-2AF9ADEB6CC3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9F76-A4CE-4309-B9FA-E585D0F9A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62A4-404C-486E-89E1-2AF9ADEB6CC3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9F76-A4CE-4309-B9FA-E585D0F9A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62A4-404C-486E-89E1-2AF9ADEB6CC3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9F76-A4CE-4309-B9FA-E585D0F9A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09462A4-404C-486E-89E1-2AF9ADEB6CC3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739F76-A4CE-4309-B9FA-E585D0F9A56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09462A4-404C-486E-89E1-2AF9ADEB6CC3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3739F76-A4CE-4309-B9FA-E585D0F9A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62A4-404C-486E-89E1-2AF9ADEB6CC3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9F76-A4CE-4309-B9FA-E585D0F9A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62A4-404C-486E-89E1-2AF9ADEB6CC3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9F76-A4CE-4309-B9FA-E585D0F9A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62A4-404C-486E-89E1-2AF9ADEB6CC3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9F76-A4CE-4309-B9FA-E585D0F9A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09462A4-404C-486E-89E1-2AF9ADEB6CC3}" type="datetimeFigureOut">
              <a:rPr lang="ru-RU" smtClean="0"/>
              <a:t>23.04.2013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3739F76-A4CE-4309-B9FA-E585D0F9A56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hyperlink" Target="http://ua-referat.com/&#1053;&#1072;&#1087;&#1077;&#1088;&#1077;&#1076;&#1086;&#1076;&#1085;&#1110;" TargetMode="External"/><Relationship Id="rId7" Type="http://schemas.openxmlformats.org/officeDocument/2006/relationships/image" Target="../media/image13.jpeg"/><Relationship Id="rId2" Type="http://schemas.openxmlformats.org/officeDocument/2006/relationships/hyperlink" Target="http://ua-referat.com/&#1047;&#1085;&#1072;&#1085;&#1085;&#1103;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&#1041;&#1091;&#1076;&#1110;&#1074;&#1085;&#1080;&#1094;&#1090;&#1074;&#1086;" TargetMode="External"/><Relationship Id="rId5" Type="http://schemas.openxmlformats.org/officeDocument/2006/relationships/hyperlink" Target="http://ua-referat.com/&#1051;&#1110;&#1082;&#1085;&#1077;&#1087;" TargetMode="External"/><Relationship Id="rId4" Type="http://schemas.openxmlformats.org/officeDocument/2006/relationships/hyperlink" Target="http://ua-referat.com/&#1054;&#1088;&#1075;&#1072;&#1085;&#1110;&#1079;&#1072;&#1094;&#1110;&#1103;_&#1054;&#1073;&#1083;&#1110;&#1082;&#1091;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ua-referat.com/&#1050;&#1091;&#1083;&#1100;&#1090;&#1091;&#1088;&#1072;" TargetMode="External"/><Relationship Id="rId3" Type="http://schemas.openxmlformats.org/officeDocument/2006/relationships/hyperlink" Target="http://ua-referat.com/&#1055;&#1077;&#1088;&#1077;&#1090;&#1074;&#1086;&#1088;&#1077;&#1085;&#1085;&#1103;" TargetMode="External"/><Relationship Id="rId7" Type="http://schemas.openxmlformats.org/officeDocument/2006/relationships/hyperlink" Target="http://ua-referat.com/&#1058;&#1074;&#1086;&#1088;&#1080;" TargetMode="External"/><Relationship Id="rId2" Type="http://schemas.openxmlformats.org/officeDocument/2006/relationships/hyperlink" Target="http://ua-referat.com/&#1047;&#1076;&#1110;&#1081;&#1089;&#1085;&#1077;&#1085;&#1085;&#1103;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&#1058;&#1077;&#1072;&#1090;&#1088;&#1072;&#1083;&#1100;&#1085;&#1072;" TargetMode="External"/><Relationship Id="rId5" Type="http://schemas.openxmlformats.org/officeDocument/2006/relationships/hyperlink" Target="http://ua-referat.com/&#1050;&#1086;&#1085;&#1094;&#1077;&#1088;&#1090;" TargetMode="External"/><Relationship Id="rId4" Type="http://schemas.openxmlformats.org/officeDocument/2006/relationships/hyperlink" Target="http://ua-referat.com/&#1056;&#1077;&#1074;&#1086;&#1083;&#1102;&#1094;&#1110;&#1103;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&#1050;&#1091;&#1083;&#1100;&#1090;&#1091;&#1088;&#1072;" TargetMode="External"/><Relationship Id="rId7" Type="http://schemas.openxmlformats.org/officeDocument/2006/relationships/hyperlink" Target="http://ua-referat.com/&#1056;&#1077;&#1074;&#1086;&#1083;&#1102;&#1094;&#1110;&#1103;" TargetMode="External"/><Relationship Id="rId2" Type="http://schemas.openxmlformats.org/officeDocument/2006/relationships/hyperlink" Target="http://ua-referat.com/&#1054;&#1088;&#1075;&#1072;&#1085;&#1110;&#1079;&#1072;&#1094;&#1110;&#1103;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&#1044;&#1091;&#1084;&#1082;&#1072;" TargetMode="External"/><Relationship Id="rId5" Type="http://schemas.openxmlformats.org/officeDocument/2006/relationships/hyperlink" Target="http://ua-referat.com/&#1052;&#1080;&#1089;&#1090;&#1077;&#1094;&#1090;&#1074;&#1086;" TargetMode="External"/><Relationship Id="rId4" Type="http://schemas.openxmlformats.org/officeDocument/2006/relationships/hyperlink" Target="http://ua-referat.com/&#1052;&#1110;&#1083;&#1100;&#1081;&#1086;&#1085;&#1080;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&#1041;&#1086;&#1075;&#1076;&#1072;&#1085;&#1086;&#1074;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ua-referat.com/&#1055;&#1088;&#1086;&#1083;&#1077;&#1090;&#1082;&#1091;&#1083;&#1100;&#1090;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://ua-referat.com/&#1050;&#1091;&#1083;&#1100;&#1090;&#1091;&#1088;&#1072;" TargetMode="External"/><Relationship Id="rId4" Type="http://schemas.openxmlformats.org/officeDocument/2006/relationships/hyperlink" Target="http://ua-referat.com/&#1042;&#1110;&#1085;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a-referat.com/&#1058;&#1074;&#1086;&#1088;&#1080;" TargetMode="External"/><Relationship Id="rId13" Type="http://schemas.openxmlformats.org/officeDocument/2006/relationships/image" Target="../media/image7.jpeg"/><Relationship Id="rId3" Type="http://schemas.openxmlformats.org/officeDocument/2006/relationships/hyperlink" Target="http://ua-referat.com/&#1052;&#1072;&#1085;&#1076;&#1077;&#1083;&#1100;&#1096;&#1090;&#1072;&#1084;" TargetMode="External"/><Relationship Id="rId7" Type="http://schemas.openxmlformats.org/officeDocument/2006/relationships/hyperlink" Target="http://ua-referat.com/&#1050;&#1085;&#1080;&#1075;&#1080;" TargetMode="External"/><Relationship Id="rId12" Type="http://schemas.openxmlformats.org/officeDocument/2006/relationships/image" Target="../media/image6.jpeg"/><Relationship Id="rId2" Type="http://schemas.openxmlformats.org/officeDocument/2006/relationships/hyperlink" Target="http://ua-referat.com/&#1044;&#1086;&#1083;&#1103;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&#1055;&#1083;&#1072;&#1090;&#1086;&#1085;&#1086;&#1074;" TargetMode="External"/><Relationship Id="rId11" Type="http://schemas.openxmlformats.org/officeDocument/2006/relationships/image" Target="../media/image5.jpeg"/><Relationship Id="rId5" Type="http://schemas.openxmlformats.org/officeDocument/2006/relationships/hyperlink" Target="http://ua-referat.com/&#1055;&#1080;&#1089;&#1100;&#1084;&#1077;&#1085;&#1085;&#1080;&#1082;" TargetMode="External"/><Relationship Id="rId10" Type="http://schemas.openxmlformats.org/officeDocument/2006/relationships/image" Target="../media/image4.png"/><Relationship Id="rId4" Type="http://schemas.openxmlformats.org/officeDocument/2006/relationships/hyperlink" Target="http://ua-referat.com/&#1041;&#1072;&#1073;&#1077;&#1083;&#1100;" TargetMode="External"/><Relationship Id="rId9" Type="http://schemas.openxmlformats.org/officeDocument/2006/relationships/hyperlink" Target="http://ua-referat.com/&#1056;&#1086;&#1084;&#1072;&#1085;" TargetMode="External"/><Relationship Id="rId1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&#1042;&#1072;&#1074;&#1110;&#1083;&#1086;&#1074;" TargetMode="External"/><Relationship Id="rId7" Type="http://schemas.openxmlformats.org/officeDocument/2006/relationships/image" Target="../media/image10.jpeg"/><Relationship Id="rId2" Type="http://schemas.openxmlformats.org/officeDocument/2006/relationships/hyperlink" Target="http://ua-referat.com/&#1044;&#1086;&#1087;&#1086;&#1074;&#1110;&#1076;&#1100;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hyperlink" Target="http://ua-referat.com/&#1070;&#1074;&#1110;&#1083;&#1077;&#1081;" TargetMode="External"/><Relationship Id="rId4" Type="http://schemas.openxmlformats.org/officeDocument/2006/relationships/hyperlink" Target="http://ua-referat.com/&#1057;&#1090;&#1072;&#1084;&#1073;&#1091;&#1083;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&#1058;&#1088;&#1072;&#1085;&#1089;&#1087;&#1086;&#1088;&#1090;" TargetMode="External"/><Relationship Id="rId7" Type="http://schemas.openxmlformats.org/officeDocument/2006/relationships/image" Target="../media/image12.jpeg"/><Relationship Id="rId2" Type="http://schemas.openxmlformats.org/officeDocument/2006/relationships/hyperlink" Target="http://ua-referat.com/&#1053;&#1072;&#1091;&#1082;&#1080;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hyperlink" Target="http://ua-referat.com/&#1050;&#1083;&#1110;&#1084;&#1072;&#1090;" TargetMode="External"/><Relationship Id="rId4" Type="http://schemas.openxmlformats.org/officeDocument/2006/relationships/hyperlink" Target="http://ua-referat.com/&#1044;&#1074;&#1086;&#1108;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a-referat.com/&#1055;&#1110;&#1074;&#1085;&#1110;&#1095;&#1085;&#1080;&#1081;_&#1087;&#1086;&#1083;&#1102;&#1089;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a-referat.com/&#1044;&#1088;&#1091;&#1078;&#1080;&#1085;&#1072;" TargetMode="External"/><Relationship Id="rId13" Type="http://schemas.openxmlformats.org/officeDocument/2006/relationships/hyperlink" Target="http://ua-referat.com/&#1064;&#1082;&#1086;&#1083;&#1072;" TargetMode="External"/><Relationship Id="rId3" Type="http://schemas.openxmlformats.org/officeDocument/2006/relationships/hyperlink" Target="http://ua-referat.com/&#1052;&#1072;&#1090;&#1077;&#1084;&#1072;&#1090;&#1080;&#1082;&#1072;" TargetMode="External"/><Relationship Id="rId7" Type="http://schemas.openxmlformats.org/officeDocument/2006/relationships/hyperlink" Target="http://ua-referat.com/&#1041;&#1072;&#1093;&#1088;&#1091;&#1096;&#1080;&#1085;" TargetMode="External"/><Relationship Id="rId12" Type="http://schemas.openxmlformats.org/officeDocument/2006/relationships/hyperlink" Target="http://ua-referat.com/&#1056;&#1086;&#1079;&#1075;&#1088;&#1086;&#1084;" TargetMode="External"/><Relationship Id="rId2" Type="http://schemas.openxmlformats.org/officeDocument/2006/relationships/hyperlink" Target="http://ua-referat.com/&#1053;&#1072;&#1091;&#1082;&#1072;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&#1030;&#1089;&#1090;&#1086;&#1088;&#1110;&#1103;" TargetMode="External"/><Relationship Id="rId11" Type="http://schemas.openxmlformats.org/officeDocument/2006/relationships/hyperlink" Target="http://ua-referat.com/&#1057;&#1086;&#1094;&#1110;&#1072;&#1083;&#1100;&#1085;&#1072;_&#1087;&#1089;&#1080;&#1093;&#1086;&#1083;&#1086;&#1075;&#1110;&#1103;" TargetMode="External"/><Relationship Id="rId5" Type="http://schemas.openxmlformats.org/officeDocument/2006/relationships/hyperlink" Target="http://ua-referat.com/&#1042;&#1080;&#1085;&#1086;&#1075;&#1088;&#1072;&#1076;" TargetMode="External"/><Relationship Id="rId10" Type="http://schemas.openxmlformats.org/officeDocument/2006/relationships/hyperlink" Target="http://ua-referat.com/&#1057;&#1086;&#1094;&#1110;&#1086;&#1083;&#1086;&#1075;&#1110;&#1103;" TargetMode="External"/><Relationship Id="rId4" Type="http://schemas.openxmlformats.org/officeDocument/2006/relationships/hyperlink" Target="http://ua-referat.com/&#1058;&#1077;&#1086;&#1088;&#1077;&#1090;&#1080;&#1095;&#1085;&#1072;_&#1084;&#1077;&#1093;&#1072;&#1085;&#1110;&#1082;&#1072;" TargetMode="External"/><Relationship Id="rId9" Type="http://schemas.openxmlformats.org/officeDocument/2006/relationships/hyperlink" Target="http://ua-referat.com/&#1042;&#1110;&#1076;&#1087;&#1086;&#1074;&#1110;&#1076;&#1100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071546"/>
            <a:ext cx="8458200" cy="2800367"/>
          </a:xfrm>
        </p:spPr>
        <p:txBody>
          <a:bodyPr>
            <a:noAutofit/>
          </a:bodyPr>
          <a:lstStyle/>
          <a:p>
            <a:r>
              <a:rPr lang="uk-UA" sz="60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Розвиток культури СРСР у 30-ті роки.</a:t>
            </a:r>
            <a:endParaRPr lang="ru-RU" sz="60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4325112"/>
          </a:xfrm>
        </p:spPr>
        <p:txBody>
          <a:bodyPr>
            <a:normAutofit fontScale="62500" lnSpcReduction="20000"/>
          </a:bodyPr>
          <a:lstStyle/>
          <a:p>
            <a:r>
              <a:rPr lang="ru-RU" i="1" dirty="0" err="1" smtClean="0"/>
              <a:t>Величезна</a:t>
            </a:r>
            <a:r>
              <a:rPr lang="ru-RU" i="1" dirty="0" smtClean="0"/>
              <a:t> робота </a:t>
            </a:r>
            <a:r>
              <a:rPr lang="ru-RU" i="1" dirty="0" err="1" smtClean="0"/>
              <a:t>була</a:t>
            </a:r>
            <a:r>
              <a:rPr lang="ru-RU" i="1" dirty="0" smtClean="0"/>
              <a:t> проведена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ліквідації</a:t>
            </a:r>
            <a:r>
              <a:rPr lang="ru-RU" i="1" dirty="0" smtClean="0"/>
              <a:t> </a:t>
            </a:r>
            <a:r>
              <a:rPr lang="ru-RU" i="1" dirty="0" err="1" smtClean="0"/>
              <a:t>неписьменності</a:t>
            </a:r>
            <a:r>
              <a:rPr lang="ru-RU" i="1" dirty="0" smtClean="0"/>
              <a:t>. У 1913 </a:t>
            </a:r>
            <a:r>
              <a:rPr lang="ru-RU" i="1" dirty="0" err="1" smtClean="0"/>
              <a:t>році</a:t>
            </a:r>
            <a:r>
              <a:rPr lang="ru-RU" i="1" dirty="0" smtClean="0"/>
              <a:t> </a:t>
            </a:r>
            <a:r>
              <a:rPr lang="ru-RU" i="1" dirty="0" err="1" smtClean="0"/>
              <a:t>Ленін</a:t>
            </a:r>
            <a:r>
              <a:rPr lang="ru-RU" i="1" dirty="0" smtClean="0"/>
              <a:t> писав: "</a:t>
            </a:r>
            <a:r>
              <a:rPr lang="ru-RU" i="1" dirty="0" err="1" smtClean="0"/>
              <a:t>Такої</a:t>
            </a:r>
            <a:r>
              <a:rPr lang="ru-RU" i="1" dirty="0" smtClean="0"/>
              <a:t> </a:t>
            </a:r>
            <a:r>
              <a:rPr lang="ru-RU" i="1" dirty="0" err="1" smtClean="0"/>
              <a:t>дикої</a:t>
            </a:r>
            <a:r>
              <a:rPr lang="ru-RU" i="1" dirty="0" smtClean="0"/>
              <a:t> </a:t>
            </a:r>
            <a:r>
              <a:rPr lang="ru-RU" i="1" dirty="0" err="1" smtClean="0"/>
              <a:t>країни</a:t>
            </a:r>
            <a:r>
              <a:rPr lang="ru-RU" i="1" dirty="0" smtClean="0"/>
              <a:t>, в </a:t>
            </a:r>
            <a:r>
              <a:rPr lang="ru-RU" i="1" dirty="0" err="1" smtClean="0"/>
              <a:t>якій</a:t>
            </a:r>
            <a:r>
              <a:rPr lang="ru-RU" i="1" dirty="0" smtClean="0"/>
              <a:t> </a:t>
            </a:r>
            <a:r>
              <a:rPr lang="ru-RU" i="1" dirty="0" err="1" smtClean="0"/>
              <a:t>маси</a:t>
            </a:r>
            <a:r>
              <a:rPr lang="ru-RU" i="1" dirty="0" smtClean="0"/>
              <a:t> народу </a:t>
            </a:r>
            <a:r>
              <a:rPr lang="ru-RU" i="1" dirty="0" err="1" smtClean="0"/>
              <a:t>настільки</a:t>
            </a:r>
            <a:r>
              <a:rPr lang="ru-RU" i="1" dirty="0" smtClean="0"/>
              <a:t> </a:t>
            </a:r>
            <a:r>
              <a:rPr lang="ru-RU" i="1" dirty="0" err="1" smtClean="0"/>
              <a:t>були</a:t>
            </a:r>
            <a:r>
              <a:rPr lang="ru-RU" i="1" dirty="0" smtClean="0"/>
              <a:t> </a:t>
            </a:r>
            <a:r>
              <a:rPr lang="ru-RU" i="1" dirty="0" err="1" smtClean="0"/>
              <a:t>пограбовані</a:t>
            </a:r>
            <a:r>
              <a:rPr lang="ru-RU" i="1" dirty="0" smtClean="0"/>
              <a:t> в </a:t>
            </a:r>
            <a:r>
              <a:rPr lang="ru-RU" i="1" dirty="0" err="1" smtClean="0"/>
              <a:t>плані</a:t>
            </a:r>
            <a:r>
              <a:rPr lang="ru-RU" i="1" dirty="0" smtClean="0"/>
              <a:t> </a:t>
            </a:r>
            <a:r>
              <a:rPr lang="ru-RU" i="1" dirty="0" err="1" smtClean="0"/>
              <a:t>освіти</a:t>
            </a:r>
            <a:r>
              <a:rPr lang="ru-RU" i="1" dirty="0" smtClean="0"/>
              <a:t>, </a:t>
            </a:r>
            <a:r>
              <a:rPr lang="ru-RU" i="1" dirty="0" err="1" smtClean="0"/>
              <a:t>світла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>
                <a:hlinkClick r:id="rId2" tooltip="Знання"/>
              </a:rPr>
              <a:t>знання</a:t>
            </a:r>
            <a:r>
              <a:rPr lang="ru-RU" i="1" dirty="0" smtClean="0"/>
              <a:t>, - </a:t>
            </a:r>
            <a:r>
              <a:rPr lang="ru-RU" i="1" dirty="0" err="1" smtClean="0"/>
              <a:t>такої</a:t>
            </a:r>
            <a:r>
              <a:rPr lang="ru-RU" i="1" dirty="0" smtClean="0"/>
              <a:t> </a:t>
            </a:r>
            <a:r>
              <a:rPr lang="ru-RU" i="1" dirty="0" err="1" smtClean="0"/>
              <a:t>країни</a:t>
            </a:r>
            <a:r>
              <a:rPr lang="ru-RU" i="1" dirty="0" smtClean="0"/>
              <a:t> </a:t>
            </a:r>
            <a:r>
              <a:rPr lang="ru-RU" i="1" dirty="0" err="1" smtClean="0"/>
              <a:t>в</a:t>
            </a:r>
            <a:r>
              <a:rPr lang="ru-RU" i="1" dirty="0" smtClean="0"/>
              <a:t> </a:t>
            </a:r>
            <a:r>
              <a:rPr lang="ru-RU" i="1" dirty="0" err="1" smtClean="0"/>
              <a:t>Європі</a:t>
            </a:r>
            <a:r>
              <a:rPr lang="ru-RU" i="1" dirty="0" smtClean="0"/>
              <a:t> не </a:t>
            </a:r>
            <a:r>
              <a:rPr lang="ru-RU" i="1" dirty="0" err="1" smtClean="0"/>
              <a:t>залишилося</a:t>
            </a:r>
            <a:r>
              <a:rPr lang="ru-RU" i="1" dirty="0" smtClean="0"/>
              <a:t> </a:t>
            </a:r>
            <a:r>
              <a:rPr lang="ru-RU" i="1" dirty="0" err="1" smtClean="0"/>
              <a:t>жодної</a:t>
            </a:r>
            <a:r>
              <a:rPr lang="ru-RU" i="1" dirty="0" smtClean="0"/>
              <a:t>, </a:t>
            </a:r>
            <a:r>
              <a:rPr lang="ru-RU" i="1" dirty="0" err="1" smtClean="0"/>
              <a:t>крім</a:t>
            </a:r>
            <a:r>
              <a:rPr lang="ru-RU" i="1" dirty="0" smtClean="0"/>
              <a:t> </a:t>
            </a:r>
            <a:r>
              <a:rPr lang="ru-RU" i="1" dirty="0" err="1" smtClean="0"/>
              <a:t>Росії</a:t>
            </a:r>
            <a:r>
              <a:rPr lang="ru-RU" i="1" dirty="0" smtClean="0"/>
              <a:t>". </a:t>
            </a:r>
            <a:r>
              <a:rPr lang="ru-RU" i="1" dirty="0" err="1" smtClean="0">
                <a:hlinkClick r:id="rId3" tooltip="Напередодні"/>
              </a:rPr>
              <a:t>Напередодні</a:t>
            </a:r>
            <a:r>
              <a:rPr lang="ru-RU" i="1" dirty="0" smtClean="0"/>
              <a:t> </a:t>
            </a:r>
            <a:r>
              <a:rPr lang="ru-RU" i="1" dirty="0" err="1" smtClean="0"/>
              <a:t>Жовтневої</a:t>
            </a:r>
            <a:r>
              <a:rPr lang="ru-RU" i="1" dirty="0" smtClean="0"/>
              <a:t> </a:t>
            </a:r>
            <a:r>
              <a:rPr lang="ru-RU" i="1" dirty="0" err="1" smtClean="0"/>
              <a:t>революції</a:t>
            </a:r>
            <a:r>
              <a:rPr lang="ru-RU" i="1" dirty="0" smtClean="0"/>
              <a:t> </a:t>
            </a:r>
            <a:r>
              <a:rPr lang="ru-RU" i="1" dirty="0" err="1" smtClean="0"/>
              <a:t>близько</a:t>
            </a:r>
            <a:r>
              <a:rPr lang="ru-RU" i="1" dirty="0" smtClean="0"/>
              <a:t> 68% </a:t>
            </a:r>
            <a:r>
              <a:rPr lang="ru-RU" i="1" dirty="0" err="1" smtClean="0"/>
              <a:t>дорослого</a:t>
            </a:r>
            <a:r>
              <a:rPr lang="ru-RU" i="1" dirty="0" smtClean="0"/>
              <a:t> </a:t>
            </a:r>
            <a:r>
              <a:rPr lang="ru-RU" i="1" dirty="0" err="1" smtClean="0"/>
              <a:t>населення</a:t>
            </a:r>
            <a:r>
              <a:rPr lang="ru-RU" i="1" dirty="0" smtClean="0"/>
              <a:t> не </a:t>
            </a:r>
            <a:r>
              <a:rPr lang="ru-RU" i="1" dirty="0" err="1" smtClean="0"/>
              <a:t>вміли</a:t>
            </a:r>
            <a:r>
              <a:rPr lang="ru-RU" i="1" dirty="0" smtClean="0"/>
              <a:t> </a:t>
            </a:r>
            <a:r>
              <a:rPr lang="ru-RU" i="1" dirty="0" err="1" smtClean="0"/>
              <a:t>читати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писати</a:t>
            </a:r>
            <a:r>
              <a:rPr lang="ru-RU" i="1" dirty="0" smtClean="0"/>
              <a:t>. Особливо </a:t>
            </a:r>
            <a:r>
              <a:rPr lang="ru-RU" i="1" dirty="0" err="1" smtClean="0"/>
              <a:t>безвідрадним</a:t>
            </a:r>
            <a:r>
              <a:rPr lang="ru-RU" i="1" dirty="0" smtClean="0"/>
              <a:t> </a:t>
            </a:r>
            <a:r>
              <a:rPr lang="ru-RU" i="1" dirty="0" err="1" smtClean="0"/>
              <a:t>було</a:t>
            </a:r>
            <a:r>
              <a:rPr lang="ru-RU" i="1" dirty="0" smtClean="0"/>
              <a:t> становище села, де </a:t>
            </a:r>
            <a:r>
              <a:rPr lang="ru-RU" i="1" dirty="0" err="1" smtClean="0"/>
              <a:t>неписьменні</a:t>
            </a:r>
            <a:r>
              <a:rPr lang="ru-RU" i="1" dirty="0" smtClean="0"/>
              <a:t> </a:t>
            </a:r>
            <a:r>
              <a:rPr lang="ru-RU" i="1" dirty="0" err="1" smtClean="0"/>
              <a:t>складали</a:t>
            </a:r>
            <a:r>
              <a:rPr lang="ru-RU" i="1" dirty="0" smtClean="0"/>
              <a:t> </a:t>
            </a:r>
            <a:r>
              <a:rPr lang="ru-RU" i="1" dirty="0" err="1" smtClean="0"/>
              <a:t>близько</a:t>
            </a:r>
            <a:r>
              <a:rPr lang="ru-RU" i="1" dirty="0" smtClean="0"/>
              <a:t> 80%, а в </a:t>
            </a:r>
            <a:r>
              <a:rPr lang="ru-RU" i="1" dirty="0" err="1" smtClean="0"/>
              <a:t>національних</a:t>
            </a:r>
            <a:r>
              <a:rPr lang="ru-RU" i="1" dirty="0" smtClean="0"/>
              <a:t> районах </a:t>
            </a:r>
            <a:r>
              <a:rPr lang="ru-RU" i="1" dirty="0" err="1" smtClean="0"/>
              <a:t>частка</a:t>
            </a:r>
            <a:r>
              <a:rPr lang="ru-RU" i="1" dirty="0" smtClean="0"/>
              <a:t> </a:t>
            </a:r>
            <a:r>
              <a:rPr lang="ru-RU" i="1" dirty="0" err="1" smtClean="0"/>
              <a:t>неписьменних</a:t>
            </a:r>
            <a:r>
              <a:rPr lang="ru-RU" i="1" dirty="0" smtClean="0"/>
              <a:t> досягала 99,5%. </a:t>
            </a:r>
            <a:br>
              <a:rPr lang="ru-RU" i="1" dirty="0" smtClean="0"/>
            </a:br>
            <a:r>
              <a:rPr lang="ru-RU" i="1" dirty="0" smtClean="0"/>
              <a:t>26 </a:t>
            </a:r>
            <a:r>
              <a:rPr lang="ru-RU" i="1" dirty="0" err="1" smtClean="0"/>
              <a:t>грудня</a:t>
            </a:r>
            <a:r>
              <a:rPr lang="ru-RU" i="1" dirty="0" smtClean="0"/>
              <a:t> 1919 </a:t>
            </a:r>
            <a:r>
              <a:rPr lang="ru-RU" i="1" dirty="0" err="1" smtClean="0"/>
              <a:t>р</a:t>
            </a:r>
            <a:r>
              <a:rPr lang="ru-RU" i="1" dirty="0" smtClean="0"/>
              <a:t> РНК </a:t>
            </a:r>
            <a:r>
              <a:rPr lang="ru-RU" i="1" dirty="0" err="1" smtClean="0"/>
              <a:t>прийняв</a:t>
            </a:r>
            <a:r>
              <a:rPr lang="ru-RU" i="1" dirty="0" smtClean="0"/>
              <a:t> декрет "Про </a:t>
            </a:r>
            <a:r>
              <a:rPr lang="ru-RU" i="1" dirty="0" err="1" smtClean="0"/>
              <a:t>ліквідацію</a:t>
            </a:r>
            <a:r>
              <a:rPr lang="ru-RU" i="1" dirty="0" smtClean="0"/>
              <a:t> </a:t>
            </a:r>
            <a:r>
              <a:rPr lang="ru-RU" i="1" dirty="0" err="1" smtClean="0"/>
              <a:t>безграмотності</a:t>
            </a:r>
            <a:r>
              <a:rPr lang="ru-RU" i="1" dirty="0" smtClean="0"/>
              <a:t> </a:t>
            </a:r>
            <a:r>
              <a:rPr lang="ru-RU" i="1" dirty="0" err="1" smtClean="0"/>
              <a:t>серед</a:t>
            </a:r>
            <a:r>
              <a:rPr lang="ru-RU" i="1" dirty="0" smtClean="0"/>
              <a:t> </a:t>
            </a:r>
            <a:r>
              <a:rPr lang="ru-RU" i="1" dirty="0" err="1" smtClean="0"/>
              <a:t>населення</a:t>
            </a:r>
            <a:r>
              <a:rPr lang="ru-RU" i="1" dirty="0" smtClean="0"/>
              <a:t> РРФСР", за </a:t>
            </a:r>
            <a:r>
              <a:rPr lang="ru-RU" i="1" dirty="0" err="1" smtClean="0"/>
              <a:t>яким</a:t>
            </a:r>
            <a:r>
              <a:rPr lang="ru-RU" i="1" dirty="0" smtClean="0"/>
              <a:t> все </a:t>
            </a:r>
            <a:r>
              <a:rPr lang="ru-RU" i="1" dirty="0" err="1" smtClean="0"/>
              <a:t>населення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8 до 50 </a:t>
            </a:r>
            <a:r>
              <a:rPr lang="ru-RU" i="1" dirty="0" err="1" smtClean="0"/>
              <a:t>років</a:t>
            </a:r>
            <a:r>
              <a:rPr lang="ru-RU" i="1" dirty="0" smtClean="0"/>
              <a:t> </a:t>
            </a:r>
            <a:r>
              <a:rPr lang="ru-RU" i="1" dirty="0" err="1" smtClean="0"/>
              <a:t>зобов'язане</a:t>
            </a:r>
            <a:r>
              <a:rPr lang="ru-RU" i="1" dirty="0" smtClean="0"/>
              <a:t> </a:t>
            </a:r>
            <a:r>
              <a:rPr lang="ru-RU" i="1" dirty="0" err="1" smtClean="0"/>
              <a:t>було</a:t>
            </a:r>
            <a:r>
              <a:rPr lang="ru-RU" i="1" dirty="0" smtClean="0"/>
              <a:t> </a:t>
            </a:r>
            <a:r>
              <a:rPr lang="ru-RU" i="1" dirty="0" err="1" smtClean="0"/>
              <a:t>навчатися</a:t>
            </a:r>
            <a:r>
              <a:rPr lang="ru-RU" i="1" dirty="0" smtClean="0"/>
              <a:t> </a:t>
            </a:r>
            <a:r>
              <a:rPr lang="ru-RU" i="1" dirty="0" err="1" smtClean="0"/>
              <a:t>грамоті</a:t>
            </a:r>
            <a:r>
              <a:rPr lang="ru-RU" i="1" dirty="0" smtClean="0"/>
              <a:t> </a:t>
            </a:r>
            <a:r>
              <a:rPr lang="ru-RU" i="1" dirty="0" err="1" smtClean="0"/>
              <a:t>рідною</a:t>
            </a:r>
            <a:r>
              <a:rPr lang="ru-RU" i="1" dirty="0" smtClean="0"/>
              <a:t>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російською</a:t>
            </a:r>
            <a:r>
              <a:rPr lang="ru-RU" i="1" dirty="0" smtClean="0"/>
              <a:t> </a:t>
            </a:r>
            <a:r>
              <a:rPr lang="ru-RU" i="1" dirty="0" err="1" smtClean="0"/>
              <a:t>мовою</a:t>
            </a:r>
            <a:r>
              <a:rPr lang="ru-RU" i="1" dirty="0" smtClean="0"/>
              <a:t>. У </a:t>
            </a:r>
            <a:r>
              <a:rPr lang="ru-RU" i="1" dirty="0" err="1" smtClean="0"/>
              <a:t>декреті</a:t>
            </a:r>
            <a:r>
              <a:rPr lang="ru-RU" i="1" dirty="0" smtClean="0"/>
              <a:t> </a:t>
            </a:r>
            <a:r>
              <a:rPr lang="ru-RU" i="1" dirty="0" err="1" smtClean="0"/>
              <a:t>передбачалося</a:t>
            </a:r>
            <a:r>
              <a:rPr lang="ru-RU" i="1" dirty="0" smtClean="0"/>
              <a:t> </a:t>
            </a:r>
            <a:r>
              <a:rPr lang="ru-RU" i="1" dirty="0" err="1" smtClean="0"/>
              <a:t>скорочення</a:t>
            </a:r>
            <a:r>
              <a:rPr lang="ru-RU" i="1" dirty="0" smtClean="0"/>
              <a:t> </a:t>
            </a:r>
            <a:r>
              <a:rPr lang="ru-RU" i="1" dirty="0" err="1" smtClean="0"/>
              <a:t>робочого</a:t>
            </a:r>
            <a:r>
              <a:rPr lang="ru-RU" i="1" dirty="0" smtClean="0"/>
              <a:t> дня для </a:t>
            </a:r>
            <a:r>
              <a:rPr lang="ru-RU" i="1" dirty="0" err="1" smtClean="0"/>
              <a:t>учнів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збереженням</a:t>
            </a:r>
            <a:r>
              <a:rPr lang="ru-RU" i="1" dirty="0" smtClean="0"/>
              <a:t> </a:t>
            </a:r>
            <a:r>
              <a:rPr lang="ru-RU" i="1" dirty="0" err="1" smtClean="0"/>
              <a:t>заробітної</a:t>
            </a:r>
            <a:r>
              <a:rPr lang="ru-RU" i="1" dirty="0" smtClean="0"/>
              <a:t> плати, </a:t>
            </a:r>
            <a:r>
              <a:rPr lang="ru-RU" i="1" dirty="0" err="1" smtClean="0">
                <a:hlinkClick r:id="rId4" tooltip="Організація Обліку"/>
              </a:rPr>
              <a:t>організація</a:t>
            </a:r>
            <a:r>
              <a:rPr lang="ru-RU" i="1" dirty="0" smtClean="0">
                <a:hlinkClick r:id="rId4" tooltip="Організація Обліку"/>
              </a:rPr>
              <a:t> </a:t>
            </a:r>
            <a:r>
              <a:rPr lang="ru-RU" i="1" dirty="0" err="1" smtClean="0">
                <a:hlinkClick r:id="rId4" tooltip="Організація Обліку"/>
              </a:rPr>
              <a:t>обліку</a:t>
            </a:r>
            <a:r>
              <a:rPr lang="ru-RU" i="1" dirty="0" smtClean="0"/>
              <a:t> </a:t>
            </a:r>
            <a:r>
              <a:rPr lang="ru-RU" i="1" dirty="0" err="1" smtClean="0"/>
              <a:t>неписьменних</a:t>
            </a:r>
            <a:r>
              <a:rPr lang="ru-RU" i="1" dirty="0" smtClean="0"/>
              <a:t>, </a:t>
            </a:r>
            <a:r>
              <a:rPr lang="ru-RU" i="1" dirty="0" err="1" smtClean="0"/>
              <a:t>надання</a:t>
            </a:r>
            <a:r>
              <a:rPr lang="ru-RU" i="1" dirty="0" smtClean="0"/>
              <a:t> </a:t>
            </a:r>
            <a:r>
              <a:rPr lang="ru-RU" i="1" dirty="0" err="1" smtClean="0"/>
              <a:t>приміщень</a:t>
            </a:r>
            <a:r>
              <a:rPr lang="ru-RU" i="1" dirty="0" smtClean="0"/>
              <a:t> для занять </a:t>
            </a:r>
            <a:r>
              <a:rPr lang="ru-RU" i="1" dirty="0" err="1" smtClean="0"/>
              <a:t>гуртків</a:t>
            </a:r>
            <a:r>
              <a:rPr lang="ru-RU" i="1" dirty="0" smtClean="0"/>
              <a:t> </a:t>
            </a:r>
            <a:r>
              <a:rPr lang="ru-RU" i="1" dirty="0" err="1" smtClean="0">
                <a:hlinkClick r:id="rId5" tooltip="Лікнеп"/>
              </a:rPr>
              <a:t>лікнепу</a:t>
            </a:r>
            <a:r>
              <a:rPr lang="ru-RU" i="1" dirty="0" smtClean="0"/>
              <a:t>, </a:t>
            </a:r>
            <a:r>
              <a:rPr lang="ru-RU" i="1" dirty="0" err="1" smtClean="0">
                <a:hlinkClick r:id="rId6" tooltip="Будівництво"/>
              </a:rPr>
              <a:t>будівництво</a:t>
            </a:r>
            <a:r>
              <a:rPr lang="ru-RU" i="1" dirty="0" smtClean="0"/>
              <a:t> </a:t>
            </a:r>
            <a:r>
              <a:rPr lang="ru-RU" i="1" dirty="0" err="1" smtClean="0"/>
              <a:t>нових</a:t>
            </a:r>
            <a:r>
              <a:rPr lang="ru-RU" i="1" dirty="0" smtClean="0"/>
              <a:t> </a:t>
            </a:r>
            <a:r>
              <a:rPr lang="ru-RU" i="1" dirty="0" err="1" smtClean="0"/>
              <a:t>шкіл</a:t>
            </a:r>
            <a:r>
              <a:rPr lang="ru-RU" i="1" dirty="0" smtClean="0"/>
              <a:t>. У 1920 </a:t>
            </a:r>
            <a:r>
              <a:rPr lang="ru-RU" i="1" dirty="0" err="1" smtClean="0"/>
              <a:t>році</a:t>
            </a:r>
            <a:r>
              <a:rPr lang="ru-RU" i="1" dirty="0" smtClean="0"/>
              <a:t> </a:t>
            </a:r>
            <a:r>
              <a:rPr lang="ru-RU" i="1" dirty="0" err="1" smtClean="0"/>
              <a:t>була</a:t>
            </a:r>
            <a:r>
              <a:rPr lang="ru-RU" i="1" dirty="0" smtClean="0"/>
              <a:t> створена </a:t>
            </a:r>
            <a:r>
              <a:rPr lang="ru-RU" i="1" dirty="0" err="1" smtClean="0"/>
              <a:t>Всеросійська</a:t>
            </a:r>
            <a:r>
              <a:rPr lang="ru-RU" i="1" dirty="0" smtClean="0"/>
              <a:t> </a:t>
            </a:r>
            <a:r>
              <a:rPr lang="ru-RU" i="1" dirty="0" err="1" smtClean="0"/>
              <a:t>надзвичайна</a:t>
            </a:r>
            <a:r>
              <a:rPr lang="ru-RU" i="1" dirty="0" smtClean="0"/>
              <a:t> </a:t>
            </a:r>
            <a:r>
              <a:rPr lang="ru-RU" i="1" dirty="0" err="1" smtClean="0"/>
              <a:t>комісія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ліквідації</a:t>
            </a:r>
            <a:r>
              <a:rPr lang="ru-RU" i="1" dirty="0" smtClean="0"/>
              <a:t> </a:t>
            </a:r>
            <a:r>
              <a:rPr lang="ru-RU" i="1" dirty="0" err="1" smtClean="0"/>
              <a:t>неписьменності</a:t>
            </a:r>
            <a:r>
              <a:rPr lang="ru-RU" i="1" dirty="0" smtClean="0"/>
              <a:t>, яка </a:t>
            </a:r>
            <a:r>
              <a:rPr lang="ru-RU" i="1" dirty="0" err="1" smtClean="0"/>
              <a:t>існувала</a:t>
            </a:r>
            <a:r>
              <a:rPr lang="ru-RU" i="1" dirty="0" smtClean="0"/>
              <a:t> до 1930 року при </a:t>
            </a:r>
            <a:r>
              <a:rPr lang="ru-RU" i="1" dirty="0" err="1" smtClean="0"/>
              <a:t>Наркомосі</a:t>
            </a:r>
            <a:r>
              <a:rPr lang="ru-RU" i="1" dirty="0" smtClean="0"/>
              <a:t> РРФСР.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1_big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4282" y="4500570"/>
            <a:ext cx="5072098" cy="2143116"/>
          </a:xfrm>
          <a:prstGeom prst="rect">
            <a:avLst/>
          </a:prstGeom>
        </p:spPr>
      </p:pic>
      <p:pic>
        <p:nvPicPr>
          <p:cNvPr id="5" name="Рисунок 4" descr="13s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29256" y="4357694"/>
            <a:ext cx="3305175" cy="2190750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3056"/>
          </a:xfrm>
        </p:spPr>
        <p:txBody>
          <a:bodyPr>
            <a:normAutofit fontScale="55000" lnSpcReduction="20000"/>
          </a:bodyPr>
          <a:lstStyle/>
          <a:p>
            <a:r>
              <a:rPr lang="ru-RU" b="1" i="1" dirty="0" err="1" smtClean="0"/>
              <a:t>Висновок</a:t>
            </a:r>
            <a:r>
              <a:rPr lang="ru-RU" i="1" dirty="0" smtClean="0"/>
              <a:t> </a:t>
            </a:r>
            <a:br>
              <a:rPr lang="ru-RU" i="1" dirty="0" smtClean="0"/>
            </a:br>
            <a:r>
              <a:rPr lang="ru-RU" sz="2900" i="1" dirty="0" smtClean="0"/>
              <a:t>20-30-і роки </a:t>
            </a:r>
            <a:r>
              <a:rPr lang="ru-RU" sz="2900" i="1" dirty="0" err="1" smtClean="0"/>
              <a:t>увійшли</a:t>
            </a:r>
            <a:r>
              <a:rPr lang="ru-RU" sz="2900" i="1" dirty="0" smtClean="0"/>
              <a:t> в </a:t>
            </a:r>
            <a:r>
              <a:rPr lang="ru-RU" sz="2900" i="1" dirty="0" err="1" smtClean="0"/>
              <a:t>історію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нашої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країни</a:t>
            </a:r>
            <a:r>
              <a:rPr lang="ru-RU" sz="2900" i="1" dirty="0" smtClean="0"/>
              <a:t> як </a:t>
            </a:r>
            <a:r>
              <a:rPr lang="ru-RU" sz="2900" i="1" dirty="0" err="1" smtClean="0"/>
              <a:t>період</a:t>
            </a:r>
            <a:r>
              <a:rPr lang="ru-RU" sz="2900" i="1" dirty="0" smtClean="0"/>
              <a:t> </a:t>
            </a:r>
            <a:r>
              <a:rPr lang="ru-RU" sz="2900" i="1" dirty="0" err="1" smtClean="0">
                <a:hlinkClick r:id="rId2" tooltip="Здійснення"/>
              </a:rPr>
              <a:t>здійснення</a:t>
            </a:r>
            <a:r>
              <a:rPr lang="ru-RU" sz="2900" i="1" dirty="0" smtClean="0"/>
              <a:t> «</a:t>
            </a:r>
            <a:r>
              <a:rPr lang="ru-RU" sz="2900" i="1" dirty="0" err="1" smtClean="0"/>
              <a:t>культурної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революції</a:t>
            </a:r>
            <a:r>
              <a:rPr lang="ru-RU" sz="2900" i="1" dirty="0" smtClean="0"/>
              <a:t>», </a:t>
            </a:r>
            <a:r>
              <a:rPr lang="ru-RU" sz="2900" i="1" dirty="0" err="1" smtClean="0"/>
              <a:t>під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якою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малося</a:t>
            </a:r>
            <a:r>
              <a:rPr lang="ru-RU" sz="2900" i="1" dirty="0" smtClean="0"/>
              <a:t> на </a:t>
            </a:r>
            <a:r>
              <a:rPr lang="ru-RU" sz="2900" i="1" dirty="0" err="1" smtClean="0"/>
              <a:t>увазі</a:t>
            </a:r>
            <a:r>
              <a:rPr lang="ru-RU" sz="2900" i="1" dirty="0" smtClean="0"/>
              <a:t> не </a:t>
            </a:r>
            <a:r>
              <a:rPr lang="ru-RU" sz="2900" i="1" dirty="0" err="1" smtClean="0"/>
              <a:t>тільки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значне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підвищення</a:t>
            </a:r>
            <a:r>
              <a:rPr lang="ru-RU" sz="2900" i="1" dirty="0" smtClean="0"/>
              <a:t>, </a:t>
            </a:r>
            <a:r>
              <a:rPr lang="ru-RU" sz="2900" i="1" dirty="0" err="1" smtClean="0"/>
              <a:t>порівняно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з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дореволюційним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періодом</a:t>
            </a:r>
            <a:r>
              <a:rPr lang="ru-RU" sz="2900" i="1" dirty="0" smtClean="0"/>
              <a:t>, </a:t>
            </a:r>
            <a:r>
              <a:rPr lang="ru-RU" sz="2900" i="1" dirty="0" err="1" smtClean="0"/>
              <a:t>освітнього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рівня</a:t>
            </a:r>
            <a:r>
              <a:rPr lang="ru-RU" sz="2900" i="1" dirty="0" smtClean="0"/>
              <a:t> народу </a:t>
            </a:r>
            <a:r>
              <a:rPr lang="ru-RU" sz="2900" i="1" dirty="0" err="1" smtClean="0"/>
              <a:t>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ступеня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його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прилучення</a:t>
            </a:r>
            <a:r>
              <a:rPr lang="ru-RU" sz="2900" i="1" dirty="0" smtClean="0"/>
              <a:t> до </a:t>
            </a:r>
            <a:r>
              <a:rPr lang="ru-RU" sz="2900" i="1" dirty="0" err="1" smtClean="0"/>
              <a:t>досягнень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культури</a:t>
            </a:r>
            <a:r>
              <a:rPr lang="ru-RU" sz="2900" i="1" dirty="0" smtClean="0"/>
              <a:t>, </a:t>
            </a:r>
            <a:r>
              <a:rPr lang="ru-RU" sz="2900" i="1" dirty="0" err="1" smtClean="0"/>
              <a:t>але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й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безроздільне</a:t>
            </a:r>
            <a:r>
              <a:rPr lang="ru-RU" sz="2900" i="1" dirty="0" smtClean="0"/>
              <a:t> торжество </a:t>
            </a:r>
            <a:r>
              <a:rPr lang="ru-RU" sz="2900" i="1" dirty="0" err="1" smtClean="0"/>
              <a:t>марксистсько-ленінського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вчення</a:t>
            </a:r>
            <a:r>
              <a:rPr lang="ru-RU" sz="2900" i="1" dirty="0" smtClean="0"/>
              <a:t> ,</a:t>
            </a:r>
            <a:r>
              <a:rPr lang="ru-RU" sz="2900" i="1" dirty="0" smtClean="0">
                <a:hlinkClick r:id="rId3" tooltip="Перетворення"/>
              </a:rPr>
              <a:t> </a:t>
            </a:r>
            <a:r>
              <a:rPr lang="ru-RU" sz="2900" i="1" dirty="0" err="1" smtClean="0">
                <a:hlinkClick r:id="rId3" tooltip="Перетворення"/>
              </a:rPr>
              <a:t>перетворення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літератури</a:t>
            </a:r>
            <a:r>
              <a:rPr lang="ru-RU" sz="2900" i="1" dirty="0" smtClean="0"/>
              <a:t> та </a:t>
            </a:r>
            <a:r>
              <a:rPr lang="ru-RU" sz="2900" i="1" dirty="0" err="1" smtClean="0"/>
              <a:t>мистецтва</a:t>
            </a:r>
            <a:r>
              <a:rPr lang="ru-RU" sz="2900" i="1" dirty="0" smtClean="0"/>
              <a:t> в </a:t>
            </a:r>
            <a:r>
              <a:rPr lang="ru-RU" sz="2900" i="1" dirty="0" err="1" smtClean="0"/>
              <a:t>інститут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впливу</a:t>
            </a:r>
            <a:r>
              <a:rPr lang="ru-RU" sz="2900" i="1" dirty="0" smtClean="0"/>
              <a:t> на </a:t>
            </a:r>
            <a:r>
              <a:rPr lang="ru-RU" sz="2900" i="1" dirty="0" err="1" smtClean="0"/>
              <a:t>маси</a:t>
            </a:r>
            <a:r>
              <a:rPr lang="ru-RU" sz="2900" i="1" dirty="0" smtClean="0"/>
              <a:t>. </a:t>
            </a:r>
            <a:r>
              <a:rPr lang="ru-RU" sz="2900" i="1" dirty="0" err="1" smtClean="0"/>
              <a:t>Однією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з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основних</a:t>
            </a:r>
            <a:r>
              <a:rPr lang="ru-RU" sz="2900" i="1" dirty="0" smtClean="0"/>
              <a:t> рис </a:t>
            </a:r>
            <a:r>
              <a:rPr lang="ru-RU" sz="2900" i="1" dirty="0" err="1" smtClean="0"/>
              <a:t>цього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періоду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є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всеохоплюючий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партійно-державний</a:t>
            </a:r>
            <a:r>
              <a:rPr lang="ru-RU" sz="2900" i="1" dirty="0" smtClean="0"/>
              <a:t> контроль над </a:t>
            </a:r>
            <a:r>
              <a:rPr lang="ru-RU" sz="2900" i="1" dirty="0" err="1" smtClean="0"/>
              <a:t>духовним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життям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суспільства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з</a:t>
            </a:r>
            <a:r>
              <a:rPr lang="ru-RU" sz="2900" i="1" dirty="0" smtClean="0"/>
              <a:t> метою </a:t>
            </a:r>
            <a:r>
              <a:rPr lang="ru-RU" sz="2900" i="1" dirty="0" err="1" smtClean="0"/>
              <a:t>формування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людини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комуністичного</a:t>
            </a:r>
            <a:r>
              <a:rPr lang="ru-RU" sz="2900" i="1" dirty="0" smtClean="0"/>
              <a:t> типу, </a:t>
            </a:r>
            <a:r>
              <a:rPr lang="ru-RU" sz="2900" i="1" dirty="0" err="1" smtClean="0"/>
              <a:t>впровадження</a:t>
            </a:r>
            <a:r>
              <a:rPr lang="ru-RU" sz="2900" i="1" dirty="0" smtClean="0"/>
              <a:t> в </a:t>
            </a:r>
            <a:r>
              <a:rPr lang="ru-RU" sz="2900" i="1" dirty="0" err="1" smtClean="0"/>
              <a:t>масову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свідомість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єдиної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уніфікованої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ідеології</a:t>
            </a:r>
            <a:r>
              <a:rPr lang="ru-RU" sz="2900" i="1" dirty="0" smtClean="0"/>
              <a:t>, </a:t>
            </a:r>
            <a:r>
              <a:rPr lang="ru-RU" sz="2900" i="1" dirty="0" err="1" smtClean="0"/>
              <a:t>котра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виправдовує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обгрунтовує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всі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діяння</a:t>
            </a:r>
            <a:r>
              <a:rPr lang="ru-RU" sz="2900" i="1" dirty="0" smtClean="0"/>
              <a:t> режиму. </a:t>
            </a:r>
            <a:br>
              <a:rPr lang="ru-RU" sz="2900" i="1" dirty="0" smtClean="0"/>
            </a:br>
            <a:r>
              <a:rPr lang="ru-RU" sz="2900" i="1" dirty="0" err="1" smtClean="0">
                <a:hlinkClick r:id="rId4" tooltip="Революція"/>
              </a:rPr>
              <a:t>Революція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зробила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всі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скарби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культури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мистецтва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надбанням</a:t>
            </a:r>
            <a:r>
              <a:rPr lang="ru-RU" sz="2900" i="1" dirty="0" smtClean="0"/>
              <a:t> трудящих. Широко </a:t>
            </a:r>
            <a:r>
              <a:rPr lang="ru-RU" sz="2900" i="1" dirty="0" err="1" smtClean="0"/>
              <a:t>розкрилися</a:t>
            </a:r>
            <a:r>
              <a:rPr lang="ru-RU" sz="2900" i="1" dirty="0" smtClean="0"/>
              <a:t> для народу </a:t>
            </a:r>
            <a:r>
              <a:rPr lang="ru-RU" sz="2900" i="1" dirty="0" err="1" smtClean="0"/>
              <a:t>двері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палаців</a:t>
            </a:r>
            <a:r>
              <a:rPr lang="ru-RU" sz="2900" i="1" dirty="0" smtClean="0"/>
              <a:t>, </a:t>
            </a:r>
            <a:r>
              <a:rPr lang="ru-RU" sz="2900" i="1" dirty="0" err="1" smtClean="0"/>
              <a:t>музеїв</a:t>
            </a:r>
            <a:r>
              <a:rPr lang="ru-RU" sz="2900" i="1" dirty="0" smtClean="0"/>
              <a:t>, </a:t>
            </a:r>
            <a:r>
              <a:rPr lang="ru-RU" sz="2900" i="1" dirty="0" err="1" smtClean="0"/>
              <a:t>театрів</a:t>
            </a:r>
            <a:r>
              <a:rPr lang="ru-RU" sz="2900" i="1" dirty="0" smtClean="0"/>
              <a:t>, </a:t>
            </a:r>
            <a:r>
              <a:rPr lang="ru-RU" sz="2900" i="1" dirty="0" err="1" smtClean="0">
                <a:hlinkClick r:id="rId5" tooltip="Концерт"/>
              </a:rPr>
              <a:t>концертних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залів</a:t>
            </a:r>
            <a:r>
              <a:rPr lang="ru-RU" sz="2900" i="1" dirty="0" smtClean="0"/>
              <a:t>. </a:t>
            </a:r>
            <a:r>
              <a:rPr lang="ru-RU" sz="2900" i="1" dirty="0" err="1" smtClean="0"/>
              <a:t>Сюди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прийшли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незвичайні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глядачі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слухачі</a:t>
            </a:r>
            <a:r>
              <a:rPr lang="ru-RU" sz="2900" i="1" dirty="0" smtClean="0"/>
              <a:t>: - </a:t>
            </a:r>
            <a:r>
              <a:rPr lang="ru-RU" sz="2900" i="1" dirty="0" err="1" smtClean="0"/>
              <a:t>робітники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селяни</a:t>
            </a:r>
            <a:r>
              <a:rPr lang="ru-RU" sz="2900" i="1" dirty="0" smtClean="0"/>
              <a:t>, </a:t>
            </a:r>
            <a:r>
              <a:rPr lang="ru-RU" sz="2900" i="1" dirty="0" err="1" smtClean="0"/>
              <a:t>червоногвардійці</a:t>
            </a:r>
            <a:r>
              <a:rPr lang="ru-RU" sz="2900" i="1" dirty="0" smtClean="0"/>
              <a:t> та </a:t>
            </a:r>
            <a:r>
              <a:rPr lang="ru-RU" sz="2900" i="1" dirty="0" err="1" smtClean="0"/>
              <a:t>матроси</a:t>
            </a:r>
            <a:r>
              <a:rPr lang="ru-RU" sz="2900" i="1" dirty="0" smtClean="0"/>
              <a:t>. «</a:t>
            </a:r>
            <a:r>
              <a:rPr lang="ru-RU" sz="2900" i="1" dirty="0" err="1" smtClean="0"/>
              <a:t>Новий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глядач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виявився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надзвичайно</a:t>
            </a:r>
            <a:r>
              <a:rPr lang="ru-RU" sz="2900" i="1" dirty="0" smtClean="0"/>
              <a:t> </a:t>
            </a:r>
            <a:r>
              <a:rPr lang="ru-RU" sz="2900" i="1" dirty="0" err="1" smtClean="0">
                <a:hlinkClick r:id="rId6" tooltip="Театральна"/>
              </a:rPr>
              <a:t>театральним</a:t>
            </a:r>
            <a:r>
              <a:rPr lang="ru-RU" sz="2900" i="1" dirty="0" smtClean="0"/>
              <a:t>, </a:t>
            </a:r>
            <a:r>
              <a:rPr lang="ru-RU" sz="2900" i="1" dirty="0" err="1" smtClean="0"/>
              <a:t>він</a:t>
            </a:r>
            <a:r>
              <a:rPr lang="ru-RU" sz="2900" i="1" dirty="0" smtClean="0"/>
              <a:t> приходив у театр не </a:t>
            </a:r>
            <a:r>
              <a:rPr lang="ru-RU" sz="2900" i="1" dirty="0" err="1" smtClean="0"/>
              <a:t>мимохідь</a:t>
            </a:r>
            <a:r>
              <a:rPr lang="ru-RU" sz="2900" i="1" dirty="0" smtClean="0"/>
              <a:t>, а </a:t>
            </a:r>
            <a:r>
              <a:rPr lang="ru-RU" sz="2900" i="1" dirty="0" err="1" smtClean="0"/>
              <a:t>з</a:t>
            </a:r>
            <a:r>
              <a:rPr lang="ru-RU" sz="2900" i="1" dirty="0" smtClean="0"/>
              <a:t> трепетом </a:t>
            </a:r>
            <a:r>
              <a:rPr lang="ru-RU" sz="2900" i="1" dirty="0" err="1" smtClean="0"/>
              <a:t>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очікуванням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чогось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важливого</a:t>
            </a:r>
            <a:r>
              <a:rPr lang="ru-RU" sz="2900" i="1" dirty="0" smtClean="0"/>
              <a:t>, </a:t>
            </a:r>
            <a:r>
              <a:rPr lang="ru-RU" sz="2900" i="1" dirty="0" err="1" smtClean="0"/>
              <a:t>небаченого</a:t>
            </a:r>
            <a:r>
              <a:rPr lang="ru-RU" sz="2900" i="1" dirty="0" smtClean="0"/>
              <a:t>. </a:t>
            </a:r>
            <a:r>
              <a:rPr lang="ru-RU" sz="2900" i="1" dirty="0" err="1" smtClean="0"/>
              <a:t>Він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ставився</a:t>
            </a:r>
            <a:r>
              <a:rPr lang="ru-RU" sz="2900" i="1" dirty="0" smtClean="0"/>
              <a:t> до </a:t>
            </a:r>
            <a:r>
              <a:rPr lang="ru-RU" sz="2900" i="1" dirty="0" err="1" smtClean="0"/>
              <a:t>актора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з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якимось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зворушливим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почуттям</a:t>
            </a:r>
            <a:r>
              <a:rPr lang="ru-RU" sz="2900" i="1" dirty="0" smtClean="0"/>
              <a:t> ». </a:t>
            </a:r>
            <a:r>
              <a:rPr lang="ru-RU" sz="2900" i="1" dirty="0" err="1" smtClean="0"/>
              <a:t>Зростало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розвивалося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музична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творчість</a:t>
            </a:r>
            <a:r>
              <a:rPr lang="ru-RU" sz="2900" i="1" dirty="0" smtClean="0"/>
              <a:t>, оперно-театральна </a:t>
            </a:r>
            <a:r>
              <a:rPr lang="ru-RU" sz="2900" i="1" dirty="0" err="1" smtClean="0"/>
              <a:t>і</a:t>
            </a:r>
            <a:r>
              <a:rPr lang="ru-RU" sz="2900" i="1" dirty="0" smtClean="0"/>
              <a:t> </a:t>
            </a:r>
            <a:r>
              <a:rPr lang="ru-RU" sz="2900" i="1" dirty="0" err="1" smtClean="0">
                <a:hlinkClick r:id="rId5" tooltip="Концерт"/>
              </a:rPr>
              <a:t>концертне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життя</a:t>
            </a:r>
            <a:r>
              <a:rPr lang="ru-RU" sz="2900" i="1" dirty="0" smtClean="0"/>
              <a:t>, </a:t>
            </a:r>
            <a:r>
              <a:rPr lang="ru-RU" sz="2900" i="1" dirty="0" err="1" smtClean="0"/>
              <a:t>музичну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освіту</a:t>
            </a:r>
            <a:r>
              <a:rPr lang="ru-RU" sz="2900" i="1" dirty="0" smtClean="0"/>
              <a:t>, </a:t>
            </a:r>
            <a:r>
              <a:rPr lang="ru-RU" sz="2900" i="1" dirty="0" err="1" smtClean="0"/>
              <a:t>масова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музична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самодіяльність</a:t>
            </a:r>
            <a:r>
              <a:rPr lang="ru-RU" sz="2900" i="1" dirty="0" smtClean="0"/>
              <a:t>. </a:t>
            </a:r>
            <a:br>
              <a:rPr lang="ru-RU" sz="2900" i="1" dirty="0" smtClean="0"/>
            </a:br>
            <a:r>
              <a:rPr lang="ru-RU" sz="2900" i="1" dirty="0" smtClean="0">
                <a:hlinkClick r:id="rId7" tooltip="Твори"/>
              </a:rPr>
              <a:t>Твори</a:t>
            </a:r>
            <a:r>
              <a:rPr lang="ru-RU" sz="2900" i="1" dirty="0" smtClean="0"/>
              <a:t> тих </a:t>
            </a:r>
            <a:r>
              <a:rPr lang="ru-RU" sz="2900" i="1" dirty="0" err="1" smtClean="0"/>
              <a:t>років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покликані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були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сприяти</a:t>
            </a:r>
            <a:r>
              <a:rPr lang="ru-RU" sz="2900" i="1" dirty="0" smtClean="0"/>
              <a:t> культурному </a:t>
            </a:r>
            <a:r>
              <a:rPr lang="ru-RU" sz="2900" i="1" dirty="0" err="1" smtClean="0"/>
              <a:t>зростанню</a:t>
            </a:r>
            <a:r>
              <a:rPr lang="ru-RU" sz="2900" i="1" dirty="0" smtClean="0"/>
              <a:t> народу, </a:t>
            </a:r>
            <a:r>
              <a:rPr lang="ru-RU" sz="2900" i="1" dirty="0" err="1" smtClean="0"/>
              <a:t>будити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піднімати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нові</a:t>
            </a:r>
            <a:r>
              <a:rPr lang="ru-RU" sz="2900" i="1" dirty="0" smtClean="0"/>
              <a:t>, </a:t>
            </a:r>
            <a:r>
              <a:rPr lang="ru-RU" sz="2900" i="1" dirty="0" err="1" smtClean="0"/>
              <a:t>молоді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творчі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сили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з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його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глибин</a:t>
            </a:r>
            <a:r>
              <a:rPr lang="ru-RU" sz="2900" i="1" dirty="0" smtClean="0"/>
              <a:t>. </a:t>
            </a:r>
            <a:r>
              <a:rPr lang="ru-RU" sz="2900" i="1" dirty="0" err="1" smtClean="0"/>
              <a:t>Хоча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партія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і</a:t>
            </a:r>
            <a:r>
              <a:rPr lang="ru-RU" sz="2900" i="1" dirty="0" smtClean="0"/>
              <a:t> держава </a:t>
            </a:r>
            <a:r>
              <a:rPr lang="ru-RU" sz="2900" i="1" dirty="0" err="1" smtClean="0"/>
              <a:t>встановили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повний</a:t>
            </a:r>
            <a:r>
              <a:rPr lang="ru-RU" sz="2900" i="1" dirty="0" smtClean="0"/>
              <a:t> контроль над </a:t>
            </a:r>
            <a:r>
              <a:rPr lang="ru-RU" sz="2900" i="1" dirty="0" err="1" smtClean="0"/>
              <a:t>духовним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життям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суспільства</a:t>
            </a:r>
            <a:r>
              <a:rPr lang="ru-RU" sz="2900" i="1" dirty="0" smtClean="0"/>
              <a:t>, </a:t>
            </a:r>
            <a:r>
              <a:rPr lang="ru-RU" sz="2900" i="1" dirty="0" err="1" smtClean="0"/>
              <a:t>її</a:t>
            </a:r>
            <a:r>
              <a:rPr lang="ru-RU" sz="2900" i="1" dirty="0" smtClean="0"/>
              <a:t> метою </a:t>
            </a:r>
            <a:r>
              <a:rPr lang="ru-RU" sz="2900" i="1" dirty="0" err="1" smtClean="0"/>
              <a:t>було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піднімати</a:t>
            </a:r>
            <a:r>
              <a:rPr lang="ru-RU" sz="2900" i="1" dirty="0" smtClean="0"/>
              <a:t> в </a:t>
            </a:r>
            <a:r>
              <a:rPr lang="ru-RU" sz="2900" i="1" dirty="0" err="1" smtClean="0"/>
              <a:t>народних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масах</a:t>
            </a:r>
            <a:r>
              <a:rPr lang="ru-RU" sz="2900" i="1" dirty="0" smtClean="0"/>
              <a:t> дух </a:t>
            </a:r>
            <a:r>
              <a:rPr lang="ru-RU" sz="2900" i="1" dirty="0" err="1" smtClean="0"/>
              <a:t>культури</a:t>
            </a:r>
            <a:r>
              <a:rPr lang="ru-RU" sz="2900" i="1" dirty="0" smtClean="0"/>
              <a:t>, </a:t>
            </a:r>
            <a:r>
              <a:rPr lang="ru-RU" sz="2900" i="1" dirty="0" err="1" smtClean="0"/>
              <a:t>пробуджувати</a:t>
            </a:r>
            <a:r>
              <a:rPr lang="ru-RU" sz="2900" i="1" dirty="0" smtClean="0"/>
              <a:t> потяг до </a:t>
            </a:r>
            <a:r>
              <a:rPr lang="ru-RU" sz="2900" i="1" dirty="0" err="1" smtClean="0"/>
              <a:t>мистецтва</a:t>
            </a:r>
            <a:r>
              <a:rPr lang="ru-RU" sz="2900" i="1" dirty="0" smtClean="0"/>
              <a:t>, в той же час не </a:t>
            </a:r>
            <a:r>
              <a:rPr lang="ru-RU" sz="2900" i="1" dirty="0" err="1" smtClean="0"/>
              <a:t>випускаючи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з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під</a:t>
            </a:r>
            <a:r>
              <a:rPr lang="ru-RU" sz="2900" i="1" dirty="0" smtClean="0"/>
              <a:t> контролю. В. І. </a:t>
            </a:r>
            <a:r>
              <a:rPr lang="ru-RU" sz="2900" i="1" dirty="0" err="1" smtClean="0"/>
              <a:t>Ленін</a:t>
            </a:r>
            <a:r>
              <a:rPr lang="ru-RU" sz="2900" i="1" dirty="0" smtClean="0"/>
              <a:t> говорив: «</a:t>
            </a:r>
            <a:r>
              <a:rPr lang="ru-RU" sz="2900" i="1" dirty="0" err="1" smtClean="0"/>
              <a:t>Воно</a:t>
            </a:r>
            <a:r>
              <a:rPr lang="ru-RU" sz="2900" i="1" dirty="0" smtClean="0"/>
              <a:t> повинно </a:t>
            </a:r>
            <a:r>
              <a:rPr lang="ru-RU" sz="2900" i="1" dirty="0" err="1" smtClean="0"/>
              <a:t>пробуджувати</a:t>
            </a:r>
            <a:r>
              <a:rPr lang="ru-RU" sz="2900" i="1" dirty="0" smtClean="0"/>
              <a:t> в них </a:t>
            </a:r>
            <a:r>
              <a:rPr lang="ru-RU" sz="2900" i="1" dirty="0" err="1" smtClean="0"/>
              <a:t>художників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і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розвивати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їх</a:t>
            </a:r>
            <a:r>
              <a:rPr lang="ru-RU" sz="2900" i="1" dirty="0" smtClean="0"/>
              <a:t>». </a:t>
            </a:r>
            <a:br>
              <a:rPr lang="ru-RU" sz="2900" i="1" dirty="0" smtClean="0"/>
            </a:br>
            <a:r>
              <a:rPr lang="ru-RU" sz="2900" i="1" dirty="0" err="1" smtClean="0">
                <a:hlinkClick r:id="rId8" tooltip="Культура"/>
              </a:rPr>
              <a:t>Культурний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розвиток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даного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періоду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дуже</a:t>
            </a:r>
            <a:r>
              <a:rPr lang="ru-RU" sz="2900" i="1" dirty="0" smtClean="0"/>
              <a:t> неоднозначно, </a:t>
            </a:r>
            <a:r>
              <a:rPr lang="ru-RU" sz="2900" i="1" dirty="0" err="1" smtClean="0"/>
              <a:t>що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залишає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питання</a:t>
            </a:r>
            <a:r>
              <a:rPr lang="ru-RU" sz="2900" i="1" dirty="0" smtClean="0"/>
              <a:t> для </a:t>
            </a:r>
            <a:r>
              <a:rPr lang="ru-RU" sz="2900" i="1" dirty="0" err="1" smtClean="0"/>
              <a:t>роздуму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і</a:t>
            </a:r>
            <a:r>
              <a:rPr lang="ru-RU" sz="2900" i="1" dirty="0" smtClean="0"/>
              <a:t> до </a:t>
            </a:r>
            <a:r>
              <a:rPr lang="ru-RU" sz="2900" i="1" dirty="0" err="1" smtClean="0"/>
              <a:t>цього</a:t>
            </a:r>
            <a:r>
              <a:rPr lang="ru-RU" sz="2900" i="1" dirty="0" smtClean="0"/>
              <a:t> дня. </a:t>
            </a:r>
            <a:r>
              <a:rPr lang="ru-RU" sz="2900" i="1" dirty="0" err="1" smtClean="0"/>
              <a:t>Хоча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він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глибоко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ознаменувався</a:t>
            </a:r>
            <a:r>
              <a:rPr lang="ru-RU" sz="2900" i="1" dirty="0" smtClean="0"/>
              <a:t> у </a:t>
            </a:r>
            <a:r>
              <a:rPr lang="ru-RU" sz="2900" i="1" dirty="0" err="1" smtClean="0"/>
              <a:t>розвиток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країни</a:t>
            </a:r>
            <a:r>
              <a:rPr lang="ru-RU" sz="2900" i="1" dirty="0" smtClean="0"/>
              <a:t> по </a:t>
            </a:r>
            <a:r>
              <a:rPr lang="ru-RU" sz="2900" i="1" dirty="0" err="1" smtClean="0"/>
              <a:t>відношенню</a:t>
            </a:r>
            <a:r>
              <a:rPr lang="ru-RU" sz="2900" i="1" dirty="0" smtClean="0"/>
              <a:t> до </a:t>
            </a:r>
            <a:r>
              <a:rPr lang="ru-RU" sz="2900" i="1" dirty="0" err="1" smtClean="0"/>
              <a:t>інших</a:t>
            </a:r>
            <a:r>
              <a:rPr lang="ru-RU" sz="2900" i="1" dirty="0" smtClean="0"/>
              <a:t> держав. </a:t>
            </a:r>
            <a:endParaRPr lang="ru-RU" sz="2900" i="1" dirty="0"/>
          </a:p>
        </p:txBody>
      </p: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2200" b="1" i="1" dirty="0" err="1" smtClean="0"/>
              <a:t>Ідеологічні</a:t>
            </a:r>
            <a:r>
              <a:rPr lang="ru-RU" sz="2200" b="1" i="1" dirty="0" smtClean="0"/>
              <a:t> установки </a:t>
            </a:r>
            <a:r>
              <a:rPr lang="ru-RU" sz="2200" b="1" i="1" dirty="0" err="1" smtClean="0"/>
              <a:t>комуністів</a:t>
            </a:r>
            <a:r>
              <a:rPr lang="ru-RU" sz="2200" b="1" i="1" dirty="0" smtClean="0"/>
              <a:t> </a:t>
            </a:r>
            <a:br>
              <a:rPr lang="ru-RU" sz="2200" b="1" i="1" dirty="0" smtClean="0"/>
            </a:br>
            <a:r>
              <a:rPr lang="ru-RU" sz="2200" b="1" i="1" dirty="0" smtClean="0"/>
              <a:t>по </a:t>
            </a:r>
            <a:r>
              <a:rPr lang="ru-RU" sz="2200" b="1" i="1" dirty="0" err="1" smtClean="0"/>
              <a:t>відношенню</a:t>
            </a:r>
            <a:r>
              <a:rPr lang="ru-RU" sz="2200" b="1" i="1" dirty="0" smtClean="0"/>
              <a:t> до </a:t>
            </a:r>
            <a:r>
              <a:rPr lang="ru-RU" sz="2200" b="1" i="1" dirty="0" err="1" smtClean="0"/>
              <a:t>культури</a:t>
            </a:r>
            <a:r>
              <a:rPr lang="ru-RU" sz="2200" b="1" i="1" dirty="0" smtClean="0"/>
              <a:t>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8676"/>
          </a:xfrm>
        </p:spPr>
        <p:txBody>
          <a:bodyPr>
            <a:normAutofit fontScale="55000" lnSpcReduction="20000"/>
          </a:bodyPr>
          <a:lstStyle/>
          <a:p>
            <a:r>
              <a:rPr lang="ru-RU" i="1" dirty="0" smtClean="0"/>
              <a:t>На початку ХХ </a:t>
            </a:r>
            <a:r>
              <a:rPr lang="ru-RU" i="1" dirty="0" err="1" smtClean="0"/>
              <a:t>століття</a:t>
            </a:r>
            <a:r>
              <a:rPr lang="ru-RU" i="1" dirty="0" smtClean="0"/>
              <a:t> В.І. </a:t>
            </a:r>
            <a:r>
              <a:rPr lang="ru-RU" i="1" dirty="0" err="1" smtClean="0"/>
              <a:t>Леніним</a:t>
            </a:r>
            <a:r>
              <a:rPr lang="ru-RU" i="1" dirty="0" smtClean="0"/>
              <a:t> </a:t>
            </a:r>
            <a:r>
              <a:rPr lang="ru-RU" i="1" dirty="0" err="1" smtClean="0"/>
              <a:t>були</a:t>
            </a:r>
            <a:r>
              <a:rPr lang="ru-RU" i="1" dirty="0" smtClean="0"/>
              <a:t> </a:t>
            </a:r>
            <a:r>
              <a:rPr lang="ru-RU" i="1" dirty="0" err="1" smtClean="0"/>
              <a:t>сформульовані</a:t>
            </a:r>
            <a:r>
              <a:rPr lang="ru-RU" i="1" dirty="0" smtClean="0"/>
              <a:t> </a:t>
            </a:r>
            <a:r>
              <a:rPr lang="ru-RU" i="1" dirty="0" err="1" smtClean="0"/>
              <a:t>найважливіші</a:t>
            </a:r>
            <a:r>
              <a:rPr lang="ru-RU" i="1" dirty="0" smtClean="0"/>
              <a:t> </a:t>
            </a:r>
            <a:r>
              <a:rPr lang="ru-RU" i="1" dirty="0" err="1" smtClean="0"/>
              <a:t>принципи</a:t>
            </a:r>
            <a:r>
              <a:rPr lang="ru-RU" i="1" dirty="0" smtClean="0"/>
              <a:t> </a:t>
            </a:r>
            <a:r>
              <a:rPr lang="ru-RU" i="1" dirty="0" err="1" smtClean="0"/>
              <a:t>ставлення</a:t>
            </a:r>
            <a:r>
              <a:rPr lang="ru-RU" i="1" dirty="0" smtClean="0"/>
              <a:t> </a:t>
            </a:r>
            <a:r>
              <a:rPr lang="ru-RU" i="1" dirty="0" err="1" smtClean="0"/>
              <a:t>Комуністичної</a:t>
            </a:r>
            <a:r>
              <a:rPr lang="ru-RU" i="1" dirty="0" smtClean="0"/>
              <a:t> </a:t>
            </a:r>
            <a:r>
              <a:rPr lang="ru-RU" i="1" dirty="0" err="1" smtClean="0"/>
              <a:t>партії</a:t>
            </a:r>
            <a:r>
              <a:rPr lang="ru-RU" i="1" dirty="0" smtClean="0"/>
              <a:t> до </a:t>
            </a:r>
            <a:r>
              <a:rPr lang="ru-RU" i="1" dirty="0" err="1" smtClean="0"/>
              <a:t>творчої</a:t>
            </a:r>
            <a:r>
              <a:rPr lang="ru-RU" i="1" dirty="0" smtClean="0"/>
              <a:t> </a:t>
            </a:r>
            <a:r>
              <a:rPr lang="ru-RU" i="1" dirty="0" err="1" smtClean="0"/>
              <a:t>діяльності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лягли</a:t>
            </a:r>
            <a:r>
              <a:rPr lang="ru-RU" i="1" dirty="0" smtClean="0"/>
              <a:t> в основу </a:t>
            </a:r>
            <a:r>
              <a:rPr lang="ru-RU" i="1" dirty="0" err="1" smtClean="0"/>
              <a:t>культурної</a:t>
            </a:r>
            <a:r>
              <a:rPr lang="ru-RU" i="1" dirty="0" smtClean="0"/>
              <a:t> </a:t>
            </a:r>
            <a:r>
              <a:rPr lang="ru-RU" i="1" dirty="0" err="1" smtClean="0"/>
              <a:t>політики</a:t>
            </a:r>
            <a:r>
              <a:rPr lang="ru-RU" i="1" dirty="0" smtClean="0"/>
              <a:t> </a:t>
            </a:r>
            <a:r>
              <a:rPr lang="ru-RU" i="1" dirty="0" err="1" smtClean="0"/>
              <a:t>Радянської</a:t>
            </a:r>
            <a:r>
              <a:rPr lang="ru-RU" i="1" dirty="0" smtClean="0"/>
              <a:t> </a:t>
            </a:r>
            <a:r>
              <a:rPr lang="ru-RU" i="1" dirty="0" err="1" smtClean="0"/>
              <a:t>держави</a:t>
            </a:r>
            <a:r>
              <a:rPr lang="ru-RU" i="1" dirty="0" smtClean="0"/>
              <a:t>. У </a:t>
            </a:r>
            <a:r>
              <a:rPr lang="ru-RU" i="1" dirty="0" err="1" smtClean="0"/>
              <a:t>роботі</a:t>
            </a:r>
            <a:r>
              <a:rPr lang="ru-RU" i="1" dirty="0" smtClean="0"/>
              <a:t> "</a:t>
            </a:r>
            <a:r>
              <a:rPr lang="ru-RU" i="1" dirty="0" err="1" smtClean="0"/>
              <a:t>Партійна</a:t>
            </a:r>
            <a:r>
              <a:rPr lang="ru-RU" i="1" dirty="0" smtClean="0"/>
              <a:t> </a:t>
            </a:r>
            <a:r>
              <a:rPr lang="ru-RU" i="1" dirty="0" err="1" smtClean="0">
                <a:hlinkClick r:id="rId2" tooltip="Організація"/>
              </a:rPr>
              <a:t>організація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партійна</a:t>
            </a:r>
            <a:r>
              <a:rPr lang="ru-RU" i="1" dirty="0" smtClean="0"/>
              <a:t> </a:t>
            </a:r>
            <a:r>
              <a:rPr lang="ru-RU" i="1" dirty="0" err="1" smtClean="0"/>
              <a:t>література</a:t>
            </a:r>
            <a:r>
              <a:rPr lang="ru-RU" i="1" dirty="0" smtClean="0"/>
              <a:t>" (1905 р.) В. І. </a:t>
            </a:r>
            <a:r>
              <a:rPr lang="ru-RU" i="1" dirty="0" err="1" smtClean="0"/>
              <a:t>Ленін</a:t>
            </a:r>
            <a:r>
              <a:rPr lang="ru-RU" i="1" dirty="0" smtClean="0"/>
              <a:t> </a:t>
            </a:r>
            <a:r>
              <a:rPr lang="ru-RU" i="1" dirty="0" err="1" smtClean="0"/>
              <a:t>стверджує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неспроможним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прагнення</a:t>
            </a:r>
            <a:r>
              <a:rPr lang="ru-RU" i="1" dirty="0" smtClean="0"/>
              <a:t> </a:t>
            </a:r>
            <a:r>
              <a:rPr lang="ru-RU" i="1" dirty="0" err="1" smtClean="0"/>
              <a:t>деяких</a:t>
            </a:r>
            <a:r>
              <a:rPr lang="ru-RU" i="1" dirty="0" smtClean="0"/>
              <a:t> </a:t>
            </a:r>
            <a:r>
              <a:rPr lang="ru-RU" i="1" dirty="0" err="1" smtClean="0"/>
              <a:t>творчих</a:t>
            </a:r>
            <a:r>
              <a:rPr lang="ru-RU" i="1" dirty="0" smtClean="0"/>
              <a:t> людей бути "поза" </a:t>
            </a:r>
            <a:r>
              <a:rPr lang="ru-RU" i="1" dirty="0" err="1" smtClean="0"/>
              <a:t>і</a:t>
            </a:r>
            <a:r>
              <a:rPr lang="ru-RU" i="1" dirty="0" smtClean="0"/>
              <a:t> "над" </a:t>
            </a:r>
            <a:r>
              <a:rPr lang="ru-RU" i="1" dirty="0" err="1" smtClean="0"/>
              <a:t>класовою</a:t>
            </a:r>
            <a:r>
              <a:rPr lang="ru-RU" i="1" dirty="0" smtClean="0"/>
              <a:t> </a:t>
            </a:r>
            <a:r>
              <a:rPr lang="ru-RU" i="1" dirty="0" err="1" smtClean="0"/>
              <a:t>боротьбою</a:t>
            </a:r>
            <a:r>
              <a:rPr lang="ru-RU" i="1" dirty="0" smtClean="0"/>
              <a:t>, </a:t>
            </a:r>
            <a:r>
              <a:rPr lang="ru-RU" i="1" dirty="0" err="1" smtClean="0"/>
              <a:t>оскільки</a:t>
            </a:r>
            <a:r>
              <a:rPr lang="ru-RU" i="1" dirty="0" smtClean="0"/>
              <a:t> "... </a:t>
            </a:r>
            <a:r>
              <a:rPr lang="ru-RU" i="1" dirty="0" err="1" smtClean="0"/>
              <a:t>жити</a:t>
            </a:r>
            <a:r>
              <a:rPr lang="ru-RU" i="1" dirty="0" smtClean="0"/>
              <a:t> в </a:t>
            </a:r>
            <a:r>
              <a:rPr lang="ru-RU" i="1" dirty="0" err="1" smtClean="0"/>
              <a:t>суспільстві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бути </a:t>
            </a:r>
            <a:r>
              <a:rPr lang="ru-RU" i="1" dirty="0" err="1" smtClean="0"/>
              <a:t>вільними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суспільства</a:t>
            </a:r>
            <a:r>
              <a:rPr lang="ru-RU" i="1" dirty="0" smtClean="0"/>
              <a:t> не </a:t>
            </a:r>
            <a:r>
              <a:rPr lang="ru-RU" i="1" dirty="0" err="1" smtClean="0"/>
              <a:t>можна</a:t>
            </a:r>
            <a:r>
              <a:rPr lang="ru-RU" i="1" dirty="0" smtClean="0"/>
              <a:t> ". </a:t>
            </a:r>
            <a:r>
              <a:rPr lang="ru-RU" i="1" dirty="0" err="1" smtClean="0"/>
              <a:t>Класовий</a:t>
            </a:r>
            <a:r>
              <a:rPr lang="ru-RU" i="1" dirty="0" smtClean="0"/>
              <a:t> </a:t>
            </a:r>
            <a:r>
              <a:rPr lang="ru-RU" i="1" dirty="0" err="1" smtClean="0"/>
              <a:t>підхід</a:t>
            </a:r>
            <a:r>
              <a:rPr lang="ru-RU" i="1" dirty="0" smtClean="0"/>
              <a:t> до </a:t>
            </a:r>
            <a:r>
              <a:rPr lang="ru-RU" i="1" dirty="0" err="1" smtClean="0"/>
              <a:t>культури</a:t>
            </a:r>
            <a:r>
              <a:rPr lang="ru-RU" i="1" dirty="0" smtClean="0"/>
              <a:t> - </a:t>
            </a:r>
            <a:r>
              <a:rPr lang="ru-RU" i="1" dirty="0" err="1" smtClean="0"/>
              <a:t>визначальний</a:t>
            </a:r>
            <a:r>
              <a:rPr lang="ru-RU" i="1" dirty="0" smtClean="0"/>
              <a:t> принцип </a:t>
            </a:r>
            <a:r>
              <a:rPr lang="ru-RU" i="1" dirty="0" err="1" smtClean="0"/>
              <a:t>комуністів</a:t>
            </a:r>
            <a:r>
              <a:rPr lang="ru-RU" i="1" dirty="0" smtClean="0"/>
              <a:t> до </a:t>
            </a:r>
            <a:r>
              <a:rPr lang="ru-RU" i="1" dirty="0" err="1" smtClean="0"/>
              <a:t>культурної</a:t>
            </a:r>
            <a:r>
              <a:rPr lang="ru-RU" i="1" dirty="0" smtClean="0"/>
              <a:t> </a:t>
            </a:r>
            <a:r>
              <a:rPr lang="ru-RU" i="1" dirty="0" err="1" smtClean="0"/>
              <a:t>спадщини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тим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відбувається</a:t>
            </a:r>
            <a:r>
              <a:rPr lang="ru-RU" i="1" dirty="0" smtClean="0"/>
              <a:t> </a:t>
            </a:r>
            <a:r>
              <a:rPr lang="ru-RU" i="1" dirty="0" err="1" smtClean="0">
                <a:hlinkClick r:id="rId3" tooltip="Культура"/>
              </a:rPr>
              <a:t>культурним</a:t>
            </a:r>
            <a:r>
              <a:rPr lang="ru-RU" i="1" dirty="0" smtClean="0"/>
              <a:t> </a:t>
            </a:r>
            <a:r>
              <a:rPr lang="ru-RU" i="1" dirty="0" err="1" smtClean="0"/>
              <a:t>процесам</a:t>
            </a:r>
            <a:r>
              <a:rPr lang="ru-RU" i="1" dirty="0" smtClean="0"/>
              <a:t>. Основною метою </a:t>
            </a:r>
            <a:r>
              <a:rPr lang="ru-RU" i="1" dirty="0" err="1" smtClean="0"/>
              <a:t>культури</a:t>
            </a:r>
            <a:r>
              <a:rPr lang="ru-RU" i="1" dirty="0" smtClean="0"/>
              <a:t>, на думку В.І. </a:t>
            </a:r>
            <a:r>
              <a:rPr lang="ru-RU" i="1" dirty="0" err="1" smtClean="0"/>
              <a:t>Леніна</a:t>
            </a:r>
            <a:r>
              <a:rPr lang="ru-RU" i="1" dirty="0" smtClean="0"/>
              <a:t>, </a:t>
            </a:r>
            <a:r>
              <a:rPr lang="ru-RU" i="1" dirty="0" err="1" smtClean="0"/>
              <a:t>є</a:t>
            </a:r>
            <a:r>
              <a:rPr lang="ru-RU" i="1" dirty="0" smtClean="0"/>
              <a:t> не </a:t>
            </a:r>
            <a:r>
              <a:rPr lang="ru-RU" i="1" dirty="0" err="1" smtClean="0"/>
              <a:t>служіння</a:t>
            </a:r>
            <a:r>
              <a:rPr lang="ru-RU" i="1" dirty="0" smtClean="0"/>
              <a:t> "... </a:t>
            </a:r>
            <a:r>
              <a:rPr lang="ru-RU" i="1" dirty="0" err="1" smtClean="0"/>
              <a:t>пересиченої</a:t>
            </a:r>
            <a:r>
              <a:rPr lang="ru-RU" i="1" dirty="0" smtClean="0"/>
              <a:t> </a:t>
            </a:r>
            <a:r>
              <a:rPr lang="ru-RU" i="1" dirty="0" err="1" smtClean="0"/>
              <a:t>героїні</a:t>
            </a:r>
            <a:r>
              <a:rPr lang="ru-RU" i="1" dirty="0" smtClean="0"/>
              <a:t>, </a:t>
            </a:r>
            <a:r>
              <a:rPr lang="ru-RU" i="1" dirty="0" smtClean="0"/>
              <a:t>яка </a:t>
            </a:r>
            <a:r>
              <a:rPr lang="ru-RU" i="1" dirty="0" err="1" smtClean="0"/>
              <a:t>нудьгує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страждає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ожиріння</a:t>
            </a:r>
            <a:r>
              <a:rPr lang="ru-RU" i="1" dirty="0" smtClean="0"/>
              <a:t> </a:t>
            </a:r>
            <a:r>
              <a:rPr lang="ru-RU" i="1" dirty="0" err="1" smtClean="0"/>
              <a:t>верхнім</a:t>
            </a:r>
            <a:r>
              <a:rPr lang="ru-RU" i="1" dirty="0" smtClean="0"/>
              <a:t> десяти </a:t>
            </a:r>
            <a:r>
              <a:rPr lang="ru-RU" i="1" dirty="0" err="1" smtClean="0"/>
              <a:t>тисячам</a:t>
            </a:r>
            <a:r>
              <a:rPr lang="ru-RU" i="1" dirty="0" smtClean="0"/>
              <a:t> ", а </a:t>
            </a:r>
            <a:r>
              <a:rPr lang="ru-RU" i="1" dirty="0" err="1" smtClean="0">
                <a:hlinkClick r:id="rId4" tooltip="Мільйони"/>
              </a:rPr>
              <a:t>мільйонам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десяткам </a:t>
            </a:r>
            <a:r>
              <a:rPr lang="ru-RU" i="1" dirty="0" err="1" smtClean="0">
                <a:hlinkClick r:id="rId4" tooltip="Мільйони"/>
              </a:rPr>
              <a:t>мільйонів</a:t>
            </a:r>
            <a:r>
              <a:rPr lang="ru-RU" i="1" dirty="0" smtClean="0"/>
              <a:t> трудящих,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становлять</a:t>
            </a:r>
            <a:r>
              <a:rPr lang="ru-RU" i="1" dirty="0" smtClean="0"/>
              <a:t> </a:t>
            </a:r>
            <a:r>
              <a:rPr lang="ru-RU" i="1" dirty="0" err="1" smtClean="0"/>
              <a:t>цвіт</a:t>
            </a:r>
            <a:r>
              <a:rPr lang="ru-RU" i="1" dirty="0" smtClean="0"/>
              <a:t> </a:t>
            </a:r>
            <a:r>
              <a:rPr lang="ru-RU" i="1" dirty="0" err="1" smtClean="0"/>
              <a:t>країни</a:t>
            </a:r>
            <a:r>
              <a:rPr lang="ru-RU" i="1" dirty="0" smtClean="0"/>
              <a:t>, </a:t>
            </a:r>
            <a:r>
              <a:rPr lang="ru-RU" i="1" dirty="0" err="1" smtClean="0"/>
              <a:t>її</a:t>
            </a:r>
            <a:r>
              <a:rPr lang="ru-RU" i="1" dirty="0" smtClean="0"/>
              <a:t> силу, </a:t>
            </a:r>
            <a:r>
              <a:rPr lang="ru-RU" i="1" dirty="0" err="1" smtClean="0"/>
              <a:t>її</a:t>
            </a:r>
            <a:r>
              <a:rPr lang="ru-RU" i="1" dirty="0" smtClean="0"/>
              <a:t>" </a:t>
            </a:r>
            <a:r>
              <a:rPr lang="ru-RU" i="1" dirty="0" err="1" smtClean="0"/>
              <a:t>майбуття</a:t>
            </a:r>
            <a:r>
              <a:rPr lang="ru-RU" i="1" dirty="0" smtClean="0"/>
              <a:t> ". </a:t>
            </a:r>
            <a:r>
              <a:rPr lang="ru-RU" i="1" dirty="0" smtClean="0"/>
              <a:t> </a:t>
            </a:r>
            <a:r>
              <a:rPr lang="ru-RU" i="1" dirty="0" smtClean="0"/>
              <a:t>Таким чином, </a:t>
            </a:r>
            <a:r>
              <a:rPr lang="ru-RU" i="1" dirty="0" smtClean="0">
                <a:hlinkClick r:id="rId3" tooltip="Культура"/>
              </a:rPr>
              <a:t>культура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, </a:t>
            </a:r>
            <a:r>
              <a:rPr lang="ru-RU" i="1" dirty="0" err="1" smtClean="0"/>
              <a:t>зокрема</a:t>
            </a:r>
            <a:r>
              <a:rPr lang="ru-RU" i="1" dirty="0" smtClean="0"/>
              <a:t>, </a:t>
            </a:r>
            <a:r>
              <a:rPr lang="ru-RU" i="1" dirty="0" err="1" smtClean="0"/>
              <a:t>така</a:t>
            </a:r>
            <a:r>
              <a:rPr lang="ru-RU" i="1" dirty="0" smtClean="0"/>
              <a:t> </a:t>
            </a:r>
            <a:r>
              <a:rPr lang="ru-RU" i="1" dirty="0" err="1" smtClean="0"/>
              <a:t>її</a:t>
            </a:r>
            <a:r>
              <a:rPr lang="ru-RU" i="1" dirty="0" smtClean="0"/>
              <a:t> сфера як </a:t>
            </a:r>
            <a:r>
              <a:rPr lang="ru-RU" i="1" dirty="0" err="1" smtClean="0">
                <a:hlinkClick r:id="rId5" tooltip="Мистецтво"/>
              </a:rPr>
              <a:t>мистецтво</a:t>
            </a:r>
            <a:r>
              <a:rPr lang="ru-RU" i="1" dirty="0" smtClean="0"/>
              <a:t>, </a:t>
            </a:r>
            <a:r>
              <a:rPr lang="ru-RU" i="1" dirty="0" err="1" smtClean="0"/>
              <a:t>повинні</a:t>
            </a:r>
            <a:r>
              <a:rPr lang="ru-RU" i="1" dirty="0" smtClean="0"/>
              <a:t> стати "</a:t>
            </a:r>
            <a:r>
              <a:rPr lang="ru-RU" i="1" dirty="0" err="1" smtClean="0"/>
              <a:t>частиною</a:t>
            </a:r>
            <a:r>
              <a:rPr lang="ru-RU" i="1" dirty="0" smtClean="0"/>
              <a:t> </a:t>
            </a:r>
            <a:r>
              <a:rPr lang="ru-RU" i="1" dirty="0" err="1" smtClean="0"/>
              <a:t>загальнопролетарського</a:t>
            </a:r>
            <a:r>
              <a:rPr lang="ru-RU" i="1" dirty="0" smtClean="0"/>
              <a:t> </a:t>
            </a:r>
            <a:r>
              <a:rPr lang="ru-RU" i="1" dirty="0" err="1" smtClean="0"/>
              <a:t>справи</a:t>
            </a:r>
            <a:r>
              <a:rPr lang="ru-RU" i="1" dirty="0" smtClean="0"/>
              <a:t>", </a:t>
            </a:r>
            <a:r>
              <a:rPr lang="ru-RU" i="1" dirty="0" err="1" smtClean="0"/>
              <a:t>виражати</a:t>
            </a:r>
            <a:r>
              <a:rPr lang="ru-RU" i="1" dirty="0" smtClean="0"/>
              <a:t> </a:t>
            </a:r>
            <a:r>
              <a:rPr lang="ru-RU" i="1" dirty="0" err="1" smtClean="0"/>
              <a:t>інтереси</a:t>
            </a:r>
            <a:r>
              <a:rPr lang="ru-RU" i="1" dirty="0" smtClean="0"/>
              <a:t> </a:t>
            </a:r>
            <a:r>
              <a:rPr lang="ru-RU" i="1" dirty="0" err="1" smtClean="0"/>
              <a:t>цього</a:t>
            </a:r>
            <a:r>
              <a:rPr lang="ru-RU" i="1" dirty="0" smtClean="0"/>
              <a:t> </a:t>
            </a:r>
            <a:r>
              <a:rPr lang="ru-RU" i="1" dirty="0" err="1" smtClean="0"/>
              <a:t>класу</a:t>
            </a:r>
            <a:r>
              <a:rPr lang="ru-RU" i="1" dirty="0" smtClean="0"/>
              <a:t>. </a:t>
            </a:r>
            <a:br>
              <a:rPr lang="ru-RU" i="1" dirty="0" smtClean="0"/>
            </a:br>
            <a:r>
              <a:rPr lang="ru-RU" i="1" dirty="0" smtClean="0"/>
              <a:t>У </a:t>
            </a:r>
            <a:r>
              <a:rPr lang="ru-RU" i="1" dirty="0" err="1" smtClean="0"/>
              <a:t>марксистській</a:t>
            </a:r>
            <a:r>
              <a:rPr lang="ru-RU" i="1" dirty="0" smtClean="0"/>
              <a:t> </a:t>
            </a:r>
            <a:r>
              <a:rPr lang="ru-RU" i="1" dirty="0" err="1" smtClean="0"/>
              <a:t>концепції</a:t>
            </a:r>
            <a:r>
              <a:rPr lang="ru-RU" i="1" dirty="0" smtClean="0"/>
              <a:t> </a:t>
            </a:r>
            <a:r>
              <a:rPr lang="ru-RU" i="1" dirty="0" err="1" smtClean="0"/>
              <a:t>містилася</a:t>
            </a:r>
            <a:r>
              <a:rPr lang="ru-RU" i="1" dirty="0" smtClean="0"/>
              <a:t> </a:t>
            </a:r>
            <a:r>
              <a:rPr lang="ru-RU" i="1" dirty="0" smtClean="0">
                <a:hlinkClick r:id="rId6" tooltip="Думка"/>
              </a:rPr>
              <a:t>думка</a:t>
            </a:r>
            <a:r>
              <a:rPr lang="ru-RU" i="1" dirty="0" smtClean="0"/>
              <a:t> про </a:t>
            </a:r>
            <a:r>
              <a:rPr lang="ru-RU" i="1" dirty="0" err="1" smtClean="0"/>
              <a:t>взаємозв'язок</a:t>
            </a:r>
            <a:r>
              <a:rPr lang="ru-RU" i="1" dirty="0" smtClean="0"/>
              <a:t> </a:t>
            </a:r>
            <a:r>
              <a:rPr lang="ru-RU" i="1" dirty="0" err="1" smtClean="0"/>
              <a:t>всесвітньо-історичної</a:t>
            </a:r>
            <a:r>
              <a:rPr lang="ru-RU" i="1" dirty="0" smtClean="0"/>
              <a:t> </a:t>
            </a:r>
            <a:r>
              <a:rPr lang="ru-RU" i="1" dirty="0" err="1" smtClean="0"/>
              <a:t>місії</a:t>
            </a:r>
            <a:r>
              <a:rPr lang="ru-RU" i="1" dirty="0" smtClean="0"/>
              <a:t> </a:t>
            </a:r>
            <a:r>
              <a:rPr lang="ru-RU" i="1" dirty="0" err="1" smtClean="0"/>
              <a:t>пролетаріату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перспективами </a:t>
            </a:r>
            <a:r>
              <a:rPr lang="ru-RU" i="1" dirty="0" err="1" smtClean="0"/>
              <a:t>розвитку</a:t>
            </a:r>
            <a:r>
              <a:rPr lang="ru-RU" i="1" dirty="0" smtClean="0"/>
              <a:t> </a:t>
            </a:r>
            <a:r>
              <a:rPr lang="ru-RU" i="1" dirty="0" err="1" smtClean="0"/>
              <a:t>культури</a:t>
            </a:r>
            <a:r>
              <a:rPr lang="ru-RU" i="1" dirty="0" smtClean="0"/>
              <a:t>: </a:t>
            </a:r>
            <a:r>
              <a:rPr lang="ru-RU" i="1" dirty="0" err="1" smtClean="0"/>
              <a:t>якою</a:t>
            </a:r>
            <a:r>
              <a:rPr lang="ru-RU" i="1" dirty="0" smtClean="0"/>
              <a:t> </a:t>
            </a:r>
            <a:r>
              <a:rPr lang="ru-RU" i="1" dirty="0" err="1" smtClean="0"/>
              <a:t>мірою</a:t>
            </a:r>
            <a:r>
              <a:rPr lang="ru-RU" i="1" dirty="0" smtClean="0"/>
              <a:t> </a:t>
            </a:r>
            <a:r>
              <a:rPr lang="ru-RU" i="1" dirty="0" err="1" smtClean="0"/>
              <a:t>пролетаріат</a:t>
            </a:r>
            <a:r>
              <a:rPr lang="ru-RU" i="1" dirty="0" smtClean="0"/>
              <a:t> як </a:t>
            </a:r>
            <a:r>
              <a:rPr lang="ru-RU" i="1" dirty="0" err="1" smtClean="0">
                <a:hlinkClick r:id="rId7" tooltip="Революція"/>
              </a:rPr>
              <a:t>революційний</a:t>
            </a:r>
            <a:r>
              <a:rPr lang="ru-RU" i="1" dirty="0" smtClean="0"/>
              <a:t> </a:t>
            </a:r>
            <a:r>
              <a:rPr lang="ru-RU" i="1" dirty="0" err="1" smtClean="0"/>
              <a:t>клас</a:t>
            </a:r>
            <a:r>
              <a:rPr lang="ru-RU" i="1" dirty="0" smtClean="0"/>
              <a:t> </a:t>
            </a:r>
            <a:r>
              <a:rPr lang="ru-RU" i="1" dirty="0" err="1" smtClean="0"/>
              <a:t>висловить</a:t>
            </a:r>
            <a:r>
              <a:rPr lang="ru-RU" i="1" dirty="0" smtClean="0"/>
              <a:t> </a:t>
            </a:r>
            <a:r>
              <a:rPr lang="ru-RU" i="1" dirty="0" err="1" smtClean="0"/>
              <a:t>інтереси</a:t>
            </a:r>
            <a:r>
              <a:rPr lang="ru-RU" i="1" dirty="0" smtClean="0"/>
              <a:t> </a:t>
            </a:r>
            <a:r>
              <a:rPr lang="ru-RU" i="1" dirty="0" err="1" smtClean="0"/>
              <a:t>суспільства</a:t>
            </a:r>
            <a:r>
              <a:rPr lang="ru-RU" i="1" dirty="0" smtClean="0"/>
              <a:t> в </a:t>
            </a:r>
            <a:r>
              <a:rPr lang="ru-RU" i="1" dirty="0" err="1" smtClean="0"/>
              <a:t>цілому</a:t>
            </a:r>
            <a:r>
              <a:rPr lang="ru-RU" i="1" dirty="0" smtClean="0"/>
              <a:t>, </a:t>
            </a:r>
            <a:r>
              <a:rPr lang="ru-RU" i="1" dirty="0" err="1" smtClean="0"/>
              <a:t>засвоїть</a:t>
            </a:r>
            <a:r>
              <a:rPr lang="ru-RU" i="1" dirty="0" smtClean="0"/>
              <a:t>, </a:t>
            </a:r>
            <a:r>
              <a:rPr lang="ru-RU" i="1" dirty="0" err="1" smtClean="0"/>
              <a:t>переробить</a:t>
            </a:r>
            <a:r>
              <a:rPr lang="ru-RU" i="1" dirty="0" smtClean="0"/>
              <a:t>, </a:t>
            </a:r>
            <a:r>
              <a:rPr lang="ru-RU" i="1" dirty="0" err="1" smtClean="0"/>
              <a:t>розвине</a:t>
            </a:r>
            <a:r>
              <a:rPr lang="ru-RU" i="1" dirty="0" smtClean="0"/>
              <a:t> "... все,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було</a:t>
            </a:r>
            <a:r>
              <a:rPr lang="ru-RU" i="1" dirty="0" smtClean="0"/>
              <a:t> </a:t>
            </a:r>
            <a:r>
              <a:rPr lang="ru-RU" i="1" dirty="0" err="1" smtClean="0"/>
              <a:t>цінного</a:t>
            </a:r>
            <a:r>
              <a:rPr lang="ru-RU" i="1" dirty="0" smtClean="0"/>
              <a:t> в </a:t>
            </a:r>
            <a:r>
              <a:rPr lang="ru-RU" i="1" dirty="0" err="1" smtClean="0"/>
              <a:t>більше</a:t>
            </a:r>
            <a:r>
              <a:rPr lang="ru-RU" i="1" dirty="0" smtClean="0"/>
              <a:t> </a:t>
            </a:r>
            <a:r>
              <a:rPr lang="ru-RU" i="1" dirty="0" err="1" smtClean="0"/>
              <a:t>ніж</a:t>
            </a:r>
            <a:r>
              <a:rPr lang="ru-RU" i="1" dirty="0" smtClean="0"/>
              <a:t> </a:t>
            </a:r>
            <a:r>
              <a:rPr lang="ru-RU" i="1" dirty="0" err="1" smtClean="0"/>
              <a:t>двотисячолітньої</a:t>
            </a:r>
            <a:r>
              <a:rPr lang="ru-RU" i="1" dirty="0" smtClean="0"/>
              <a:t> </a:t>
            </a:r>
            <a:r>
              <a:rPr lang="ru-RU" i="1" dirty="0" err="1" smtClean="0"/>
              <a:t>розвитку</a:t>
            </a:r>
            <a:r>
              <a:rPr lang="ru-RU" i="1" dirty="0" smtClean="0"/>
              <a:t> </a:t>
            </a:r>
            <a:r>
              <a:rPr lang="ru-RU" i="1" dirty="0" err="1" smtClean="0"/>
              <a:t>людської</a:t>
            </a:r>
            <a:r>
              <a:rPr lang="ru-RU" i="1" dirty="0" smtClean="0"/>
              <a:t> думки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культури</a:t>
            </a:r>
            <a:r>
              <a:rPr lang="ru-RU" i="1" dirty="0" smtClean="0"/>
              <a:t> ", [4] в </a:t>
            </a:r>
            <a:r>
              <a:rPr lang="ru-RU" i="1" dirty="0" err="1" smtClean="0"/>
              <a:t>такій</a:t>
            </a:r>
            <a:r>
              <a:rPr lang="ru-RU" i="1" dirty="0" smtClean="0"/>
              <a:t> </a:t>
            </a:r>
            <a:r>
              <a:rPr lang="ru-RU" i="1" dirty="0" err="1" smtClean="0"/>
              <a:t>мірі</a:t>
            </a:r>
            <a:r>
              <a:rPr lang="ru-RU" i="1" dirty="0" smtClean="0"/>
              <a:t> </a:t>
            </a:r>
            <a:r>
              <a:rPr lang="ru-RU" i="1" dirty="0" err="1" smtClean="0"/>
              <a:t>залежить</a:t>
            </a:r>
            <a:r>
              <a:rPr lang="ru-RU" i="1" dirty="0" smtClean="0"/>
              <a:t> </a:t>
            </a:r>
            <a:r>
              <a:rPr lang="ru-RU" i="1" dirty="0" err="1" smtClean="0"/>
              <a:t>її</a:t>
            </a:r>
            <a:r>
              <a:rPr lang="ru-RU" i="1" dirty="0" smtClean="0"/>
              <a:t> </a:t>
            </a:r>
            <a:r>
              <a:rPr lang="ru-RU" i="1" dirty="0" err="1" smtClean="0"/>
              <a:t>розвиток</a:t>
            </a:r>
            <a:r>
              <a:rPr lang="ru-RU" i="1" dirty="0" smtClean="0"/>
              <a:t>. </a:t>
            </a:r>
            <a:r>
              <a:rPr lang="ru-RU" i="1" dirty="0" err="1" smtClean="0"/>
              <a:t>Звідси</a:t>
            </a:r>
            <a:r>
              <a:rPr lang="ru-RU" i="1" dirty="0" smtClean="0"/>
              <a:t> </a:t>
            </a:r>
            <a:r>
              <a:rPr lang="ru-RU" i="1" dirty="0" err="1" smtClean="0"/>
              <a:t>випливає</a:t>
            </a:r>
            <a:r>
              <a:rPr lang="ru-RU" i="1" dirty="0" smtClean="0"/>
              <a:t> </a:t>
            </a:r>
            <a:r>
              <a:rPr lang="ru-RU" i="1" dirty="0" err="1" smtClean="0"/>
              <a:t>висновок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гуманістичної</a:t>
            </a:r>
            <a:r>
              <a:rPr lang="ru-RU" i="1" dirty="0" smtClean="0"/>
              <a:t>, в </a:t>
            </a:r>
            <a:r>
              <a:rPr lang="ru-RU" i="1" dirty="0" err="1" smtClean="0"/>
              <a:t>повному</a:t>
            </a:r>
            <a:r>
              <a:rPr lang="ru-RU" i="1" dirty="0" smtClean="0"/>
              <a:t> </a:t>
            </a:r>
            <a:r>
              <a:rPr lang="ru-RU" i="1" dirty="0" err="1" smtClean="0"/>
              <a:t>розумінні</a:t>
            </a:r>
            <a:r>
              <a:rPr lang="ru-RU" i="1" dirty="0" smtClean="0"/>
              <a:t> </a:t>
            </a:r>
            <a:r>
              <a:rPr lang="ru-RU" i="1" dirty="0" err="1" smtClean="0"/>
              <a:t>цього</a:t>
            </a:r>
            <a:r>
              <a:rPr lang="ru-RU" i="1" dirty="0" smtClean="0"/>
              <a:t> слова, </a:t>
            </a:r>
            <a:r>
              <a:rPr lang="ru-RU" i="1" dirty="0" err="1" smtClean="0"/>
              <a:t>стає</a:t>
            </a:r>
            <a:r>
              <a:rPr lang="ru-RU" i="1" dirty="0" smtClean="0"/>
              <a:t> та </a:t>
            </a:r>
            <a:r>
              <a:rPr lang="ru-RU" i="1" dirty="0" smtClean="0">
                <a:hlinkClick r:id="rId3" tooltip="Культура"/>
              </a:rPr>
              <a:t>культура</a:t>
            </a:r>
            <a:r>
              <a:rPr lang="ru-RU" i="1" dirty="0" smtClean="0"/>
              <a:t>, яка </a:t>
            </a:r>
            <a:r>
              <a:rPr lang="ru-RU" i="1" dirty="0" err="1" smtClean="0"/>
              <a:t>породжена</a:t>
            </a:r>
            <a:r>
              <a:rPr lang="ru-RU" i="1" dirty="0" smtClean="0"/>
              <a:t> </a:t>
            </a:r>
            <a:r>
              <a:rPr lang="ru-RU" i="1" dirty="0" err="1" smtClean="0"/>
              <a:t>класом</a:t>
            </a:r>
            <a:r>
              <a:rPr lang="ru-RU" i="1" dirty="0" smtClean="0"/>
              <a:t>, </a:t>
            </a:r>
            <a:r>
              <a:rPr lang="ru-RU" i="1" dirty="0" err="1" smtClean="0"/>
              <a:t>який</a:t>
            </a:r>
            <a:r>
              <a:rPr lang="ru-RU" i="1" dirty="0" smtClean="0"/>
              <a:t> </a:t>
            </a:r>
            <a:r>
              <a:rPr lang="ru-RU" i="1" dirty="0" err="1" smtClean="0"/>
              <a:t>боровся</a:t>
            </a:r>
            <a:r>
              <a:rPr lang="ru-RU" i="1" dirty="0" smtClean="0"/>
              <a:t> за </a:t>
            </a:r>
            <a:r>
              <a:rPr lang="ru-RU" i="1" dirty="0" err="1" smtClean="0"/>
              <a:t>своє</a:t>
            </a:r>
            <a:r>
              <a:rPr lang="ru-RU" i="1" dirty="0" smtClean="0"/>
              <a:t> </a:t>
            </a:r>
            <a:r>
              <a:rPr lang="ru-RU" i="1" dirty="0" err="1" smtClean="0"/>
              <a:t>визволення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64292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Стан </a:t>
            </a:r>
            <a:r>
              <a:rPr lang="ru-RU" sz="2700" b="1" dirty="0" err="1" smtClean="0"/>
              <a:t>і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розвиток</a:t>
            </a:r>
            <a:r>
              <a:rPr lang="ru-RU" sz="2700" b="1" dirty="0" smtClean="0"/>
              <a:t> </a:t>
            </a:r>
            <a:r>
              <a:rPr lang="ru-RU" sz="2700" b="1" dirty="0" err="1" smtClean="0"/>
              <a:t>культури</a:t>
            </a:r>
            <a:r>
              <a:rPr lang="ru-RU" sz="2700" b="1" dirty="0" smtClean="0"/>
              <a:t> СРСР </a:t>
            </a:r>
            <a:br>
              <a:rPr lang="ru-RU" sz="2700" b="1" dirty="0" smtClean="0"/>
            </a:br>
            <a:r>
              <a:rPr lang="ru-RU" sz="2700" b="1" dirty="0" smtClean="0"/>
              <a:t>в 20-30-х роках </a:t>
            </a:r>
            <a:r>
              <a:rPr lang="ru-RU" sz="2700" b="1" dirty="0" smtClean="0"/>
              <a:t>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31552"/>
          </a:xfrm>
        </p:spPr>
        <p:txBody>
          <a:bodyPr>
            <a:normAutofit/>
          </a:bodyPr>
          <a:lstStyle/>
          <a:p>
            <a:r>
              <a:rPr lang="ru-RU" sz="1600" i="1" dirty="0" err="1" smtClean="0"/>
              <a:t>Класовий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підхід</a:t>
            </a:r>
            <a:r>
              <a:rPr lang="ru-RU" sz="1600" i="1" dirty="0" smtClean="0"/>
              <a:t> до </a:t>
            </a:r>
            <a:r>
              <a:rPr lang="ru-RU" sz="1600" i="1" dirty="0" err="1" smtClean="0"/>
              <a:t>культури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насамперед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відбився</a:t>
            </a:r>
            <a:r>
              <a:rPr lang="ru-RU" sz="1600" i="1" dirty="0" smtClean="0"/>
              <a:t> в </a:t>
            </a:r>
            <a:r>
              <a:rPr lang="ru-RU" sz="1600" i="1" dirty="0" err="1" smtClean="0"/>
              <a:t>діяльності</a:t>
            </a:r>
            <a:r>
              <a:rPr lang="ru-RU" sz="1600" i="1" dirty="0" smtClean="0"/>
              <a:t> </a:t>
            </a:r>
            <a:r>
              <a:rPr lang="ru-RU" sz="1600" i="1" dirty="0" smtClean="0">
                <a:hlinkClick r:id="rId2" tooltip="Пролеткульт"/>
              </a:rPr>
              <a:t>Пролеткульту</a:t>
            </a:r>
            <a:r>
              <a:rPr lang="ru-RU" sz="1600" i="1" dirty="0" smtClean="0"/>
              <a:t>. </a:t>
            </a:r>
            <a:r>
              <a:rPr lang="ru-RU" sz="1600" i="1" dirty="0" err="1" smtClean="0"/>
              <a:t>Це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масова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організація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що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об'єднувала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понад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півмільйона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осіб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з</a:t>
            </a:r>
            <a:r>
              <a:rPr lang="ru-RU" sz="1600" i="1" dirty="0" smtClean="0"/>
              <a:t> них 80 тис. </a:t>
            </a:r>
            <a:r>
              <a:rPr lang="ru-RU" sz="1600" i="1" dirty="0" err="1" smtClean="0"/>
              <a:t>працювали</a:t>
            </a:r>
            <a:r>
              <a:rPr lang="ru-RU" sz="1600" i="1" dirty="0" smtClean="0"/>
              <a:t> в </a:t>
            </a:r>
            <a:r>
              <a:rPr lang="ru-RU" sz="1600" i="1" dirty="0" err="1" smtClean="0"/>
              <a:t>студіях</a:t>
            </a:r>
            <a:r>
              <a:rPr lang="ru-RU" sz="1600" i="1" dirty="0" smtClean="0"/>
              <a:t>. </a:t>
            </a:r>
            <a:r>
              <a:rPr lang="ru-RU" sz="1600" i="1" dirty="0" smtClean="0">
                <a:hlinkClick r:id="rId2" tooltip="Пролеткульт"/>
              </a:rPr>
              <a:t>Пролеткульт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видавав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близько</a:t>
            </a:r>
            <a:r>
              <a:rPr lang="ru-RU" sz="1600" i="1" dirty="0" smtClean="0"/>
              <a:t> 20 </a:t>
            </a:r>
            <a:r>
              <a:rPr lang="ru-RU" sz="1600" i="1" dirty="0" err="1" smtClean="0"/>
              <a:t>журналів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мав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відділення</a:t>
            </a:r>
            <a:r>
              <a:rPr lang="ru-RU" sz="1600" i="1" dirty="0" smtClean="0"/>
              <a:t> за кордоном. У </a:t>
            </a:r>
            <a:r>
              <a:rPr lang="ru-RU" sz="1600" i="1" dirty="0" err="1" smtClean="0"/>
              <a:t>найбільш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закінченому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вигляді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концепцію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особливої</a:t>
            </a:r>
            <a:r>
              <a:rPr lang="ru-RU" sz="1600" i="1" dirty="0" smtClean="0"/>
              <a:t> ​​</a:t>
            </a:r>
            <a:r>
              <a:rPr lang="ru-RU" sz="1600" i="1" dirty="0" err="1" smtClean="0"/>
              <a:t>пролетарської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культури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сформулював</a:t>
            </a:r>
            <a:r>
              <a:rPr lang="ru-RU" sz="1600" i="1" dirty="0" smtClean="0"/>
              <a:t> А.А. </a:t>
            </a:r>
            <a:r>
              <a:rPr lang="ru-RU" sz="1600" i="1" dirty="0" smtClean="0">
                <a:hlinkClick r:id="rId3" tooltip="Богданов"/>
              </a:rPr>
              <a:t>Богданов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під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впливом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якого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знаходилися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інші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діячі</a:t>
            </a:r>
            <a:r>
              <a:rPr lang="ru-RU" sz="1600" i="1" dirty="0" smtClean="0"/>
              <a:t> </a:t>
            </a:r>
            <a:r>
              <a:rPr lang="ru-RU" sz="1600" i="1" dirty="0" smtClean="0">
                <a:hlinkClick r:id="rId2" tooltip="Пролеткульт"/>
              </a:rPr>
              <a:t>Пролеткульту</a:t>
            </a:r>
            <a:r>
              <a:rPr lang="ru-RU" sz="1600" i="1" dirty="0" smtClean="0"/>
              <a:t>. </a:t>
            </a:r>
            <a:r>
              <a:rPr lang="ru-RU" sz="1600" i="1" dirty="0" err="1" smtClean="0">
                <a:hlinkClick r:id="rId4" tooltip="Він"/>
              </a:rPr>
              <a:t>Він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вважав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що</a:t>
            </a:r>
            <a:r>
              <a:rPr lang="ru-RU" sz="1600" i="1" dirty="0" smtClean="0"/>
              <a:t> культура кожного </a:t>
            </a:r>
            <a:r>
              <a:rPr lang="ru-RU" sz="1600" i="1" dirty="0" err="1" smtClean="0"/>
              <a:t>класу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відособлена</a:t>
            </a:r>
            <a:r>
              <a:rPr lang="ru-RU" sz="1600" i="1" dirty="0" smtClean="0"/>
              <a:t>, замкнута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не </a:t>
            </a:r>
            <a:r>
              <a:rPr lang="ru-RU" sz="1600" i="1" dirty="0" err="1" smtClean="0"/>
              <a:t>може</a:t>
            </a:r>
            <a:r>
              <a:rPr lang="ru-RU" sz="1600" i="1" dirty="0" smtClean="0"/>
              <a:t> бути </a:t>
            </a:r>
            <a:r>
              <a:rPr lang="ru-RU" sz="1600" i="1" dirty="0" err="1" smtClean="0"/>
              <a:t>зрозуміла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використана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представниками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інших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класів</a:t>
            </a:r>
            <a:r>
              <a:rPr lang="ru-RU" sz="1600" i="1" dirty="0" smtClean="0"/>
              <a:t>. </a:t>
            </a:r>
            <a:r>
              <a:rPr lang="ru-RU" sz="1600" i="1" dirty="0" err="1" smtClean="0"/>
              <a:t>Висувалася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завдання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створення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самостійної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пролетарської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культури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вільною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від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будь-яких</a:t>
            </a:r>
            <a:r>
              <a:rPr lang="ru-RU" sz="1600" i="1" dirty="0" smtClean="0"/>
              <a:t> "</a:t>
            </a:r>
            <a:r>
              <a:rPr lang="ru-RU" sz="1600" i="1" dirty="0" err="1" smtClean="0"/>
              <a:t>класових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домішок</a:t>
            </a:r>
            <a:r>
              <a:rPr lang="ru-RU" sz="1600" i="1" dirty="0" smtClean="0"/>
              <a:t>"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"</a:t>
            </a:r>
            <a:r>
              <a:rPr lang="ru-RU" sz="1600" i="1" dirty="0" err="1" smtClean="0"/>
              <a:t>нашарувань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минулого</a:t>
            </a:r>
            <a:r>
              <a:rPr lang="ru-RU" sz="1600" i="1" dirty="0" smtClean="0"/>
              <a:t>". Погляди А. А. </a:t>
            </a:r>
            <a:r>
              <a:rPr lang="ru-RU" sz="1600" i="1" dirty="0" smtClean="0">
                <a:hlinkClick r:id="rId3" tooltip="Богданов"/>
              </a:rPr>
              <a:t>Богданова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поділяли</a:t>
            </a:r>
            <a:r>
              <a:rPr lang="ru-RU" sz="1600" i="1" dirty="0" smtClean="0"/>
              <a:t> В. Ф. </a:t>
            </a:r>
            <a:r>
              <a:rPr lang="ru-RU" sz="1600" i="1" dirty="0" err="1" smtClean="0"/>
              <a:t>Плетньов</a:t>
            </a:r>
            <a:r>
              <a:rPr lang="ru-RU" sz="1600" i="1" dirty="0" smtClean="0"/>
              <a:t>, Ф. І. </a:t>
            </a:r>
            <a:r>
              <a:rPr lang="ru-RU" sz="1600" i="1" dirty="0" err="1" smtClean="0"/>
              <a:t>Калінін</a:t>
            </a:r>
            <a:r>
              <a:rPr lang="ru-RU" sz="1600" i="1" dirty="0" smtClean="0"/>
              <a:t> та </a:t>
            </a:r>
            <a:r>
              <a:rPr lang="ru-RU" sz="1600" i="1" dirty="0" err="1" smtClean="0"/>
              <a:t>ін</a:t>
            </a:r>
            <a:r>
              <a:rPr lang="ru-RU" sz="1600" i="1" dirty="0" smtClean="0"/>
              <a:t> У </a:t>
            </a:r>
            <a:r>
              <a:rPr lang="ru-RU" sz="1600" i="1" dirty="0" err="1" smtClean="0"/>
              <a:t>пролеткультівських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концепціях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заперечувалося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класичне</a:t>
            </a:r>
            <a:r>
              <a:rPr lang="ru-RU" sz="1600" i="1" dirty="0" smtClean="0"/>
              <a:t> </a:t>
            </a:r>
            <a:r>
              <a:rPr lang="ru-RU" sz="1600" i="1" dirty="0" err="1" smtClean="0">
                <a:hlinkClick r:id="rId5" tooltip="Культура"/>
              </a:rPr>
              <a:t>культурну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спадщину</a:t>
            </a:r>
            <a:r>
              <a:rPr lang="ru-RU" sz="1600" i="1" dirty="0" smtClean="0"/>
              <a:t> за </a:t>
            </a:r>
            <a:r>
              <a:rPr lang="ru-RU" sz="1600" i="1" dirty="0" err="1" smtClean="0"/>
              <a:t>винятком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мабуть</a:t>
            </a:r>
            <a:r>
              <a:rPr lang="ru-RU" sz="1600" i="1" dirty="0" smtClean="0"/>
              <a:t>, тих </a:t>
            </a:r>
            <a:r>
              <a:rPr lang="ru-RU" sz="1600" i="1" dirty="0" err="1" smtClean="0"/>
              <a:t>художніх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творів</a:t>
            </a:r>
            <a:r>
              <a:rPr lang="ru-RU" sz="1600" i="1" dirty="0" smtClean="0"/>
              <a:t>, в </a:t>
            </a:r>
            <a:r>
              <a:rPr lang="ru-RU" sz="1600" i="1" dirty="0" err="1" smtClean="0"/>
              <a:t>яких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виявлялася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зв'язок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національно-визвольним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рухом</a:t>
            </a:r>
            <a:endParaRPr lang="ru-RU" sz="1600" i="1" dirty="0"/>
          </a:p>
        </p:txBody>
      </p:sp>
      <p:pic>
        <p:nvPicPr>
          <p:cNvPr id="4" name="Рисунок 3" descr="1416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158" y="4357694"/>
            <a:ext cx="2428892" cy="2500306"/>
          </a:xfrm>
          <a:prstGeom prst="rect">
            <a:avLst/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</p:pic>
      <p:pic>
        <p:nvPicPr>
          <p:cNvPr id="5" name="Рисунок 4" descr="2a3f0af72976e6313598210ec2f_prev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0892" y="4408077"/>
            <a:ext cx="1785950" cy="2449923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215082"/>
          </a:xfrm>
        </p:spPr>
        <p:txBody>
          <a:bodyPr>
            <a:normAutofit/>
          </a:bodyPr>
          <a:lstStyle/>
          <a:p>
            <a:r>
              <a:rPr lang="ru-RU" sz="1200" i="1" dirty="0" smtClean="0">
                <a:hlinkClick r:id="rId2" tooltip="Доля"/>
              </a:rPr>
              <a:t>Доля</a:t>
            </a:r>
            <a:r>
              <a:rPr lang="ru-RU" sz="1200" i="1" dirty="0" smtClean="0"/>
              <a:t> не </a:t>
            </a:r>
            <a:r>
              <a:rPr lang="ru-RU" sz="1200" i="1" dirty="0" err="1" smtClean="0"/>
              <a:t>підкорилися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комуністичному</a:t>
            </a:r>
            <a:r>
              <a:rPr lang="ru-RU" sz="1200" i="1" dirty="0" smtClean="0"/>
              <a:t> диктату </a:t>
            </a:r>
            <a:r>
              <a:rPr lang="ru-RU" sz="1200" i="1" dirty="0" err="1" smtClean="0"/>
              <a:t>була</a:t>
            </a:r>
            <a:r>
              <a:rPr lang="ru-RU" sz="1200" i="1" dirty="0" smtClean="0"/>
              <a:t>, як правило, </a:t>
            </a:r>
            <a:r>
              <a:rPr lang="ru-RU" sz="1200" i="1" dirty="0" err="1" smtClean="0"/>
              <a:t>трагічною</a:t>
            </a:r>
            <a:r>
              <a:rPr lang="ru-RU" sz="1200" i="1" dirty="0" smtClean="0"/>
              <a:t>. В </a:t>
            </a:r>
            <a:r>
              <a:rPr lang="ru-RU" sz="1200" i="1" dirty="0" err="1" smtClean="0"/>
              <a:t>концентраційних</a:t>
            </a:r>
            <a:r>
              <a:rPr lang="ru-RU" sz="1200" i="1" dirty="0" smtClean="0"/>
              <a:t> таборах, </a:t>
            </a:r>
            <a:r>
              <a:rPr lang="ru-RU" sz="1200" i="1" dirty="0" err="1" smtClean="0"/>
              <a:t>катівнях</a:t>
            </a:r>
            <a:r>
              <a:rPr lang="ru-RU" sz="1200" i="1" dirty="0" smtClean="0"/>
              <a:t> НКВС </a:t>
            </a:r>
            <a:r>
              <a:rPr lang="ru-RU" sz="1200" i="1" dirty="0" err="1" smtClean="0"/>
              <a:t>загинули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найталановитіші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представники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радянської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культури</a:t>
            </a:r>
            <a:r>
              <a:rPr lang="ru-RU" sz="1200" i="1" dirty="0" smtClean="0"/>
              <a:t>: О. </a:t>
            </a:r>
            <a:r>
              <a:rPr lang="ru-RU" sz="1200" i="1" dirty="0" smtClean="0">
                <a:hlinkClick r:id="rId3" tooltip="Мандельштам"/>
              </a:rPr>
              <a:t>Мандельштам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який</a:t>
            </a:r>
            <a:r>
              <a:rPr lang="ru-RU" sz="1200" i="1" dirty="0" smtClean="0"/>
              <a:t> написав </a:t>
            </a:r>
            <a:r>
              <a:rPr lang="ru-RU" sz="1200" i="1" dirty="0" err="1" smtClean="0"/>
              <a:t>вірш</a:t>
            </a:r>
            <a:r>
              <a:rPr lang="ru-RU" sz="1200" i="1" dirty="0" smtClean="0"/>
              <a:t> «Ми </a:t>
            </a:r>
            <a:r>
              <a:rPr lang="ru-RU" sz="1200" i="1" dirty="0" err="1" smtClean="0"/>
              <a:t>живемо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під</a:t>
            </a:r>
            <a:r>
              <a:rPr lang="ru-RU" sz="1200" i="1" dirty="0" smtClean="0"/>
              <a:t> собою не </a:t>
            </a:r>
            <a:r>
              <a:rPr lang="ru-RU" sz="1200" i="1" dirty="0" err="1" smtClean="0"/>
              <a:t>відчуваючи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країни</a:t>
            </a:r>
            <a:r>
              <a:rPr lang="ru-RU" sz="1200" i="1" dirty="0" smtClean="0"/>
              <a:t> ...», </a:t>
            </a:r>
            <a:endParaRPr lang="ru-RU" sz="1200" i="1" dirty="0" smtClean="0"/>
          </a:p>
          <a:p>
            <a:endParaRPr lang="uk-UA" sz="1200" i="1" dirty="0" smtClean="0"/>
          </a:p>
          <a:p>
            <a:endParaRPr lang="uk-UA" sz="1200" i="1" dirty="0" smtClean="0"/>
          </a:p>
          <a:p>
            <a:endParaRPr lang="uk-UA" sz="1200" i="1" dirty="0" smtClean="0"/>
          </a:p>
          <a:p>
            <a:endParaRPr lang="uk-UA" sz="1200" i="1" dirty="0" smtClean="0"/>
          </a:p>
          <a:p>
            <a:endParaRPr lang="uk-UA" sz="1200" i="1" dirty="0" smtClean="0"/>
          </a:p>
          <a:p>
            <a:endParaRPr lang="uk-UA" sz="1200" i="1" dirty="0" smtClean="0"/>
          </a:p>
          <a:p>
            <a:endParaRPr lang="uk-UA" sz="1200" i="1" dirty="0" smtClean="0"/>
          </a:p>
          <a:p>
            <a:pPr>
              <a:buNone/>
            </a:pPr>
            <a:endParaRPr lang="uk-UA" sz="1200" i="1" dirty="0" smtClean="0"/>
          </a:p>
          <a:p>
            <a:r>
              <a:rPr lang="ru-RU" sz="1200" i="1" dirty="0" smtClean="0"/>
              <a:t>І. </a:t>
            </a:r>
            <a:r>
              <a:rPr lang="ru-RU" sz="1200" i="1" dirty="0" smtClean="0">
                <a:hlinkClick r:id="rId4" tooltip="Бабель"/>
              </a:rPr>
              <a:t>Бабель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яскраво</a:t>
            </a:r>
            <a:r>
              <a:rPr lang="ru-RU" sz="1200" i="1" dirty="0" smtClean="0"/>
              <a:t> описав </a:t>
            </a:r>
            <a:r>
              <a:rPr lang="ru-RU" sz="1200" i="1" dirty="0" err="1" smtClean="0"/>
              <a:t>події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громадянської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війни</a:t>
            </a:r>
            <a:r>
              <a:rPr lang="ru-RU" sz="1200" i="1" dirty="0" smtClean="0"/>
              <a:t> в </a:t>
            </a:r>
            <a:r>
              <a:rPr lang="ru-RU" sz="1200" i="1" dirty="0" err="1" smtClean="0"/>
              <a:t>творі</a:t>
            </a:r>
            <a:r>
              <a:rPr lang="ru-RU" sz="1200" i="1" dirty="0" smtClean="0"/>
              <a:t> «Перша </a:t>
            </a:r>
            <a:r>
              <a:rPr lang="ru-RU" sz="1200" i="1" dirty="0" err="1" smtClean="0"/>
              <a:t>кінна</a:t>
            </a:r>
            <a:r>
              <a:rPr lang="ru-RU" sz="1200" i="1" dirty="0" smtClean="0"/>
              <a:t>», </a:t>
            </a:r>
            <a:r>
              <a:rPr lang="ru-RU" sz="1200" i="1" dirty="0" err="1" smtClean="0"/>
              <a:t>режисер</a:t>
            </a:r>
            <a:r>
              <a:rPr lang="ru-RU" sz="1200" i="1" dirty="0" smtClean="0"/>
              <a:t> В. </a:t>
            </a:r>
            <a:r>
              <a:rPr lang="ru-RU" sz="1200" i="1" dirty="0" err="1" smtClean="0"/>
              <a:t>Мейєрхольд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журналіст</a:t>
            </a:r>
            <a:r>
              <a:rPr lang="ru-RU" sz="1200" i="1" dirty="0" smtClean="0"/>
              <a:t> М. Кольцов. </a:t>
            </a:r>
            <a:r>
              <a:rPr lang="ru-RU" sz="1200" i="1" dirty="0" err="1" smtClean="0"/>
              <a:t>Тільки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з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членів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Спілки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письменників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було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репресовано</a:t>
            </a:r>
            <a:r>
              <a:rPr lang="ru-RU" sz="1200" i="1" dirty="0" smtClean="0"/>
              <a:t> 600 </a:t>
            </a:r>
            <a:r>
              <a:rPr lang="ru-RU" sz="1200" i="1" dirty="0" err="1" smtClean="0"/>
              <a:t>чоловік</a:t>
            </a:r>
            <a:r>
              <a:rPr lang="ru-RU" sz="1200" i="1" dirty="0" smtClean="0"/>
              <a:t>. </a:t>
            </a:r>
            <a:r>
              <a:rPr lang="ru-RU" sz="1200" i="1" dirty="0" err="1" smtClean="0"/>
              <a:t>Чимало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діячів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культури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наприклад</a:t>
            </a:r>
            <a:r>
              <a:rPr lang="ru-RU" sz="1200" i="1" dirty="0" smtClean="0"/>
              <a:t> </a:t>
            </a:r>
            <a:r>
              <a:rPr lang="ru-RU" sz="1200" i="1" dirty="0" err="1" smtClean="0">
                <a:hlinkClick r:id="rId5" tooltip="Письменник"/>
              </a:rPr>
              <a:t>письменник</a:t>
            </a:r>
            <a:r>
              <a:rPr lang="ru-RU" sz="1200" i="1" dirty="0" smtClean="0"/>
              <a:t> А. </a:t>
            </a:r>
            <a:r>
              <a:rPr lang="ru-RU" sz="1200" i="1" dirty="0" smtClean="0">
                <a:hlinkClick r:id="rId6" tooltip="Платонов"/>
              </a:rPr>
              <a:t>Платонов</a:t>
            </a:r>
            <a:r>
              <a:rPr lang="ru-RU" sz="1200" i="1" dirty="0" smtClean="0"/>
              <a:t>, художники П. </a:t>
            </a:r>
            <a:r>
              <a:rPr lang="ru-RU" sz="1200" i="1" dirty="0" err="1" smtClean="0"/>
              <a:t>Філонов</a:t>
            </a:r>
            <a:r>
              <a:rPr lang="ru-RU" sz="1200" i="1" dirty="0" smtClean="0"/>
              <a:t>, К. Малевич та </a:t>
            </a:r>
            <a:r>
              <a:rPr lang="ru-RU" sz="1200" i="1" dirty="0" err="1" smtClean="0"/>
              <a:t>інші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були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позбавлені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можливості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видавати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свої</a:t>
            </a:r>
            <a:r>
              <a:rPr lang="ru-RU" sz="1200" i="1" dirty="0" smtClean="0"/>
              <a:t> </a:t>
            </a:r>
            <a:r>
              <a:rPr lang="ru-RU" sz="1200" i="1" dirty="0" smtClean="0">
                <a:hlinkClick r:id="rId7" tooltip="Книги"/>
              </a:rPr>
              <a:t>книги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виставляти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картини</a:t>
            </a:r>
            <a:r>
              <a:rPr lang="ru-RU" sz="1200" i="1" dirty="0" smtClean="0"/>
              <a:t>. </a:t>
            </a:r>
            <a:r>
              <a:rPr lang="ru-RU" sz="1200" i="1" dirty="0" err="1" smtClean="0"/>
              <a:t>Багато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видатні</a:t>
            </a:r>
            <a:r>
              <a:rPr lang="ru-RU" sz="1200" i="1" dirty="0" smtClean="0"/>
              <a:t> </a:t>
            </a:r>
            <a:r>
              <a:rPr lang="ru-RU" sz="1200" i="1" dirty="0" smtClean="0">
                <a:hlinkClick r:id="rId8" tooltip="Твори"/>
              </a:rPr>
              <a:t>твори</a:t>
            </a:r>
            <a:r>
              <a:rPr lang="ru-RU" sz="1200" i="1" dirty="0" smtClean="0"/>
              <a:t>, </a:t>
            </a:r>
            <a:r>
              <a:rPr lang="ru-RU" sz="1200" i="1" dirty="0" err="1" smtClean="0"/>
              <a:t>створені</a:t>
            </a:r>
            <a:r>
              <a:rPr lang="ru-RU" sz="1200" i="1" dirty="0" smtClean="0"/>
              <a:t> в </a:t>
            </a:r>
            <a:r>
              <a:rPr lang="ru-RU" sz="1200" i="1" dirty="0" err="1" smtClean="0"/>
              <a:t>ті</a:t>
            </a:r>
            <a:r>
              <a:rPr lang="ru-RU" sz="1200" i="1" dirty="0" smtClean="0"/>
              <a:t> роки, </a:t>
            </a:r>
            <a:r>
              <a:rPr lang="ru-RU" sz="1200" i="1" dirty="0" err="1" smtClean="0"/>
              <a:t>дійшли</a:t>
            </a:r>
            <a:r>
              <a:rPr lang="ru-RU" sz="1200" i="1" dirty="0" smtClean="0"/>
              <a:t> до </a:t>
            </a:r>
            <a:r>
              <a:rPr lang="ru-RU" sz="1200" i="1" dirty="0" err="1" smtClean="0"/>
              <a:t>читача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глядача</a:t>
            </a:r>
            <a:r>
              <a:rPr lang="ru-RU" sz="1200" i="1" dirty="0" smtClean="0"/>
              <a:t> не </a:t>
            </a:r>
            <a:r>
              <a:rPr lang="ru-RU" sz="1200" i="1" dirty="0" err="1" smtClean="0"/>
              <a:t>відразу</a:t>
            </a:r>
            <a:r>
              <a:rPr lang="ru-RU" sz="1200" i="1" dirty="0" smtClean="0"/>
              <a:t>. </a:t>
            </a:r>
            <a:r>
              <a:rPr lang="ru-RU" sz="1200" i="1" dirty="0" err="1" smtClean="0"/>
              <a:t>Тільки</a:t>
            </a:r>
            <a:r>
              <a:rPr lang="ru-RU" sz="1200" i="1" dirty="0" smtClean="0"/>
              <a:t> в 1966 </a:t>
            </a:r>
            <a:r>
              <a:rPr lang="ru-RU" sz="1200" i="1" dirty="0" err="1" smtClean="0"/>
              <a:t>році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був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виданий</a:t>
            </a:r>
            <a:r>
              <a:rPr lang="ru-RU" sz="1200" i="1" dirty="0" smtClean="0"/>
              <a:t> </a:t>
            </a:r>
            <a:r>
              <a:rPr lang="ru-RU" sz="1200" i="1" dirty="0" smtClean="0">
                <a:hlinkClick r:id="rId9" tooltip="Роман"/>
              </a:rPr>
              <a:t>роман</a:t>
            </a:r>
            <a:r>
              <a:rPr lang="ru-RU" sz="1200" i="1" dirty="0" smtClean="0"/>
              <a:t> М. А. Булгакова "</a:t>
            </a:r>
            <a:r>
              <a:rPr lang="ru-RU" sz="1200" i="1" dirty="0" err="1" smtClean="0"/>
              <a:t>Майстер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і</a:t>
            </a:r>
            <a:r>
              <a:rPr lang="ru-RU" sz="1200" i="1" dirty="0" smtClean="0"/>
              <a:t> Маргарита", у 1986-1988 роках </a:t>
            </a:r>
            <a:r>
              <a:rPr lang="ru-RU" sz="1200" i="1" dirty="0" err="1" smtClean="0"/>
              <a:t>побачили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світ</a:t>
            </a:r>
            <a:r>
              <a:rPr lang="ru-RU" sz="1200" i="1" dirty="0" smtClean="0"/>
              <a:t> "</a:t>
            </a:r>
            <a:r>
              <a:rPr lang="ru-RU" sz="1200" i="1" dirty="0" err="1" smtClean="0"/>
              <a:t>Ювенільне</a:t>
            </a:r>
            <a:r>
              <a:rPr lang="ru-RU" sz="1200" i="1" dirty="0" smtClean="0"/>
              <a:t> море", "Котлован" </a:t>
            </a:r>
            <a:r>
              <a:rPr lang="ru-RU" sz="1200" i="1" dirty="0" err="1" smtClean="0"/>
              <a:t>і</a:t>
            </a:r>
            <a:r>
              <a:rPr lang="ru-RU" sz="1200" i="1" dirty="0" smtClean="0"/>
              <a:t> "</a:t>
            </a:r>
            <a:r>
              <a:rPr lang="ru-RU" sz="1200" i="1" dirty="0" err="1" smtClean="0"/>
              <a:t>Чевенгур</a:t>
            </a:r>
            <a:r>
              <a:rPr lang="ru-RU" sz="1200" i="1" dirty="0" smtClean="0"/>
              <a:t>" А. П. </a:t>
            </a:r>
            <a:r>
              <a:rPr lang="ru-RU" sz="1200" i="1" dirty="0" smtClean="0">
                <a:hlinkClick r:id="rId6" tooltip="Платонов"/>
              </a:rPr>
              <a:t>Платонова</a:t>
            </a:r>
            <a:r>
              <a:rPr lang="ru-RU" sz="1200" i="1" dirty="0" smtClean="0"/>
              <a:t>, в 1987 </a:t>
            </a:r>
            <a:r>
              <a:rPr lang="ru-RU" sz="1200" i="1" dirty="0" err="1" smtClean="0"/>
              <a:t>році</a:t>
            </a:r>
            <a:r>
              <a:rPr lang="ru-RU" sz="1200" i="1" dirty="0" smtClean="0"/>
              <a:t> </a:t>
            </a:r>
            <a:r>
              <a:rPr lang="ru-RU" sz="1200" i="1" dirty="0" err="1" smtClean="0"/>
              <a:t>опублікований</a:t>
            </a:r>
            <a:r>
              <a:rPr lang="ru-RU" sz="1200" i="1" dirty="0" smtClean="0"/>
              <a:t> "</a:t>
            </a:r>
            <a:r>
              <a:rPr lang="ru-RU" sz="1200" i="1" dirty="0" err="1" smtClean="0"/>
              <a:t>Реквієм</a:t>
            </a:r>
            <a:r>
              <a:rPr lang="ru-RU" sz="1200" i="1" dirty="0" smtClean="0"/>
              <a:t>" А. А. </a:t>
            </a:r>
            <a:r>
              <a:rPr lang="ru-RU" sz="1200" i="1" dirty="0" err="1" smtClean="0"/>
              <a:t>Ахматової</a:t>
            </a:r>
            <a:r>
              <a:rPr lang="ru-RU" sz="1200" i="1" dirty="0" smtClean="0"/>
              <a:t>. </a:t>
            </a:r>
            <a:endParaRPr lang="ru-RU" sz="1200" i="1" dirty="0"/>
          </a:p>
        </p:txBody>
      </p:sp>
      <p:pic>
        <p:nvPicPr>
          <p:cNvPr id="4" name="Рисунок 3" descr="untitled.bmp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472" y="1214422"/>
            <a:ext cx="1643074" cy="1785950"/>
          </a:xfrm>
          <a:prstGeom prst="rect">
            <a:avLst/>
          </a:prstGeom>
        </p:spPr>
      </p:pic>
      <p:pic>
        <p:nvPicPr>
          <p:cNvPr id="5" name="Рисунок 4" descr="babel_isaak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2910" y="4495800"/>
            <a:ext cx="1971675" cy="2362200"/>
          </a:xfrm>
          <a:prstGeom prst="rect">
            <a:avLst/>
          </a:prstGeom>
        </p:spPr>
      </p:pic>
      <p:pic>
        <p:nvPicPr>
          <p:cNvPr id="6" name="Рисунок 5" descr="filonov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86314" y="4714884"/>
            <a:ext cx="1428750" cy="1895475"/>
          </a:xfrm>
          <a:prstGeom prst="rect">
            <a:avLst/>
          </a:prstGeom>
        </p:spPr>
      </p:pic>
      <p:pic>
        <p:nvPicPr>
          <p:cNvPr id="7" name="Рисунок 6" descr="platonov-ap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58016" y="4429132"/>
            <a:ext cx="1896616" cy="2428868"/>
          </a:xfrm>
          <a:prstGeom prst="rect">
            <a:avLst/>
          </a:prstGeom>
        </p:spPr>
      </p:pic>
      <p:pic>
        <p:nvPicPr>
          <p:cNvPr id="9" name="Рисунок 8" descr="200px-Vsevolod_Meyerhold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000364" y="4643446"/>
            <a:ext cx="1316089" cy="203993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642918"/>
            <a:ext cx="8158162" cy="6215082"/>
          </a:xfrm>
        </p:spPr>
        <p:txBody>
          <a:bodyPr>
            <a:noAutofit/>
          </a:bodyPr>
          <a:lstStyle/>
          <a:p>
            <a:r>
              <a:rPr lang="ru-RU" sz="3600" i="1" dirty="0" err="1" smtClean="0"/>
              <a:t>Велику</a:t>
            </a:r>
            <a:r>
              <a:rPr lang="ru-RU" sz="3600" i="1" dirty="0" smtClean="0"/>
              <a:t> роль у </a:t>
            </a:r>
            <a:r>
              <a:rPr lang="ru-RU" sz="3600" i="1" dirty="0" err="1" smtClean="0"/>
              <a:t>мистецькому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житті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країни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грали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літературно-художні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журнали</a:t>
            </a:r>
            <a:r>
              <a:rPr lang="ru-RU" sz="3600" i="1" dirty="0" smtClean="0"/>
              <a:t>. </a:t>
            </a:r>
            <a:r>
              <a:rPr lang="ru-RU" sz="3600" i="1" dirty="0" err="1" smtClean="0"/>
              <a:t>Популярними</a:t>
            </a:r>
            <a:r>
              <a:rPr lang="ru-RU" sz="3600" i="1" dirty="0" smtClean="0"/>
              <a:t> стали </a:t>
            </a:r>
            <a:r>
              <a:rPr lang="ru-RU" sz="3600" i="1" dirty="0" err="1" smtClean="0"/>
              <a:t>такі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нові</a:t>
            </a:r>
            <a:r>
              <a:rPr lang="ru-RU" sz="3600" i="1" dirty="0" smtClean="0"/>
              <a:t> </a:t>
            </a:r>
            <a:r>
              <a:rPr lang="ru-RU" sz="3600" i="1" dirty="0" err="1" smtClean="0"/>
              <a:t>журнали</a:t>
            </a:r>
            <a:r>
              <a:rPr lang="ru-RU" sz="3600" i="1" dirty="0" smtClean="0"/>
              <a:t> як: </a:t>
            </a:r>
            <a:br>
              <a:rPr lang="ru-RU" sz="3600" i="1" dirty="0" smtClean="0"/>
            </a:br>
            <a:r>
              <a:rPr lang="ru-RU" sz="3600" i="1" dirty="0" smtClean="0">
                <a:solidFill>
                  <a:srgbClr val="FF0000"/>
                </a:solidFill>
              </a:rPr>
              <a:t>- "</a:t>
            </a:r>
            <a:r>
              <a:rPr lang="ru-RU" sz="3600" i="1" dirty="0" err="1" smtClean="0">
                <a:solidFill>
                  <a:srgbClr val="FF0000"/>
                </a:solidFill>
              </a:rPr>
              <a:t>Новий</a:t>
            </a:r>
            <a:r>
              <a:rPr lang="ru-RU" sz="3600" i="1" dirty="0" smtClean="0">
                <a:solidFill>
                  <a:srgbClr val="FF0000"/>
                </a:solidFill>
              </a:rPr>
              <a:t> </a:t>
            </a:r>
            <a:r>
              <a:rPr lang="ru-RU" sz="3600" i="1" dirty="0" err="1" smtClean="0">
                <a:solidFill>
                  <a:srgbClr val="FF0000"/>
                </a:solidFill>
              </a:rPr>
              <a:t>світ</a:t>
            </a:r>
            <a:r>
              <a:rPr lang="ru-RU" sz="3600" i="1" dirty="0" smtClean="0">
                <a:solidFill>
                  <a:srgbClr val="FF0000"/>
                </a:solidFill>
              </a:rPr>
              <a:t>", </a:t>
            </a:r>
            <a:br>
              <a:rPr lang="ru-RU" sz="3600" i="1" dirty="0" smtClean="0">
                <a:solidFill>
                  <a:srgbClr val="FF0000"/>
                </a:solidFill>
              </a:rPr>
            </a:br>
            <a:r>
              <a:rPr lang="ru-RU" sz="3600" i="1" dirty="0" smtClean="0">
                <a:solidFill>
                  <a:srgbClr val="FF0000"/>
                </a:solidFill>
              </a:rPr>
              <a:t>- "</a:t>
            </a:r>
            <a:r>
              <a:rPr lang="ru-RU" sz="3600" i="1" dirty="0" err="1" smtClean="0">
                <a:solidFill>
                  <a:srgbClr val="FF0000"/>
                </a:solidFill>
              </a:rPr>
              <a:t>Червона</a:t>
            </a:r>
            <a:r>
              <a:rPr lang="ru-RU" sz="3600" i="1" dirty="0" smtClean="0">
                <a:solidFill>
                  <a:srgbClr val="FF0000"/>
                </a:solidFill>
              </a:rPr>
              <a:t> новина", </a:t>
            </a:r>
            <a:br>
              <a:rPr lang="ru-RU" sz="3600" i="1" dirty="0" smtClean="0">
                <a:solidFill>
                  <a:srgbClr val="FF0000"/>
                </a:solidFill>
              </a:rPr>
            </a:br>
            <a:r>
              <a:rPr lang="ru-RU" sz="3600" i="1" dirty="0" smtClean="0">
                <a:solidFill>
                  <a:srgbClr val="FF0000"/>
                </a:solidFill>
              </a:rPr>
              <a:t>- "Молода </a:t>
            </a:r>
            <a:r>
              <a:rPr lang="ru-RU" sz="3600" i="1" dirty="0" err="1" smtClean="0">
                <a:solidFill>
                  <a:srgbClr val="FF0000"/>
                </a:solidFill>
              </a:rPr>
              <a:t>гвардія</a:t>
            </a:r>
            <a:r>
              <a:rPr lang="ru-RU" sz="3600" i="1" dirty="0" smtClean="0">
                <a:solidFill>
                  <a:srgbClr val="FF0000"/>
                </a:solidFill>
              </a:rPr>
              <a:t>", </a:t>
            </a:r>
            <a:br>
              <a:rPr lang="ru-RU" sz="3600" i="1" dirty="0" smtClean="0">
                <a:solidFill>
                  <a:srgbClr val="FF0000"/>
                </a:solidFill>
              </a:rPr>
            </a:br>
            <a:r>
              <a:rPr lang="ru-RU" sz="3600" i="1" dirty="0" smtClean="0">
                <a:solidFill>
                  <a:srgbClr val="FF0000"/>
                </a:solidFill>
              </a:rPr>
              <a:t>- "</a:t>
            </a:r>
            <a:r>
              <a:rPr lang="ru-RU" sz="3600" i="1" dirty="0" err="1" smtClean="0">
                <a:solidFill>
                  <a:srgbClr val="FF0000"/>
                </a:solidFill>
              </a:rPr>
              <a:t>Жовтень</a:t>
            </a:r>
            <a:r>
              <a:rPr lang="ru-RU" sz="3600" i="1" dirty="0" smtClean="0">
                <a:solidFill>
                  <a:srgbClr val="FF0000"/>
                </a:solidFill>
              </a:rPr>
              <a:t>", </a:t>
            </a:r>
            <a:br>
              <a:rPr lang="ru-RU" sz="3600" i="1" dirty="0" smtClean="0">
                <a:solidFill>
                  <a:srgbClr val="FF0000"/>
                </a:solidFill>
              </a:rPr>
            </a:br>
            <a:r>
              <a:rPr lang="ru-RU" sz="3600" i="1" dirty="0" smtClean="0">
                <a:solidFill>
                  <a:srgbClr val="FF0000"/>
                </a:solidFill>
              </a:rPr>
              <a:t>- "</a:t>
            </a:r>
            <a:r>
              <a:rPr lang="ru-RU" sz="3600" i="1" dirty="0" err="1" smtClean="0">
                <a:solidFill>
                  <a:srgbClr val="FF0000"/>
                </a:solidFill>
              </a:rPr>
              <a:t>Зірка</a:t>
            </a:r>
            <a:r>
              <a:rPr lang="ru-RU" sz="3600" i="1" dirty="0" smtClean="0">
                <a:solidFill>
                  <a:srgbClr val="FF0000"/>
                </a:solidFill>
              </a:rPr>
              <a:t>", </a:t>
            </a:r>
            <a:br>
              <a:rPr lang="ru-RU" sz="3600" i="1" dirty="0" smtClean="0">
                <a:solidFill>
                  <a:srgbClr val="FF0000"/>
                </a:solidFill>
              </a:rPr>
            </a:br>
            <a:r>
              <a:rPr lang="ru-RU" sz="3600" i="1" dirty="0" smtClean="0">
                <a:solidFill>
                  <a:srgbClr val="FF0000"/>
                </a:solidFill>
              </a:rPr>
              <a:t>- "</a:t>
            </a:r>
            <a:r>
              <a:rPr lang="ru-RU" sz="3600" i="1" dirty="0" err="1" smtClean="0">
                <a:solidFill>
                  <a:srgbClr val="FF0000"/>
                </a:solidFill>
              </a:rPr>
              <a:t>Друк</a:t>
            </a:r>
            <a:r>
              <a:rPr lang="ru-RU" sz="3600" i="1" dirty="0" smtClean="0">
                <a:solidFill>
                  <a:srgbClr val="FF0000"/>
                </a:solidFill>
              </a:rPr>
              <a:t> </a:t>
            </a:r>
            <a:r>
              <a:rPr lang="ru-RU" sz="3600" i="1" dirty="0" err="1" smtClean="0">
                <a:solidFill>
                  <a:srgbClr val="FF0000"/>
                </a:solidFill>
              </a:rPr>
              <a:t>і</a:t>
            </a:r>
            <a:r>
              <a:rPr lang="ru-RU" sz="3600" i="1" dirty="0" smtClean="0">
                <a:solidFill>
                  <a:srgbClr val="FF0000"/>
                </a:solidFill>
              </a:rPr>
              <a:t> </a:t>
            </a:r>
            <a:r>
              <a:rPr lang="ru-RU" sz="3600" i="1" dirty="0" err="1" smtClean="0">
                <a:solidFill>
                  <a:srgbClr val="FF0000"/>
                </a:solidFill>
              </a:rPr>
              <a:t>революція</a:t>
            </a:r>
            <a:r>
              <a:rPr lang="ru-RU" sz="3600" i="1" dirty="0" smtClean="0">
                <a:solidFill>
                  <a:srgbClr val="FF0000"/>
                </a:solidFill>
              </a:rPr>
              <a:t>".</a:t>
            </a:r>
            <a:endParaRPr lang="ru-RU" sz="3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642918"/>
            <a:ext cx="8229600" cy="2214578"/>
          </a:xfrm>
        </p:spPr>
        <p:txBody>
          <a:bodyPr>
            <a:normAutofit lnSpcReduction="10000"/>
          </a:bodyPr>
          <a:lstStyle/>
          <a:p>
            <a:r>
              <a:rPr lang="ru-RU" sz="1400" i="1" dirty="0" err="1" smtClean="0"/>
              <a:t>Відновлювалося</a:t>
            </a:r>
            <a:r>
              <a:rPr lang="ru-RU" sz="1400" i="1" dirty="0" smtClean="0"/>
              <a:t> членство </a:t>
            </a:r>
            <a:r>
              <a:rPr lang="ru-RU" sz="1400" i="1" dirty="0" err="1" smtClean="0"/>
              <a:t>Російської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Академії</a:t>
            </a:r>
            <a:r>
              <a:rPr lang="ru-RU" sz="1400" i="1" dirty="0" smtClean="0"/>
              <a:t> Наук у </a:t>
            </a:r>
            <a:r>
              <a:rPr lang="ru-RU" sz="1400" i="1" dirty="0" err="1" smtClean="0"/>
              <a:t>міжнародних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організаціях</a:t>
            </a:r>
            <a:r>
              <a:rPr lang="ru-RU" sz="1400" i="1" dirty="0" smtClean="0"/>
              <a:t>. </a:t>
            </a:r>
            <a:r>
              <a:rPr lang="ru-RU" sz="1400" i="1" dirty="0" err="1" smtClean="0"/>
              <a:t>Вітчизняні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вчені</a:t>
            </a:r>
            <a:r>
              <a:rPr lang="ru-RU" sz="1400" i="1" dirty="0" smtClean="0"/>
              <a:t> брали участь у </a:t>
            </a:r>
            <a:r>
              <a:rPr lang="ru-RU" sz="1400" i="1" dirty="0" err="1" smtClean="0"/>
              <a:t>міжнародних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конференціях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у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закордонних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наукових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експедиціях</a:t>
            </a:r>
            <a:r>
              <a:rPr lang="ru-RU" sz="1400" i="1" dirty="0" smtClean="0"/>
              <a:t>. Першим </a:t>
            </a:r>
            <a:r>
              <a:rPr lang="ru-RU" sz="1400" i="1" dirty="0" err="1" smtClean="0"/>
              <a:t>офіційним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виступом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вчених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Радянської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Росії</a:t>
            </a:r>
            <a:r>
              <a:rPr lang="ru-RU" sz="1400" i="1" dirty="0" smtClean="0"/>
              <a:t> за кордоном </a:t>
            </a:r>
            <a:r>
              <a:rPr lang="ru-RU" sz="1400" i="1" dirty="0" err="1" smtClean="0"/>
              <a:t>була</a:t>
            </a:r>
            <a:r>
              <a:rPr lang="ru-RU" sz="1400" i="1" dirty="0" smtClean="0"/>
              <a:t> </a:t>
            </a:r>
            <a:r>
              <a:rPr lang="ru-RU" sz="1400" i="1" dirty="0" err="1" smtClean="0">
                <a:hlinkClick r:id="rId2" tooltip="Доповідь"/>
              </a:rPr>
              <a:t>доповідь</a:t>
            </a:r>
            <a:r>
              <a:rPr lang="ru-RU" sz="1400" i="1" dirty="0" smtClean="0"/>
              <a:t> Н.І. </a:t>
            </a:r>
            <a:r>
              <a:rPr lang="ru-RU" sz="1400" i="1" dirty="0" err="1" smtClean="0">
                <a:hlinkClick r:id="rId3" tooltip="Вавілов"/>
              </a:rPr>
              <a:t>Вавілова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А.А. </a:t>
            </a:r>
            <a:r>
              <a:rPr lang="ru-RU" sz="1400" i="1" dirty="0" err="1" smtClean="0"/>
              <a:t>Ячевским</a:t>
            </a:r>
            <a:r>
              <a:rPr lang="ru-RU" sz="1400" i="1" dirty="0" smtClean="0"/>
              <a:t> на </a:t>
            </a:r>
            <a:r>
              <a:rPr lang="ru-RU" sz="1400" i="1" dirty="0" err="1" smtClean="0"/>
              <a:t>міжнародному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конгресі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боротьби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</a:t>
            </a:r>
            <a:r>
              <a:rPr lang="ru-RU" sz="1400" i="1" dirty="0" smtClean="0"/>
              <a:t> хворобами </a:t>
            </a:r>
            <a:r>
              <a:rPr lang="ru-RU" sz="1400" i="1" dirty="0" err="1" smtClean="0"/>
              <a:t>зернових</a:t>
            </a:r>
            <a:r>
              <a:rPr lang="ru-RU" sz="1400" i="1" dirty="0" smtClean="0"/>
              <a:t> культур в 1921 </a:t>
            </a:r>
            <a:r>
              <a:rPr lang="ru-RU" sz="1400" i="1" dirty="0" err="1" smtClean="0"/>
              <a:t>році</a:t>
            </a:r>
            <a:r>
              <a:rPr lang="ru-RU" sz="1400" i="1" dirty="0" smtClean="0"/>
              <a:t> в США. </a:t>
            </a:r>
            <a:r>
              <a:rPr lang="ru-RU" sz="1400" i="1" dirty="0" err="1" smtClean="0"/>
              <a:t>Розгорталися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спільні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наукові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дослідження</a:t>
            </a:r>
            <a:r>
              <a:rPr lang="ru-RU" sz="1400" i="1" dirty="0" smtClean="0"/>
              <a:t>: В.І. </a:t>
            </a:r>
            <a:r>
              <a:rPr lang="ru-RU" sz="1400" i="1" dirty="0" err="1" smtClean="0"/>
              <a:t>Вернадський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молодий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тоді</a:t>
            </a:r>
            <a:r>
              <a:rPr lang="ru-RU" sz="1400" i="1" dirty="0" smtClean="0"/>
              <a:t> Д.В. </a:t>
            </a:r>
            <a:r>
              <a:rPr lang="ru-RU" sz="1400" i="1" dirty="0" err="1" smtClean="0"/>
              <a:t>Скобельцина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працювали</a:t>
            </a:r>
            <a:r>
              <a:rPr lang="ru-RU" sz="1400" i="1" dirty="0" smtClean="0"/>
              <a:t> в </a:t>
            </a:r>
            <a:r>
              <a:rPr lang="ru-RU" sz="1400" i="1" dirty="0" err="1" smtClean="0"/>
              <a:t>Радієвому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інституті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Парижі</a:t>
            </a:r>
            <a:r>
              <a:rPr lang="ru-RU" sz="1400" i="1" dirty="0" smtClean="0"/>
              <a:t>, В.В. </a:t>
            </a:r>
            <a:r>
              <a:rPr lang="ru-RU" sz="1400" i="1" dirty="0" err="1" smtClean="0"/>
              <a:t>Бартольді</a:t>
            </a:r>
            <a:r>
              <a:rPr lang="ru-RU" sz="1400" i="1" dirty="0" smtClean="0"/>
              <a:t> брав участь у </a:t>
            </a:r>
            <a:r>
              <a:rPr lang="ru-RU" sz="1400" i="1" dirty="0" err="1" smtClean="0"/>
              <a:t>створенні</a:t>
            </a:r>
            <a:r>
              <a:rPr lang="ru-RU" sz="1400" i="1" dirty="0" smtClean="0"/>
              <a:t> тюркологической </a:t>
            </a:r>
            <a:r>
              <a:rPr lang="ru-RU" sz="1400" i="1" dirty="0" err="1" smtClean="0"/>
              <a:t>інституту</a:t>
            </a:r>
            <a:r>
              <a:rPr lang="ru-RU" sz="1400" i="1" dirty="0" smtClean="0"/>
              <a:t> в </a:t>
            </a:r>
            <a:r>
              <a:rPr lang="ru-RU" sz="1400" i="1" dirty="0" err="1" smtClean="0">
                <a:hlinkClick r:id="rId4" tooltip="Стамбул"/>
              </a:rPr>
              <a:t>Стамбулі</a:t>
            </a:r>
            <a:r>
              <a:rPr lang="ru-RU" sz="1400" i="1" dirty="0" smtClean="0"/>
              <a:t>, почав </a:t>
            </a:r>
            <a:r>
              <a:rPr lang="ru-RU" sz="1400" i="1" dirty="0" err="1" smtClean="0"/>
              <a:t>виходити</a:t>
            </a:r>
            <a:r>
              <a:rPr lang="ru-RU" sz="1400" i="1" dirty="0" smtClean="0"/>
              <a:t> "</a:t>
            </a:r>
            <a:r>
              <a:rPr lang="ru-RU" sz="1400" i="1" dirty="0" err="1" smtClean="0"/>
              <a:t>Німецько-російський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медичний</a:t>
            </a:r>
            <a:r>
              <a:rPr lang="ru-RU" sz="1400" i="1" dirty="0" smtClean="0"/>
              <a:t> журнал". Широко </a:t>
            </a:r>
            <a:r>
              <a:rPr lang="ru-RU" sz="1400" i="1" dirty="0" err="1" smtClean="0"/>
              <a:t>був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відмін</a:t>
            </a:r>
            <a:r>
              <a:rPr lang="ru-RU" sz="1400" i="1" dirty="0" smtClean="0"/>
              <a:t> 200-річний </a:t>
            </a:r>
            <a:r>
              <a:rPr lang="ru-RU" sz="1400" i="1" dirty="0" err="1" smtClean="0">
                <a:hlinkClick r:id="rId5" tooltip="Ювілей"/>
              </a:rPr>
              <a:t>ювілей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Російської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Академії</a:t>
            </a:r>
            <a:r>
              <a:rPr lang="ru-RU" sz="1400" i="1" dirty="0" smtClean="0"/>
              <a:t> Наук. На </a:t>
            </a:r>
            <a:r>
              <a:rPr lang="ru-RU" sz="1400" i="1" dirty="0" err="1" smtClean="0">
                <a:hlinkClick r:id="rId5" tooltip="Ювілей"/>
              </a:rPr>
              <a:t>ювілейні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урочистості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приїхали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понад</a:t>
            </a:r>
            <a:r>
              <a:rPr lang="ru-RU" sz="1400" i="1" dirty="0" smtClean="0"/>
              <a:t> 130 </a:t>
            </a:r>
            <a:r>
              <a:rPr lang="ru-RU" sz="1400" i="1" dirty="0" err="1" smtClean="0"/>
              <a:t>науковців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</a:t>
            </a:r>
            <a:r>
              <a:rPr lang="ru-RU" sz="1400" i="1" dirty="0" smtClean="0"/>
              <a:t> 25 </a:t>
            </a:r>
            <a:r>
              <a:rPr lang="ru-RU" sz="1400" i="1" dirty="0" err="1" smtClean="0"/>
              <a:t>країн</a:t>
            </a:r>
            <a:endParaRPr lang="ru-RU" sz="1400" i="1" dirty="0"/>
          </a:p>
        </p:txBody>
      </p:sp>
      <p:pic>
        <p:nvPicPr>
          <p:cNvPr id="4" name="Рисунок 3" descr="200px-RR5111-0074R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158" y="2643182"/>
            <a:ext cx="2881326" cy="2881326"/>
          </a:xfrm>
          <a:prstGeom prst="rect">
            <a:avLst/>
          </a:prstGeom>
        </p:spPr>
      </p:pic>
      <p:pic>
        <p:nvPicPr>
          <p:cNvPr id="5" name="Рисунок 4" descr="Herson_Hudozhestvennyj_Muzej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86182" y="2571744"/>
            <a:ext cx="4857750" cy="3648075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8229600" cy="2428892"/>
          </a:xfrm>
        </p:spPr>
        <p:txBody>
          <a:bodyPr>
            <a:normAutofit/>
          </a:bodyPr>
          <a:lstStyle/>
          <a:p>
            <a:r>
              <a:rPr lang="ru-RU" sz="1600" i="1" dirty="0" err="1" smtClean="0"/>
              <a:t>Яскравою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сторінкою</a:t>
            </a:r>
            <a:r>
              <a:rPr lang="ru-RU" sz="1600" i="1" dirty="0" smtClean="0"/>
              <a:t> в </a:t>
            </a:r>
            <a:r>
              <a:rPr lang="ru-RU" sz="1600" i="1" dirty="0" err="1" smtClean="0"/>
              <a:t>літописі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радянської</a:t>
            </a:r>
            <a:r>
              <a:rPr lang="ru-RU" sz="1600" i="1" dirty="0" smtClean="0"/>
              <a:t> </a:t>
            </a:r>
            <a:r>
              <a:rPr lang="ru-RU" sz="1600" i="1" dirty="0" smtClean="0">
                <a:hlinkClick r:id="rId2" tooltip="Науки"/>
              </a:rPr>
              <a:t>науки</a:t>
            </a:r>
            <a:r>
              <a:rPr lang="ru-RU" sz="1600" i="1" dirty="0" smtClean="0"/>
              <a:t> стало </a:t>
            </a:r>
            <a:r>
              <a:rPr lang="ru-RU" sz="1600" i="1" dirty="0" err="1" smtClean="0"/>
              <a:t>освоєння</a:t>
            </a:r>
            <a:r>
              <a:rPr lang="ru-RU" sz="1600" i="1" dirty="0" smtClean="0"/>
              <a:t> Арктики. </a:t>
            </a:r>
            <a:r>
              <a:rPr lang="ru-RU" sz="1600" i="1" dirty="0" err="1" smtClean="0"/>
              <a:t>Восени</a:t>
            </a:r>
            <a:r>
              <a:rPr lang="ru-RU" sz="1600" i="1" dirty="0" smtClean="0"/>
              <a:t> 1933 року </a:t>
            </a:r>
            <a:r>
              <a:rPr lang="ru-RU" sz="1600" i="1" dirty="0" err="1" smtClean="0">
                <a:hlinkClick r:id="rId3" tooltip="Транспорт"/>
              </a:rPr>
              <a:t>транспортний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корабель</a:t>
            </a:r>
            <a:r>
              <a:rPr lang="ru-RU" sz="1600" i="1" dirty="0" smtClean="0"/>
              <a:t> «</a:t>
            </a:r>
            <a:r>
              <a:rPr lang="ru-RU" sz="1600" i="1" dirty="0" err="1" smtClean="0"/>
              <a:t>Челюскін</a:t>
            </a:r>
            <a:r>
              <a:rPr lang="ru-RU" sz="1600" i="1" dirty="0" smtClean="0"/>
              <a:t>», на </a:t>
            </a:r>
            <a:r>
              <a:rPr lang="ru-RU" sz="1600" i="1" dirty="0" err="1" smtClean="0"/>
              <a:t>якому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перебувала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експедиція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чолі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відомим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вченим</a:t>
            </a:r>
            <a:r>
              <a:rPr lang="ru-RU" sz="1600" i="1" dirty="0" smtClean="0"/>
              <a:t> О.Ю. </a:t>
            </a:r>
            <a:r>
              <a:rPr lang="ru-RU" sz="1600" i="1" dirty="0" err="1" smtClean="0"/>
              <a:t>Шмідтом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потрапивши</a:t>
            </a:r>
            <a:r>
              <a:rPr lang="ru-RU" sz="1600" i="1" dirty="0" smtClean="0"/>
              <a:t> в </a:t>
            </a:r>
            <a:r>
              <a:rPr lang="ru-RU" sz="1600" i="1" dirty="0" err="1" smtClean="0"/>
              <a:t>льодове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стиснення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після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майже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п'ятимісячного</a:t>
            </a:r>
            <a:r>
              <a:rPr lang="ru-RU" sz="1600" i="1" dirty="0" smtClean="0"/>
              <a:t> полярного дрейфу, затонувши, </a:t>
            </a:r>
            <a:r>
              <a:rPr lang="ru-RU" sz="1600" i="1" dirty="0" err="1" smtClean="0"/>
              <a:t>роздавлений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льодами</a:t>
            </a:r>
            <a:r>
              <a:rPr lang="ru-RU" sz="1600" i="1" dirty="0" smtClean="0"/>
              <a:t>. 101 </a:t>
            </a:r>
            <a:r>
              <a:rPr lang="ru-RU" sz="1600" i="1" dirty="0" err="1" smtClean="0"/>
              <a:t>чоловік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з</a:t>
            </a:r>
            <a:r>
              <a:rPr lang="ru-RU" sz="1600" i="1" dirty="0" smtClean="0"/>
              <a:t> них 10 </a:t>
            </a:r>
            <a:r>
              <a:rPr lang="ru-RU" sz="1600" i="1" dirty="0" err="1" smtClean="0"/>
              <a:t>жінок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>
                <a:hlinkClick r:id="rId4" tooltip="Двоє"/>
              </a:rPr>
              <a:t>двоє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дітей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висадилися</a:t>
            </a:r>
            <a:r>
              <a:rPr lang="ru-RU" sz="1600" i="1" dirty="0" smtClean="0"/>
              <a:t> на </a:t>
            </a:r>
            <a:r>
              <a:rPr lang="ru-RU" sz="1600" i="1" dirty="0" err="1" smtClean="0"/>
              <a:t>крижину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продовжували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вивчення</a:t>
            </a:r>
            <a:r>
              <a:rPr lang="ru-RU" sz="1600" i="1" dirty="0" smtClean="0"/>
              <a:t> </a:t>
            </a:r>
            <a:r>
              <a:rPr lang="ru-RU" sz="1600" i="1" dirty="0" err="1" smtClean="0">
                <a:hlinkClick r:id="rId5" tooltip="Клімат"/>
              </a:rPr>
              <a:t>клімату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течій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хімії</a:t>
            </a:r>
            <a:r>
              <a:rPr lang="ru-RU" sz="1600" i="1" dirty="0" smtClean="0"/>
              <a:t> та </a:t>
            </a:r>
            <a:r>
              <a:rPr lang="ru-RU" sz="1600" i="1" dirty="0" err="1" smtClean="0"/>
              <a:t>біології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Чукотського</a:t>
            </a:r>
            <a:r>
              <a:rPr lang="ru-RU" sz="1600" i="1" dirty="0" smtClean="0"/>
              <a:t> моря. У </a:t>
            </a:r>
            <a:r>
              <a:rPr lang="ru-RU" sz="1600" i="1" dirty="0" err="1" smtClean="0"/>
              <a:t>квітні</a:t>
            </a:r>
            <a:r>
              <a:rPr lang="ru-RU" sz="1600" i="1" dirty="0" smtClean="0"/>
              <a:t> 1934 року </a:t>
            </a:r>
            <a:r>
              <a:rPr lang="ru-RU" sz="1600" i="1" dirty="0" err="1" smtClean="0"/>
              <a:t>радянські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льотчики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зняли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челюскінців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крижини</a:t>
            </a:r>
            <a:r>
              <a:rPr lang="ru-RU" sz="1600" i="1" dirty="0" smtClean="0"/>
              <a:t>. За </a:t>
            </a:r>
            <a:r>
              <a:rPr lang="ru-RU" sz="1600" i="1" dirty="0" err="1" smtClean="0"/>
              <a:t>це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льотчики</a:t>
            </a:r>
            <a:r>
              <a:rPr lang="ru-RU" sz="1600" i="1" dirty="0" smtClean="0"/>
              <a:t> першими в </a:t>
            </a:r>
            <a:r>
              <a:rPr lang="ru-RU" sz="1600" i="1" dirty="0" err="1" smtClean="0"/>
              <a:t>країні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отримали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звання</a:t>
            </a:r>
            <a:r>
              <a:rPr lang="ru-RU" sz="1600" i="1" dirty="0" smtClean="0"/>
              <a:t> Героя </a:t>
            </a:r>
            <a:r>
              <a:rPr lang="ru-RU" sz="1600" i="1" dirty="0" err="1" smtClean="0"/>
              <a:t>Радянського</a:t>
            </a:r>
            <a:r>
              <a:rPr lang="ru-RU" sz="1600" i="1" dirty="0" smtClean="0"/>
              <a:t> Союзу. </a:t>
            </a:r>
            <a:endParaRPr lang="ru-RU" sz="1600" i="1" dirty="0"/>
          </a:p>
        </p:txBody>
      </p:sp>
      <p:pic>
        <p:nvPicPr>
          <p:cNvPr id="4" name="Рисунок 3" descr="295px-%D0%9F%D0%B0%D1%80%D0%BE%D1%85%D0%BE%D0%B4_%D0%A7%D0%B5%D0%BB%D1%8E%D1%81%D0%BA%D0%B8%D0%BD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720" y="2928934"/>
            <a:ext cx="3746500" cy="2298700"/>
          </a:xfrm>
          <a:prstGeom prst="rect">
            <a:avLst/>
          </a:prstGeom>
        </p:spPr>
      </p:pic>
      <p:pic>
        <p:nvPicPr>
          <p:cNvPr id="1026" name="Picture 2" descr="http://seismos-u.ifz.ru/images/shmidt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28218" y="2857496"/>
            <a:ext cx="3153750" cy="314327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229600" cy="6215082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smtClean="0"/>
              <a:t>У 1937 </a:t>
            </a:r>
            <a:r>
              <a:rPr lang="ru-RU" i="1" dirty="0" err="1" smtClean="0"/>
              <a:t>році</a:t>
            </a:r>
            <a:r>
              <a:rPr lang="ru-RU" i="1" dirty="0" smtClean="0"/>
              <a:t> </a:t>
            </a:r>
            <a:r>
              <a:rPr lang="ru-RU" i="1" dirty="0" err="1" smtClean="0"/>
              <a:t>екіпаж</a:t>
            </a:r>
            <a:r>
              <a:rPr lang="ru-RU" i="1" dirty="0" smtClean="0"/>
              <a:t> </a:t>
            </a:r>
            <a:r>
              <a:rPr lang="ru-RU" i="1" dirty="0" err="1" smtClean="0"/>
              <a:t>льотчиків</a:t>
            </a:r>
            <a:r>
              <a:rPr lang="ru-RU" i="1" dirty="0" smtClean="0"/>
              <a:t> на </a:t>
            </a:r>
            <a:r>
              <a:rPr lang="ru-RU" i="1" dirty="0" err="1" smtClean="0"/>
              <a:t>чолі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В.П. </a:t>
            </a:r>
            <a:r>
              <a:rPr lang="ru-RU" i="1" dirty="0" err="1" smtClean="0"/>
              <a:t>Чкаловим</a:t>
            </a:r>
            <a:r>
              <a:rPr lang="ru-RU" i="1" dirty="0" smtClean="0"/>
              <a:t> </a:t>
            </a:r>
            <a:r>
              <a:rPr lang="ru-RU" i="1" dirty="0" err="1" smtClean="0"/>
              <a:t>здійснив</a:t>
            </a:r>
            <a:r>
              <a:rPr lang="ru-RU" i="1" dirty="0" smtClean="0"/>
              <a:t> перший у </a:t>
            </a:r>
            <a:r>
              <a:rPr lang="ru-RU" i="1" dirty="0" err="1" smtClean="0"/>
              <a:t>світі</a:t>
            </a:r>
            <a:r>
              <a:rPr lang="ru-RU" i="1" dirty="0" smtClean="0"/>
              <a:t> </a:t>
            </a:r>
            <a:r>
              <a:rPr lang="ru-RU" i="1" dirty="0" err="1" smtClean="0"/>
              <a:t>безпосадочний</a:t>
            </a:r>
            <a:r>
              <a:rPr lang="ru-RU" i="1" dirty="0" smtClean="0"/>
              <a:t> </a:t>
            </a:r>
            <a:r>
              <a:rPr lang="ru-RU" i="1" dirty="0" err="1" smtClean="0"/>
              <a:t>переліт</a:t>
            </a:r>
            <a:r>
              <a:rPr lang="ru-RU" i="1" dirty="0" smtClean="0"/>
              <a:t> через </a:t>
            </a:r>
            <a:r>
              <a:rPr lang="ru-RU" i="1" dirty="0" err="1" smtClean="0">
                <a:hlinkClick r:id="rId2" tooltip="Північний полюс"/>
              </a:rPr>
              <a:t>Північний</a:t>
            </a:r>
            <a:r>
              <a:rPr lang="ru-RU" i="1" dirty="0" smtClean="0">
                <a:hlinkClick r:id="rId2" tooltip="Північний полюс"/>
              </a:rPr>
              <a:t> полюс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СРСР в США, </a:t>
            </a:r>
            <a:r>
              <a:rPr lang="ru-RU" i="1" dirty="0" err="1" smtClean="0"/>
              <a:t>покривши</a:t>
            </a:r>
            <a:r>
              <a:rPr lang="ru-RU" i="1" dirty="0" smtClean="0"/>
              <a:t> </a:t>
            </a:r>
            <a:r>
              <a:rPr lang="ru-RU" i="1" dirty="0" err="1" smtClean="0"/>
              <a:t>понад</a:t>
            </a:r>
            <a:r>
              <a:rPr lang="ru-RU" i="1" dirty="0" smtClean="0"/>
              <a:t> 12 тис. км за 63,5 </a:t>
            </a:r>
            <a:r>
              <a:rPr lang="ru-RU" i="1" dirty="0" err="1" smtClean="0"/>
              <a:t>години</a:t>
            </a:r>
            <a:r>
              <a:rPr lang="ru-RU" i="1" dirty="0" smtClean="0"/>
              <a:t>.</a:t>
            </a:r>
          </a:p>
          <a:p>
            <a:endParaRPr lang="ru-RU" i="1" dirty="0" smtClean="0"/>
          </a:p>
          <a:p>
            <a:r>
              <a:rPr lang="ru-RU" i="1" dirty="0" err="1" smtClean="0"/>
              <a:t>Продовжуючи</a:t>
            </a:r>
            <a:r>
              <a:rPr lang="ru-RU" i="1" dirty="0" smtClean="0"/>
              <a:t> </a:t>
            </a:r>
            <a:r>
              <a:rPr lang="ru-RU" i="1" dirty="0" err="1" smtClean="0"/>
              <a:t>розробку</a:t>
            </a:r>
            <a:r>
              <a:rPr lang="ru-RU" i="1" dirty="0" smtClean="0"/>
              <a:t> </a:t>
            </a:r>
            <a:r>
              <a:rPr lang="ru-RU" i="1" dirty="0" err="1" smtClean="0"/>
              <a:t>теорії</a:t>
            </a:r>
            <a:r>
              <a:rPr lang="ru-RU" i="1" dirty="0" smtClean="0"/>
              <a:t> </a:t>
            </a:r>
            <a:r>
              <a:rPr lang="ru-RU" i="1" dirty="0" err="1" smtClean="0"/>
              <a:t>космічних</a:t>
            </a:r>
            <a:r>
              <a:rPr lang="ru-RU" i="1" dirty="0" smtClean="0"/>
              <a:t> </a:t>
            </a:r>
            <a:r>
              <a:rPr lang="ru-RU" i="1" dirty="0" err="1" smtClean="0"/>
              <a:t>польотів</a:t>
            </a:r>
            <a:r>
              <a:rPr lang="ru-RU" i="1" dirty="0" smtClean="0"/>
              <a:t> К.Е. </a:t>
            </a:r>
            <a:r>
              <a:rPr lang="ru-RU" i="1" dirty="0" err="1" smtClean="0"/>
              <a:t>Ціолковський</a:t>
            </a:r>
            <a:r>
              <a:rPr lang="ru-RU" i="1" dirty="0" smtClean="0"/>
              <a:t>. </a:t>
            </a:r>
            <a:r>
              <a:rPr lang="ru-RU" i="1" dirty="0" err="1" smtClean="0"/>
              <a:t>Була</a:t>
            </a:r>
            <a:r>
              <a:rPr lang="ru-RU" i="1" dirty="0" smtClean="0"/>
              <a:t> створена </a:t>
            </a:r>
            <a:r>
              <a:rPr lang="ru-RU" i="1" dirty="0" err="1" smtClean="0"/>
              <a:t>група</a:t>
            </a:r>
            <a:r>
              <a:rPr lang="ru-RU" i="1" dirty="0" smtClean="0"/>
              <a:t> </a:t>
            </a:r>
            <a:r>
              <a:rPr lang="ru-RU" i="1" dirty="0" err="1" smtClean="0"/>
              <a:t>вивчення</a:t>
            </a:r>
            <a:r>
              <a:rPr lang="ru-RU" i="1" dirty="0" smtClean="0"/>
              <a:t> реактивного </a:t>
            </a:r>
            <a:r>
              <a:rPr lang="ru-RU" i="1" dirty="0" err="1" smtClean="0"/>
              <a:t>руху</a:t>
            </a:r>
            <a:r>
              <a:rPr lang="ru-RU" i="1" dirty="0" smtClean="0"/>
              <a:t> (ГВРР), </a:t>
            </a:r>
            <a:r>
              <a:rPr lang="ru-RU" i="1" dirty="0" err="1" smtClean="0"/>
              <a:t>куди</a:t>
            </a:r>
            <a:r>
              <a:rPr lang="ru-RU" i="1" dirty="0" smtClean="0"/>
              <a:t> входили Ф.А. </a:t>
            </a:r>
            <a:r>
              <a:rPr lang="ru-RU" i="1" dirty="0" err="1" smtClean="0"/>
              <a:t>Цандер</a:t>
            </a:r>
            <a:r>
              <a:rPr lang="ru-RU" i="1" dirty="0" smtClean="0"/>
              <a:t>, А.Г. </a:t>
            </a:r>
            <a:r>
              <a:rPr lang="ru-RU" i="1" dirty="0" err="1" smtClean="0"/>
              <a:t>Костіков</a:t>
            </a:r>
            <a:r>
              <a:rPr lang="ru-RU" i="1" dirty="0" smtClean="0"/>
              <a:t>, </a:t>
            </a:r>
            <a:r>
              <a:rPr lang="ru-RU" i="1" dirty="0" err="1" smtClean="0"/>
              <a:t>творець</a:t>
            </a:r>
            <a:r>
              <a:rPr lang="ru-RU" i="1" dirty="0" smtClean="0"/>
              <a:t> </a:t>
            </a:r>
            <a:r>
              <a:rPr lang="ru-RU" i="1" dirty="0" err="1" smtClean="0"/>
              <a:t>першого</a:t>
            </a:r>
            <a:r>
              <a:rPr lang="ru-RU" i="1" dirty="0" smtClean="0"/>
              <a:t> у </a:t>
            </a:r>
            <a:r>
              <a:rPr lang="ru-RU" i="1" dirty="0" err="1" smtClean="0"/>
              <a:t>світі</a:t>
            </a:r>
            <a:r>
              <a:rPr lang="ru-RU" i="1" dirty="0" smtClean="0"/>
              <a:t> реактивного </a:t>
            </a:r>
            <a:r>
              <a:rPr lang="ru-RU" i="1" dirty="0" err="1" smtClean="0"/>
              <a:t>зброї</a:t>
            </a:r>
            <a:r>
              <a:rPr lang="ru-RU" i="1" dirty="0" smtClean="0"/>
              <a:t>, </a:t>
            </a:r>
            <a:r>
              <a:rPr lang="ru-RU" i="1" dirty="0" err="1" smtClean="0"/>
              <a:t>знаменитої</a:t>
            </a:r>
            <a:r>
              <a:rPr lang="ru-RU" i="1" dirty="0" smtClean="0"/>
              <a:t> в роки </a:t>
            </a:r>
            <a:r>
              <a:rPr lang="ru-RU" i="1" dirty="0" err="1" smtClean="0"/>
              <a:t>війни</a:t>
            </a:r>
            <a:r>
              <a:rPr lang="ru-RU" i="1" dirty="0" smtClean="0"/>
              <a:t> «</a:t>
            </a:r>
            <a:r>
              <a:rPr lang="ru-RU" i="1" dirty="0" err="1" smtClean="0"/>
              <a:t>катюші</a:t>
            </a:r>
            <a:r>
              <a:rPr lang="ru-RU" i="1" dirty="0" smtClean="0"/>
              <a:t>». </a:t>
            </a:r>
            <a:r>
              <a:rPr lang="ru-RU" i="1" dirty="0" err="1" smtClean="0"/>
              <a:t>Влітку</a:t>
            </a:r>
            <a:r>
              <a:rPr lang="ru-RU" i="1" dirty="0" smtClean="0"/>
              <a:t> 1933 </a:t>
            </a:r>
            <a:r>
              <a:rPr lang="ru-RU" i="1" dirty="0" err="1" smtClean="0"/>
              <a:t>група</a:t>
            </a:r>
            <a:r>
              <a:rPr lang="ru-RU" i="1" dirty="0" smtClean="0"/>
              <a:t> запустила першу ракету на </a:t>
            </a:r>
            <a:r>
              <a:rPr lang="ru-RU" i="1" dirty="0" err="1" smtClean="0"/>
              <a:t>рідкому</a:t>
            </a:r>
            <a:r>
              <a:rPr lang="ru-RU" i="1" dirty="0" smtClean="0"/>
              <a:t> </a:t>
            </a:r>
            <a:r>
              <a:rPr lang="ru-RU" i="1" dirty="0" err="1" smtClean="0"/>
              <a:t>паливі</a:t>
            </a:r>
            <a:r>
              <a:rPr lang="ru-RU" i="1" dirty="0" smtClean="0"/>
              <a:t>. До </a:t>
            </a:r>
            <a:r>
              <a:rPr lang="ru-RU" i="1" dirty="0" err="1" smtClean="0"/>
              <a:t>цього</a:t>
            </a:r>
            <a:r>
              <a:rPr lang="ru-RU" i="1" dirty="0" smtClean="0"/>
              <a:t> ж часу </a:t>
            </a:r>
            <a:r>
              <a:rPr lang="ru-RU" i="1" dirty="0" err="1" smtClean="0"/>
              <a:t>відноситься</a:t>
            </a:r>
            <a:r>
              <a:rPr lang="ru-RU" i="1" dirty="0" smtClean="0"/>
              <a:t> початок </a:t>
            </a:r>
            <a:r>
              <a:rPr lang="ru-RU" i="1" dirty="0" err="1" smtClean="0"/>
              <a:t>вивчення</a:t>
            </a:r>
            <a:r>
              <a:rPr lang="ru-RU" i="1" dirty="0" smtClean="0"/>
              <a:t> </a:t>
            </a:r>
            <a:r>
              <a:rPr lang="ru-RU" i="1" dirty="0" err="1" smtClean="0"/>
              <a:t>стратосфери</a:t>
            </a:r>
            <a:r>
              <a:rPr lang="ru-RU" i="1" dirty="0" smtClean="0"/>
              <a:t>. 30 </a:t>
            </a:r>
            <a:r>
              <a:rPr lang="ru-RU" i="1" dirty="0" err="1" smtClean="0"/>
              <a:t>вересня</a:t>
            </a:r>
            <a:r>
              <a:rPr lang="ru-RU" i="1" dirty="0" smtClean="0"/>
              <a:t> 1933 перший </a:t>
            </a:r>
            <a:r>
              <a:rPr lang="ru-RU" i="1" dirty="0" err="1" smtClean="0"/>
              <a:t>радянський</a:t>
            </a:r>
            <a:r>
              <a:rPr lang="ru-RU" i="1" dirty="0" smtClean="0"/>
              <a:t> стратостат «СРСР» </a:t>
            </a:r>
            <a:r>
              <a:rPr lang="ru-RU" i="1" dirty="0" err="1" smtClean="0"/>
              <a:t>піднявся</a:t>
            </a:r>
            <a:r>
              <a:rPr lang="ru-RU" i="1" dirty="0" smtClean="0"/>
              <a:t> на </a:t>
            </a:r>
            <a:r>
              <a:rPr lang="ru-RU" i="1" dirty="0" err="1" smtClean="0"/>
              <a:t>висоту</a:t>
            </a:r>
            <a:r>
              <a:rPr lang="ru-RU" i="1" dirty="0" smtClean="0"/>
              <a:t> 19 км, </a:t>
            </a:r>
            <a:r>
              <a:rPr lang="ru-RU" i="1" dirty="0" err="1" smtClean="0"/>
              <a:t>встановивши</a:t>
            </a:r>
            <a:r>
              <a:rPr lang="ru-RU" i="1" dirty="0" smtClean="0"/>
              <a:t> </a:t>
            </a:r>
            <a:r>
              <a:rPr lang="ru-RU" i="1" dirty="0" err="1" smtClean="0"/>
              <a:t>тим</a:t>
            </a:r>
            <a:r>
              <a:rPr lang="ru-RU" i="1" dirty="0" smtClean="0"/>
              <a:t> самим </a:t>
            </a:r>
            <a:r>
              <a:rPr lang="ru-RU" i="1" dirty="0" err="1" smtClean="0"/>
              <a:t>світовий</a:t>
            </a:r>
            <a:r>
              <a:rPr lang="ru-RU" i="1" dirty="0" smtClean="0"/>
              <a:t> рекорд. 30 </a:t>
            </a:r>
            <a:r>
              <a:rPr lang="ru-RU" i="1" dirty="0" err="1" smtClean="0"/>
              <a:t>січня</a:t>
            </a:r>
            <a:r>
              <a:rPr lang="ru-RU" i="1" dirty="0" smtClean="0"/>
              <a:t> 1934 </a:t>
            </a:r>
            <a:r>
              <a:rPr lang="ru-RU" i="1" dirty="0" err="1" smtClean="0"/>
              <a:t>другий</a:t>
            </a:r>
            <a:r>
              <a:rPr lang="ru-RU" i="1" dirty="0" smtClean="0"/>
              <a:t> </a:t>
            </a:r>
            <a:r>
              <a:rPr lang="ru-RU" i="1" dirty="0" err="1" smtClean="0"/>
              <a:t>радянський</a:t>
            </a:r>
            <a:r>
              <a:rPr lang="ru-RU" i="1" dirty="0" smtClean="0"/>
              <a:t> стратостат «Тсоавіахім-1» </a:t>
            </a:r>
            <a:r>
              <a:rPr lang="ru-RU" i="1" dirty="0" err="1" smtClean="0"/>
              <a:t>піднявся</a:t>
            </a:r>
            <a:r>
              <a:rPr lang="ru-RU" i="1" dirty="0" smtClean="0"/>
              <a:t> на </a:t>
            </a:r>
            <a:r>
              <a:rPr lang="ru-RU" i="1" dirty="0" err="1" smtClean="0"/>
              <a:t>висоту</a:t>
            </a:r>
            <a:r>
              <a:rPr lang="ru-RU" i="1" dirty="0" smtClean="0"/>
              <a:t> 22 км. </a:t>
            </a:r>
            <a:r>
              <a:rPr lang="ru-RU" i="1" dirty="0" err="1" smtClean="0"/>
              <a:t>Політ</a:t>
            </a:r>
            <a:r>
              <a:rPr lang="ru-RU" i="1" dirty="0" smtClean="0"/>
              <a:t> </a:t>
            </a:r>
            <a:r>
              <a:rPr lang="ru-RU" i="1" dirty="0" err="1" smtClean="0"/>
              <a:t>закінчився</a:t>
            </a:r>
            <a:r>
              <a:rPr lang="ru-RU" i="1" dirty="0" smtClean="0"/>
              <a:t> </a:t>
            </a:r>
            <a:r>
              <a:rPr lang="ru-RU" i="1" dirty="0" err="1" smtClean="0"/>
              <a:t>трагічно</a:t>
            </a:r>
            <a:r>
              <a:rPr lang="ru-RU" i="1" dirty="0" smtClean="0"/>
              <a:t> - </a:t>
            </a:r>
            <a:r>
              <a:rPr lang="ru-RU" i="1" dirty="0" err="1" smtClean="0"/>
              <a:t>загибеллю</a:t>
            </a:r>
            <a:r>
              <a:rPr lang="ru-RU" i="1" dirty="0" smtClean="0"/>
              <a:t> </a:t>
            </a:r>
            <a:r>
              <a:rPr lang="ru-RU" i="1" dirty="0" err="1" smtClean="0"/>
              <a:t>екіпажу</a:t>
            </a:r>
            <a:r>
              <a:rPr lang="ru-RU" i="1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i="1" dirty="0"/>
          </a:p>
        </p:txBody>
      </p:sp>
    </p:spTree>
  </p:cSld>
  <p:clrMapOvr>
    <a:masterClrMapping/>
  </p:clrMapOvr>
  <p:transition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6000792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err="1" smtClean="0"/>
              <a:t>Розвивалася</a:t>
            </a:r>
            <a:r>
              <a:rPr lang="ru-RU" i="1" dirty="0" smtClean="0"/>
              <a:t> </a:t>
            </a:r>
            <a:r>
              <a:rPr lang="ru-RU" i="1" dirty="0" err="1" smtClean="0"/>
              <a:t>фізична</a:t>
            </a:r>
            <a:r>
              <a:rPr lang="ru-RU" i="1" dirty="0" smtClean="0"/>
              <a:t> </a:t>
            </a:r>
            <a:r>
              <a:rPr lang="ru-RU" i="1" dirty="0" smtClean="0">
                <a:hlinkClick r:id="rId2" tooltip="Наука"/>
              </a:rPr>
              <a:t>наука </a:t>
            </a:r>
            <a:r>
              <a:rPr lang="ru-RU" i="1" dirty="0" smtClean="0"/>
              <a:t>(А. Ф. </a:t>
            </a:r>
            <a:r>
              <a:rPr lang="ru-RU" i="1" dirty="0" err="1" smtClean="0"/>
              <a:t>Іоффе</a:t>
            </a:r>
            <a:r>
              <a:rPr lang="ru-RU" i="1" dirty="0" smtClean="0"/>
              <a:t>, Д. В. </a:t>
            </a:r>
            <a:r>
              <a:rPr lang="ru-RU" i="1" dirty="0" err="1" smtClean="0"/>
              <a:t>Скобельцина</a:t>
            </a:r>
            <a:r>
              <a:rPr lang="ru-RU" i="1" dirty="0" smtClean="0"/>
              <a:t>, С. І. Вавилов, І. Є. Тамм, П. Л. </a:t>
            </a:r>
            <a:r>
              <a:rPr lang="ru-RU" i="1" dirty="0" err="1" smtClean="0"/>
              <a:t>Капіца</a:t>
            </a:r>
            <a:r>
              <a:rPr lang="ru-RU" i="1" dirty="0" smtClean="0"/>
              <a:t>), </a:t>
            </a:r>
            <a:r>
              <a:rPr lang="ru-RU" i="1" dirty="0" smtClean="0">
                <a:hlinkClick r:id="rId3" tooltip="Математика"/>
              </a:rPr>
              <a:t>математика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smtClean="0">
                <a:hlinkClick r:id="rId4" tooltip="Теоретична механіка"/>
              </a:rPr>
              <a:t>теоретична </a:t>
            </a:r>
            <a:r>
              <a:rPr lang="ru-RU" i="1" dirty="0" err="1" smtClean="0">
                <a:hlinkClick r:id="rId4" tooltip="Теоретична механіка"/>
              </a:rPr>
              <a:t>механіка</a:t>
            </a:r>
            <a:r>
              <a:rPr lang="ru-RU" i="1" dirty="0" smtClean="0"/>
              <a:t> (С. Н. Бернштейн, І.М. </a:t>
            </a:r>
            <a:r>
              <a:rPr lang="ru-RU" i="1" dirty="0" smtClean="0">
                <a:hlinkClick r:id="rId5" tooltip="Виноград"/>
              </a:rPr>
              <a:t>Виноградов</a:t>
            </a:r>
            <a:r>
              <a:rPr lang="ru-RU" i="1" dirty="0" smtClean="0"/>
              <a:t>, С. Л. </a:t>
            </a:r>
            <a:r>
              <a:rPr lang="ru-RU" i="1" dirty="0" err="1" smtClean="0"/>
              <a:t>Соболєв</a:t>
            </a:r>
            <a:r>
              <a:rPr lang="ru-RU" i="1" dirty="0" smtClean="0"/>
              <a:t>), </a:t>
            </a:r>
            <a:r>
              <a:rPr lang="ru-RU" i="1" dirty="0" err="1" smtClean="0"/>
              <a:t>сільськогосподарська</a:t>
            </a:r>
            <a:r>
              <a:rPr lang="ru-RU" i="1" dirty="0" smtClean="0"/>
              <a:t> наука (І. В. </a:t>
            </a:r>
            <a:r>
              <a:rPr lang="ru-RU" i="1" dirty="0" err="1" smtClean="0"/>
              <a:t>Мічурін</a:t>
            </a:r>
            <a:r>
              <a:rPr lang="ru-RU" i="1" dirty="0" smtClean="0"/>
              <a:t>, Д. М. Прянишников, М. І. Вавилов), </a:t>
            </a:r>
            <a:r>
              <a:rPr lang="ru-RU" i="1" dirty="0" err="1" smtClean="0">
                <a:hlinkClick r:id="rId6" tooltip="Історія"/>
              </a:rPr>
              <a:t>історія</a:t>
            </a:r>
            <a:r>
              <a:rPr lang="ru-RU" i="1" dirty="0" smtClean="0"/>
              <a:t> (М. М. </a:t>
            </a:r>
            <a:r>
              <a:rPr lang="ru-RU" i="1" dirty="0" err="1" smtClean="0"/>
              <a:t>Покровський</a:t>
            </a:r>
            <a:r>
              <a:rPr lang="ru-RU" i="1" dirty="0" smtClean="0"/>
              <a:t>, Б. Д. Греков, С. В. </a:t>
            </a:r>
            <a:r>
              <a:rPr lang="ru-RU" i="1" dirty="0" smtClean="0">
                <a:hlinkClick r:id="rId7" tooltip="Бахрушин"/>
              </a:rPr>
              <a:t>Бахрушин </a:t>
            </a:r>
            <a:r>
              <a:rPr lang="ru-RU" i="1" dirty="0" smtClean="0"/>
              <a:t>, М. М. Тихомиров, М. М. </a:t>
            </a:r>
            <a:r>
              <a:rPr lang="ru-RU" i="1" dirty="0" err="1" smtClean="0">
                <a:hlinkClick r:id="rId8" tooltip="Дружина"/>
              </a:rPr>
              <a:t>Дружинін</a:t>
            </a:r>
            <a:r>
              <a:rPr lang="ru-RU" i="1" dirty="0" smtClean="0"/>
              <a:t>, М. В. </a:t>
            </a:r>
            <a:r>
              <a:rPr lang="ru-RU" i="1" dirty="0" err="1" smtClean="0"/>
              <a:t>Нечкіна</a:t>
            </a:r>
            <a:r>
              <a:rPr lang="ru-RU" i="1" dirty="0" smtClean="0"/>
              <a:t>, А. М. Панкратова, С. Д. </a:t>
            </a:r>
            <a:r>
              <a:rPr lang="ru-RU" i="1" dirty="0" err="1" smtClean="0"/>
              <a:t>Сказкин</a:t>
            </a:r>
            <a:r>
              <a:rPr lang="ru-RU" i="1" dirty="0" smtClean="0"/>
              <a:t>, Є. В. Тарле). </a:t>
            </a:r>
            <a:r>
              <a:rPr lang="ru-RU" i="1" dirty="0" err="1" smtClean="0"/>
              <a:t>Гуманітарні</a:t>
            </a:r>
            <a:r>
              <a:rPr lang="ru-RU" i="1" dirty="0" smtClean="0"/>
              <a:t> науки </a:t>
            </a:r>
            <a:r>
              <a:rPr lang="ru-RU" i="1" dirty="0" err="1" smtClean="0"/>
              <a:t>були</a:t>
            </a:r>
            <a:r>
              <a:rPr lang="ru-RU" i="1" dirty="0" smtClean="0"/>
              <a:t> </a:t>
            </a:r>
            <a:r>
              <a:rPr lang="ru-RU" i="1" dirty="0" err="1" smtClean="0"/>
              <a:t>повністю</a:t>
            </a:r>
            <a:r>
              <a:rPr lang="ru-RU" i="1" dirty="0" smtClean="0"/>
              <a:t> </a:t>
            </a:r>
            <a:r>
              <a:rPr lang="ru-RU" i="1" dirty="0" err="1" smtClean="0"/>
              <a:t>ідеалізовані</a:t>
            </a:r>
            <a:r>
              <a:rPr lang="ru-RU" i="1" dirty="0" smtClean="0"/>
              <a:t>, </a:t>
            </a:r>
            <a:r>
              <a:rPr lang="ru-RU" i="1" dirty="0" err="1" smtClean="0"/>
              <a:t>тобто</a:t>
            </a:r>
            <a:r>
              <a:rPr lang="ru-RU" i="1" dirty="0" smtClean="0"/>
              <a:t> </a:t>
            </a:r>
            <a:r>
              <a:rPr lang="ru-RU" i="1" dirty="0" err="1" smtClean="0"/>
              <a:t>вчені</a:t>
            </a:r>
            <a:r>
              <a:rPr lang="ru-RU" i="1" dirty="0" smtClean="0"/>
              <a:t> могли </a:t>
            </a:r>
            <a:r>
              <a:rPr lang="ru-RU" i="1" dirty="0" err="1" smtClean="0"/>
              <a:t>писати</a:t>
            </a:r>
            <a:r>
              <a:rPr lang="ru-RU" i="1" dirty="0" smtClean="0"/>
              <a:t> </a:t>
            </a:r>
            <a:r>
              <a:rPr lang="ru-RU" i="1" dirty="0" err="1" smtClean="0"/>
              <a:t>тільки</a:t>
            </a:r>
            <a:r>
              <a:rPr lang="ru-RU" i="1" dirty="0" smtClean="0"/>
              <a:t> те,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>
                <a:hlinkClick r:id="rId9" tooltip="Відповідь"/>
              </a:rPr>
              <a:t>відповідало</a:t>
            </a:r>
            <a:r>
              <a:rPr lang="ru-RU" i="1" dirty="0" smtClean="0"/>
              <a:t> </a:t>
            </a:r>
            <a:r>
              <a:rPr lang="ru-RU" i="1" dirty="0" err="1" smtClean="0"/>
              <a:t>марксистсько-ленінської</a:t>
            </a:r>
            <a:r>
              <a:rPr lang="ru-RU" i="1" dirty="0" smtClean="0"/>
              <a:t> </a:t>
            </a:r>
            <a:r>
              <a:rPr lang="ru-RU" i="1" dirty="0" err="1" smtClean="0"/>
              <a:t>ідеології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партійним</a:t>
            </a:r>
            <a:r>
              <a:rPr lang="ru-RU" i="1" dirty="0" smtClean="0"/>
              <a:t> установкам. </a:t>
            </a:r>
            <a:r>
              <a:rPr lang="ru-RU" i="1" dirty="0" err="1" smtClean="0"/>
              <a:t>Фактично</a:t>
            </a:r>
            <a:r>
              <a:rPr lang="ru-RU" i="1" dirty="0" smtClean="0"/>
              <a:t> </a:t>
            </a:r>
            <a:r>
              <a:rPr lang="ru-RU" i="1" dirty="0" err="1" smtClean="0"/>
              <a:t>під</a:t>
            </a:r>
            <a:r>
              <a:rPr lang="ru-RU" i="1" dirty="0" smtClean="0"/>
              <a:t> </a:t>
            </a:r>
            <a:r>
              <a:rPr lang="ru-RU" i="1" dirty="0" err="1" smtClean="0"/>
              <a:t>забороною</a:t>
            </a:r>
            <a:r>
              <a:rPr lang="ru-RU" i="1" dirty="0" smtClean="0"/>
              <a:t> </a:t>
            </a:r>
            <a:r>
              <a:rPr lang="ru-RU" i="1" dirty="0" err="1" smtClean="0"/>
              <a:t>перебували</a:t>
            </a:r>
            <a:r>
              <a:rPr lang="ru-RU" i="1" dirty="0" smtClean="0"/>
              <a:t> </a:t>
            </a:r>
            <a:r>
              <a:rPr lang="ru-RU" i="1" dirty="0" err="1" smtClean="0"/>
              <a:t>такі</a:t>
            </a:r>
            <a:r>
              <a:rPr lang="ru-RU" i="1" dirty="0" smtClean="0"/>
              <a:t> науки як </a:t>
            </a:r>
            <a:r>
              <a:rPr lang="ru-RU" i="1" dirty="0" err="1" smtClean="0">
                <a:hlinkClick r:id="rId10" tooltip="Соціологія"/>
              </a:rPr>
              <a:t>соціологія</a:t>
            </a:r>
            <a:r>
              <a:rPr lang="ru-RU" i="1" dirty="0" smtClean="0"/>
              <a:t>, </a:t>
            </a:r>
            <a:r>
              <a:rPr lang="ru-RU" i="1" dirty="0" err="1" smtClean="0">
                <a:hlinkClick r:id="rId11" tooltip="Соціальна психологія"/>
              </a:rPr>
              <a:t>соціальна</a:t>
            </a:r>
            <a:r>
              <a:rPr lang="ru-RU" i="1" dirty="0" smtClean="0">
                <a:hlinkClick r:id="rId11" tooltip="Соціальна психологія"/>
              </a:rPr>
              <a:t> </a:t>
            </a:r>
            <a:r>
              <a:rPr lang="ru-RU" i="1" dirty="0" err="1" smtClean="0">
                <a:hlinkClick r:id="rId11" tooltip="Соціальна психологія"/>
              </a:rPr>
              <a:t>психологія</a:t>
            </a:r>
            <a:r>
              <a:rPr lang="ru-RU" i="1" dirty="0" smtClean="0"/>
              <a:t>. </a:t>
            </a:r>
            <a:r>
              <a:rPr lang="ru-RU" i="1" dirty="0" err="1" smtClean="0">
                <a:hlinkClick r:id="rId12" tooltip="Розгром"/>
              </a:rPr>
              <a:t>Розгрому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фізичного</a:t>
            </a:r>
            <a:r>
              <a:rPr lang="ru-RU" i="1" dirty="0" smtClean="0"/>
              <a:t> </a:t>
            </a:r>
            <a:r>
              <a:rPr lang="ru-RU" i="1" dirty="0" err="1" smtClean="0"/>
              <a:t>винищення</a:t>
            </a:r>
            <a:r>
              <a:rPr lang="ru-RU" i="1" dirty="0" smtClean="0"/>
              <a:t> </a:t>
            </a:r>
            <a:r>
              <a:rPr lang="ru-RU" i="1" dirty="0" err="1" smtClean="0"/>
              <a:t>піддавалася</a:t>
            </a:r>
            <a:r>
              <a:rPr lang="ru-RU" i="1" dirty="0" smtClean="0"/>
              <a:t> </a:t>
            </a:r>
            <a:r>
              <a:rPr lang="ru-RU" i="1" dirty="0" err="1" smtClean="0"/>
              <a:t>російська</a:t>
            </a:r>
            <a:r>
              <a:rPr lang="ru-RU" i="1" dirty="0" smtClean="0"/>
              <a:t> </a:t>
            </a:r>
            <a:r>
              <a:rPr lang="ru-RU" i="1" dirty="0" smtClean="0">
                <a:hlinkClick r:id="rId13" tooltip="Школа"/>
              </a:rPr>
              <a:t>школа</a:t>
            </a:r>
            <a:r>
              <a:rPr lang="ru-RU" i="1" dirty="0" smtClean="0"/>
              <a:t> генетики.</a:t>
            </a:r>
            <a:endParaRPr lang="ru-RU" i="1" dirty="0"/>
          </a:p>
        </p:txBody>
      </p:sp>
    </p:spTree>
  </p:cSld>
  <p:clrMapOvr>
    <a:masterClrMapping/>
  </p:clrMapOvr>
  <p:transition>
    <p:strips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46</TotalTime>
  <Words>1026</Words>
  <Application>Microsoft Office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Розвиток культури СРСР у 30-ті роки.</vt:lpstr>
      <vt:lpstr>Ідеологічні установки комуністів  по відношенню до культури: </vt:lpstr>
      <vt:lpstr>Стан і розвиток культури СРСР  в 20-30-х роках :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культури СРСР у 30-ті роки.</dc:title>
  <dc:creator>Admin</dc:creator>
  <cp:lastModifiedBy>Admin</cp:lastModifiedBy>
  <cp:revision>5</cp:revision>
  <dcterms:created xsi:type="dcterms:W3CDTF">2013-04-23T12:26:31Z</dcterms:created>
  <dcterms:modified xsi:type="dcterms:W3CDTF">2013-04-23T13:12:57Z</dcterms:modified>
</cp:coreProperties>
</file>