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9" r:id="rId3"/>
    <p:sldId id="262" r:id="rId4"/>
    <p:sldId id="260" r:id="rId5"/>
    <p:sldId id="261" r:id="rId6"/>
    <p:sldId id="258" r:id="rId7"/>
    <p:sldId id="265" r:id="rId8"/>
    <p:sldId id="263" r:id="rId9"/>
    <p:sldId id="257" r:id="rId10"/>
    <p:sldId id="264" r:id="rId11"/>
    <p:sldId id="269" r:id="rId12"/>
    <p:sldId id="272" r:id="rId13"/>
    <p:sldId id="270" r:id="rId14"/>
    <p:sldId id="271" r:id="rId15"/>
    <p:sldId id="273" r:id="rId16"/>
    <p:sldId id="266" r:id="rId17"/>
    <p:sldId id="267" r:id="rId18"/>
    <p:sldId id="275" r:id="rId19"/>
    <p:sldId id="276" r:id="rId2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clrMru>
    <a:srgbClr val="FFD9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38" autoAdjust="0"/>
    <p:restoredTop sz="94600"/>
  </p:normalViewPr>
  <p:slideViewPr>
    <p:cSldViewPr>
      <p:cViewPr varScale="1">
        <p:scale>
          <a:sx n="69" d="100"/>
          <a:sy n="69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C081EFB0-0113-42C1-8160-35F2D4CE0BE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68D33-2095-4541-BF37-7037039DBDE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00900" y="533400"/>
            <a:ext cx="19431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6769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E423D-DB2F-4F85-AC6E-EDA92D93449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58099-60DB-43C4-A954-240A20CB0F3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1A15B-E999-4B6B-BE71-85174C05939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B0D7B-7756-4DA5-87EC-48C7D0EB6E3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AA8E1-AFBF-4F9A-834C-1829F2409CF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BA6F3-768A-42F9-AF54-578C25A0B81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5893F-5644-4C60-9820-B14DD7F04B8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FCC76-B31C-41DD-AC92-CCF3206FBBF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52633-AD28-4A26-94B1-8C8B9F1911D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573213" cy="6858000"/>
            <a:chOff x="0" y="0"/>
            <a:chExt cx="991" cy="4320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799" y="1"/>
              <a:ext cx="192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pic>
          <p:nvPicPr>
            <p:cNvPr id="2052" name="Picture 4"/>
            <p:cNvPicPr>
              <a:picLocks noChangeArrowheads="1"/>
            </p:cNvPicPr>
            <p:nvPr/>
          </p:nvPicPr>
          <p:blipFill>
            <a:blip r:embed="rId13"/>
            <a:srcRect l="8099"/>
            <a:stretch>
              <a:fillRect/>
            </a:stretch>
          </p:blipFill>
          <p:spPr bwMode="auto">
            <a:xfrm>
              <a:off x="0" y="0"/>
              <a:ext cx="794" cy="432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/>
            </a:lvl1pPr>
          </a:lstStyle>
          <a:p>
            <a:endParaRPr lang="ru-RU" dirty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/>
            </a:lvl1pPr>
          </a:lstStyle>
          <a:p>
            <a:endParaRPr lang="ru-RU" dirty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/>
            </a:lvl1pPr>
          </a:lstStyle>
          <a:p>
            <a:fld id="{CBE0B170-382D-4C3C-A171-F2DF3CB6885A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21" TargetMode="External"/><Relationship Id="rId2" Type="http://schemas.openxmlformats.org/officeDocument/2006/relationships/hyperlink" Target="http://uk.wikipedia.org/wiki/191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214645" y="0"/>
            <a:ext cx="5929355" cy="2643182"/>
          </a:xfrm>
        </p:spPr>
        <p:txBody>
          <a:bodyPr/>
          <a:lstStyle/>
          <a:p>
            <a:r>
              <a:rPr lang="uk-UA" sz="4800" dirty="0"/>
              <a:t>Громадянська війна в Росії (</a:t>
            </a:r>
            <a:r>
              <a:rPr lang="uk-UA" sz="4800" dirty="0">
                <a:hlinkClick r:id="rId2" tooltip="1917"/>
              </a:rPr>
              <a:t>1917</a:t>
            </a:r>
            <a:r>
              <a:rPr lang="uk-UA" sz="4800" dirty="0"/>
              <a:t>–</a:t>
            </a:r>
            <a:r>
              <a:rPr lang="uk-UA" sz="4800" dirty="0">
                <a:hlinkClick r:id="rId3" tooltip="1921"/>
              </a:rPr>
              <a:t>1921</a:t>
            </a:r>
            <a:r>
              <a:rPr lang="uk-UA" sz="4800" dirty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786182" y="2786058"/>
            <a:ext cx="5357818" cy="2786082"/>
          </a:xfrm>
        </p:spPr>
        <p:txBody>
          <a:bodyPr/>
          <a:lstStyle/>
          <a:p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Громадянська війна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на теренах Росії, яка розпочалась із падіння 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Тимчасового Уряду, 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захоплення 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більшовиками Петрограду.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216265" y="0"/>
            <a:ext cx="5927735" cy="3429000"/>
          </a:xfrm>
        </p:spPr>
        <p:txBody>
          <a:bodyPr/>
          <a:lstStyle/>
          <a:p>
            <a:r>
              <a:rPr lang="uk-UA" sz="6600" b="1" dirty="0"/>
              <a:t>Етапи громадянської війни.</a:t>
            </a:r>
            <a:r>
              <a:rPr lang="uk-UA" sz="6600" dirty="0"/>
              <a:t> </a:t>
            </a:r>
          </a:p>
        </p:txBody>
      </p:sp>
      <p:pic>
        <p:nvPicPr>
          <p:cNvPr id="5" name="Рисунок 4" descr="0_6b7bf_acbaed33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3286124"/>
            <a:ext cx="4500562" cy="3375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00"/>
                            </p:stCondLst>
                            <p:childTnLst>
                              <p:par>
                                <p:cTn id="12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571744"/>
            <a:ext cx="7572396" cy="4041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 </a:t>
            </a:r>
            <a:r>
              <a:rPr lang="uk-UA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Кінець травня </a:t>
            </a:r>
            <a: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листопад 1918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</a:t>
            </a:r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uk-UA" sz="2800" dirty="0" smtClean="0">
                <a:solidFill>
                  <a:srgbClr val="FFD9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Повстання Чехословацького корпусу і рішення країнами Антанти розгорнути військову інтервенцію в Росію, загострення влітку 1918 ситуації в країні у зв'язку із заколотом лівих есерів, перетворення з вересня цього року Радянської республіки в "єдиний військовий табір», формування основних фронтів. </a:t>
            </a:r>
            <a:endParaRPr lang="uk-UA" sz="2800" dirty="0">
              <a:solidFill>
                <a:srgbClr val="FFD9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image1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025" y="0"/>
            <a:ext cx="7762975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71612"/>
            <a:ext cx="7772400" cy="1143000"/>
          </a:xfrm>
        </p:spPr>
        <p:txBody>
          <a:bodyPr/>
          <a:lstStyle/>
          <a:p>
            <a:r>
              <a:rPr lang="uk-UA" sz="3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 </a:t>
            </a:r>
            <a:r>
              <a:rPr lang="ru-RU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листопада 1918 лютий 1919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 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Розгортання після закінчення Першої світової війни широкомасштабної збройної інтервенції держав Антанти, консолідація «генеральських диктатур» в рамках Білого руху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3" name="Рисунок 2" descr="07.jpg"/>
          <p:cNvPicPr>
            <a:picLocks noChangeAspect="1"/>
          </p:cNvPicPr>
          <p:nvPr/>
        </p:nvPicPr>
        <p:blipFill>
          <a:blip r:embed="rId2"/>
          <a:srcRect t="7000" b="12000"/>
          <a:stretch>
            <a:fillRect/>
          </a:stretch>
        </p:blipFill>
        <p:spPr>
          <a:xfrm>
            <a:off x="1285853" y="3500438"/>
            <a:ext cx="7858148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571744"/>
            <a:ext cx="4000528" cy="1143000"/>
          </a:xfrm>
        </p:spPr>
        <p:txBody>
          <a:bodyPr/>
          <a:lstStyle/>
          <a:p>
            <a:r>
              <a:rPr lang="uk-UA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 </a:t>
            </a:r>
            <a:r>
              <a:rPr lang="uk-UA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березень 1919 березень 1920</a:t>
            </a:r>
            <a:r>
              <a:rPr lang="uk-UA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Наступ збройних сил білих режимів на всіх фронтах і контрнаступ Червоної Армії.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496" y="500042"/>
            <a:ext cx="3952504" cy="542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428868"/>
            <a:ext cx="7772400" cy="1143000"/>
          </a:xfrm>
        </p:spPr>
        <p:txBody>
          <a:bodyPr/>
          <a:lstStyle/>
          <a:p>
            <a:r>
              <a:rPr lang="uk-UA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 </a:t>
            </a:r>
            <a:r>
              <a:rPr lang="uk-UA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Весна осінь 1920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остаточний розгром Білого руху, під командуванням Врангеля, на Півдні Росії на тлі невдалої для РРФСР війни з Польщею.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071546"/>
            <a:ext cx="7058052" cy="1143000"/>
          </a:xfrm>
        </p:spPr>
        <p:txBody>
          <a:bodyPr/>
          <a:lstStyle/>
          <a:p>
            <a:r>
              <a:rPr lang="uk-UA" sz="6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 </a:t>
            </a:r>
            <a:r>
              <a:rPr lang="ru-RU" sz="6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Остаточно війна завершилася лише в 1921 - 1922.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uk-UA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142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934874"/>
            <a:ext cx="5715040" cy="3923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214646" y="142852"/>
            <a:ext cx="5929354" cy="3500462"/>
          </a:xfrm>
        </p:spPr>
        <p:txBody>
          <a:bodyPr/>
          <a:lstStyle/>
          <a:p>
            <a:r>
              <a:rPr lang="uk-UA" sz="6600" b="1" dirty="0"/>
              <a:t>Підсумки Громадянської війни.</a:t>
            </a:r>
            <a:r>
              <a:rPr lang="uk-UA" sz="6600" dirty="0"/>
              <a:t> </a:t>
            </a:r>
          </a:p>
        </p:txBody>
      </p:sp>
      <p:pic>
        <p:nvPicPr>
          <p:cNvPr id="4" name="Рисунок 3" descr="159910_2878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497354"/>
            <a:ext cx="4643438" cy="3360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2928925" y="0"/>
            <a:ext cx="6215075" cy="3857676"/>
          </a:xfrm>
        </p:spPr>
        <p:txBody>
          <a:bodyPr/>
          <a:lstStyle/>
          <a:p>
            <a:r>
              <a:rPr lang="uk-UA" b="1" dirty="0"/>
              <a:t>Переможний для радянської влади результат війни не приніс спокою Росії</a:t>
            </a:r>
            <a:r>
              <a:rPr lang="uk-UA" b="1" dirty="0" smtClean="0"/>
              <a:t>.</a:t>
            </a:r>
            <a:r>
              <a:rPr lang="uk-UA" sz="3600" b="1" dirty="0" smtClean="0"/>
              <a:t/>
            </a:r>
            <a:br>
              <a:rPr lang="uk-UA" sz="3600" b="1" dirty="0" smtClean="0"/>
            </a:br>
            <a:endParaRPr lang="uk-UA" sz="3600" dirty="0"/>
          </a:p>
        </p:txBody>
      </p:sp>
      <p:pic>
        <p:nvPicPr>
          <p:cNvPr id="4" name="Рисунок 3" descr="berdyczow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124"/>
            <a:ext cx="9144000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582987" y="214290"/>
            <a:ext cx="5561013" cy="3352800"/>
          </a:xfrm>
        </p:spPr>
        <p:txBody>
          <a:bodyPr/>
          <a:lstStyle/>
          <a:p>
            <a:r>
              <a:rPr lang="uk-UA" sz="9600" dirty="0" smtClean="0"/>
              <a:t>Дякую за увагу</a:t>
            </a:r>
            <a:endParaRPr lang="uk-UA" sz="9600" dirty="0"/>
          </a:p>
        </p:txBody>
      </p:sp>
      <p:pic>
        <p:nvPicPr>
          <p:cNvPr id="4" name="Рисунок 3" descr="soln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775829"/>
            <a:ext cx="4071966" cy="4082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3108" y="6027003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2"/>
                </a:solidFill>
              </a:rPr>
              <a:t>Підготувала Манакова Світлана </a:t>
            </a:r>
            <a:endParaRPr lang="ru-RU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48577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Використана література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3643314"/>
            <a:ext cx="7858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http://uk.wikipedia.org/wiki/%D0%93%D1%80%D0%BE%D0%BC%D0%B0%D0%B4%D1%8F%D0%BD%D1%81%D1%8C%D0%BA%D0%B0_%D0%B2%D1%96%D0%B9%D0%BD%D0%B0_%D0%B2_%D0%A0%D0%BE%D1%81%D1%96%D1%97</a:t>
            </a:r>
            <a:endParaRPr lang="uk-UA" dirty="0"/>
          </a:p>
        </p:txBody>
      </p:sp>
      <p:pic>
        <p:nvPicPr>
          <p:cNvPr id="4" name="Рисунок 3" descr="0_7c317_847e72a2_X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9" y="0"/>
            <a:ext cx="3428992" cy="26431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5852" y="4786322"/>
            <a:ext cx="7858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http://images.yandex.ua/yandsearch?stype=image&amp;lr=148&amp;noreask=1&amp;text=%D0%B3%D1%80%D0%BE%D0%BC%D0%B0%D0%B4%D1%8F%D0%BD%D1%81%D1%8C%D0%BA%D0%B0%20%D0%B2%D1%96%D0%B9%D0%BD%D0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5657671"/>
            <a:ext cx="7858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http://znaimo.com.ua/%D0%93%D1%80%D0%BE%D0%BC%D0%B0%D0%B4%D1%8F%D0%BD%D1%81%D1%8C%D0%BA%D0%B0_%D0%B2%D1%96%D0%B9%D0%BD%D0%B0_%D0%B2_%D0%A0%D0%BE%D1%81%D1%96%D1%97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2214554"/>
            <a:ext cx="77867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http://ua-referat.com/%D0%93%D1%80%D0%BE%D0%BC%D0%B0%D0%B4%D1%8F%D0%BD%D1%81%D1%8C%D0%BA%D0%B0_%D0%B2%D1%96%D0%B9%D0%BD%D0%B0_%D0%B2_%D0%A0%D0%BE%D1%81%D1%96%D1%97_%D0%BF%D1%80%D0%B8%D1%87%D0%B8%D0%BD%D0%B8_%</a:t>
            </a:r>
            <a:endParaRPr lang="uk-UA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928934"/>
            <a:ext cx="7772400" cy="2786074"/>
          </a:xfrm>
        </p:spPr>
        <p:txBody>
          <a:bodyPr/>
          <a:lstStyle/>
          <a:p>
            <a:pPr algn="l"/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Найважливіші </a:t>
            </a:r>
            <a:b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них:</a:t>
            </a:r>
            <a:b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Червона Армія</a:t>
            </a:r>
            <a:b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Добровольча армія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армія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УНР</a:t>
            </a:r>
            <a:b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Революційна повстанська армія</a:t>
            </a:r>
            <a:b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ін.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214290"/>
            <a:ext cx="7072362" cy="1785950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uk-UA" sz="32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війні брали участь різні за чисельністю і складом збройні формування. </a:t>
            </a:r>
            <a:endParaRPr lang="ru-RU" sz="3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Рисунок 7" descr="красная аримя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679" y="1500174"/>
            <a:ext cx="4363321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3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3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25680d5e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00042"/>
            <a:ext cx="7772400" cy="1143000"/>
          </a:xfrm>
        </p:spPr>
        <p:txBody>
          <a:bodyPr/>
          <a:lstStyle/>
          <a:p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Причини </a:t>
            </a:r>
            <a:r>
              <a:rPr lang="uk-UA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Громадянської війни.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428728" y="1785926"/>
            <a:ext cx="757242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Clr>
                <a:schemeClr val="bg2"/>
              </a:buClr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принизливі </a:t>
            </a:r>
            <a:r>
              <a:rPr lang="uk-UA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Росії умови Брестського миру, що розцінювалося людьми як відмова влади захищати 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честь і гідність країни. </a:t>
            </a:r>
          </a:p>
          <a:p>
            <a:pPr lvl="0">
              <a:buClr>
                <a:schemeClr val="bg2"/>
              </a:buClr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вкрай </a:t>
            </a:r>
            <a:r>
              <a:rPr lang="uk-UA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жорсткі методи нової влади. Націоналізація всієї землі і конфіскація засобів виробництва і всього майна не лише у великій буржуазії, але і у середніх і навіть дрібних приватних власників. </a:t>
            </a:r>
            <a:endParaRPr lang="ru-RU" sz="2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червоний терор, 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 в чому обумовлений терором білим, але прийняв масовий характер.</a:t>
            </a:r>
          </a:p>
          <a:p>
            <a:pPr lvl="0">
              <a:buClr>
                <a:schemeClr val="bg2"/>
              </a:buClr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внутрішня</a:t>
            </a:r>
            <a:r>
              <a:rPr lang="uk-UA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політика більшовицького керівництва, яка відштовхнула від більшовиків демократичну інтелігенцію і козацтво. 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1568" cy="68580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857620" y="285728"/>
            <a:ext cx="5141917" cy="6172200"/>
          </a:xfrm>
        </p:spPr>
        <p:txBody>
          <a:bodyPr/>
          <a:lstStyle/>
          <a:p>
            <a:r>
              <a:rPr lang="uk-UA" sz="4800" b="1" dirty="0">
                <a:latin typeface="AnastasiaScript" pitchFamily="2" charset="0"/>
              </a:rPr>
              <a:t>У ніч на 2 березня в результаті переговорів між виконкомом Петроградської Ради і Тимчасовим комітетом Державної думи був сформований Тимчасовий уряд.</a:t>
            </a:r>
            <a:endParaRPr lang="ru-RU" sz="4800" b="1" dirty="0">
              <a:latin typeface="AnastasiaScript" pitchFamily="2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имчас уря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7034" cy="68580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214950"/>
            <a:ext cx="8001024" cy="1143000"/>
          </a:xfrm>
        </p:spPr>
        <p:txBody>
          <a:bodyPr/>
          <a:lstStyle/>
          <a:p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російський політичний і державний діяч. Прем'єр-міністр та одночасно Міністр внутрішніх справ Тимчасового уряду з 2 березня по 7 липня 1917 року. 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3" name="Рисунок 2" descr="400px-Georgy_Lvov_LOC_3c35383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428604"/>
            <a:ext cx="2428860" cy="3530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428604"/>
            <a:ext cx="2678926" cy="3571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lvo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428604"/>
            <a:ext cx="2786082" cy="359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57192" y="4286256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Львов Георгій Євгенович (1861—1925)</a:t>
            </a: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uk-UA" sz="4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428728" y="714356"/>
            <a:ext cx="7715272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normalizeH="0" baseline="0" dirty="0" smtClean="0">
                <a:ln w="50800"/>
                <a:solidFill>
                  <a:schemeClr val="tx1">
                    <a:lumMod val="10000"/>
                  </a:schemeClr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Програма Тимчасового уряду передбачала: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omic Sans MS" pitchFamily="66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normalizeH="0" baseline="0" dirty="0" smtClean="0">
                <a:ln w="50800"/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- амністію за всіма «політичними і релігійними справами»;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normalizeH="0" baseline="0" dirty="0" smtClean="0">
                <a:ln w="50800"/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- свободу слова, преси, зборів і страйків;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normalizeH="0" baseline="0" dirty="0" smtClean="0">
                <a:ln w="50800"/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- скасування всіх станових і національних обмежень.</a:t>
            </a:r>
            <a:endParaRPr kumimoji="0" lang="uk-UA" sz="3600" b="1" i="0" u="none" strike="noStrike" normalizeH="0" baseline="0" dirty="0" smtClean="0">
              <a:ln w="50800"/>
              <a:solidFill>
                <a:schemeClr val="accent3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оформления «Генеральский»">
  <a:themeElements>
    <a:clrScheme name="Тема Office 1">
      <a:dk1>
        <a:srgbClr val="000000"/>
      </a:dk1>
      <a:lt1>
        <a:srgbClr val="EAEAEA"/>
      </a:lt1>
      <a:dk2>
        <a:srgbClr val="819E81"/>
      </a:dk2>
      <a:lt2>
        <a:srgbClr val="FFCC66"/>
      </a:lt2>
      <a:accent1>
        <a:srgbClr val="727DE0"/>
      </a:accent1>
      <a:accent2>
        <a:srgbClr val="D54F41"/>
      </a:accent2>
      <a:accent3>
        <a:srgbClr val="C1CCC1"/>
      </a:accent3>
      <a:accent4>
        <a:srgbClr val="C8C8C8"/>
      </a:accent4>
      <a:accent5>
        <a:srgbClr val="BCBFED"/>
      </a:accent5>
      <a:accent6>
        <a:srgbClr val="C1473A"/>
      </a:accent6>
      <a:hlink>
        <a:srgbClr val="71AF96"/>
      </a:hlink>
      <a:folHlink>
        <a:srgbClr val="CC9900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71AF96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71AF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71AF96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71AF96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71AF96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«Генеральский»</Template>
  <TotalTime>114</TotalTime>
  <Words>174</Words>
  <Application>Microsoft Office PowerPoint</Application>
  <PresentationFormat>Экран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Шаблон оформления «Генеральский»</vt:lpstr>
      <vt:lpstr>Громадянська війна в Росії (1917–1921) </vt:lpstr>
      <vt:lpstr>Найважливіші  з них:  - Червона Армія - Добровольча армія  - армія УНР - Революційна повстанська армія та ін.</vt:lpstr>
      <vt:lpstr>Слайд 3</vt:lpstr>
      <vt:lpstr>Причини Громадянської війни.  </vt:lpstr>
      <vt:lpstr>Слайд 5</vt:lpstr>
      <vt:lpstr>У ніч на 2 березня в результаті переговорів між виконкомом Петроградської Ради і Тимчасовим комітетом Державної думи був сформований Тимчасовий уряд.</vt:lpstr>
      <vt:lpstr>Слайд 7</vt:lpstr>
      <vt:lpstr>  російський політичний і державний діяч. Прем'єр-міністр та одночасно Міністр внутрішніх справ Тимчасового уряду з 2 березня по 7 липня 1917 року.  </vt:lpstr>
      <vt:lpstr>Слайд 9</vt:lpstr>
      <vt:lpstr>Етапи громадянської війни. </vt:lpstr>
      <vt:lpstr>Слайд 11</vt:lpstr>
      <vt:lpstr>2) листопада 1918 лютий 1919 - Розгортання після закінчення Першої світової війни широкомасштабної збройної інтервенції держав Антанти, консолідація «генеральських диктатур» в рамках Білого руху.  </vt:lpstr>
      <vt:lpstr>3) березень 1919 березень 1920 - Наступ збройних сил білих режимів на всіх фронтах і контрнаступ Червоної Армії. </vt:lpstr>
      <vt:lpstr>4) Весна осінь 1920 остаточний розгром Білого руху, під командуванням Врангеля, на Півдні Росії на тлі невдалої для РРФСР війни з Польщею. </vt:lpstr>
      <vt:lpstr>5) Остаточно війна завершилася лише в 1921 - 1922. </vt:lpstr>
      <vt:lpstr>Підсумки Громадянської війни. </vt:lpstr>
      <vt:lpstr>Переможний для радянської влади результат війни не приніс спокою Росії. </vt:lpstr>
      <vt:lpstr>Дякую за увагу</vt:lpstr>
      <vt:lpstr>Слайд 19</vt:lpstr>
    </vt:vector>
  </TitlesOfParts>
  <Manager/>
  <Company>Mi5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Громадянська війна в Росії (1917–1921) </dc:title>
  <dc:subject/>
  <dc:creator>Q</dc:creator>
  <cp:keywords/>
  <dc:description/>
  <cp:lastModifiedBy>Пользователь</cp:lastModifiedBy>
  <cp:revision>17</cp:revision>
  <dcterms:created xsi:type="dcterms:W3CDTF">2012-12-09T15:57:15Z</dcterms:created>
  <dcterms:modified xsi:type="dcterms:W3CDTF">2014-06-03T16:05:18Z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TC010690771049</vt:lpwstr>
  </property>
</Properties>
</file>