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2" r:id="rId4"/>
    <p:sldId id="268" r:id="rId5"/>
    <p:sldId id="258" r:id="rId6"/>
    <p:sldId id="273" r:id="rId7"/>
    <p:sldId id="267" r:id="rId8"/>
    <p:sldId id="259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Flag_of_Hungary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0294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2420888"/>
            <a:ext cx="5614392" cy="2232248"/>
          </a:xfrm>
        </p:spPr>
        <p:txBody>
          <a:bodyPr>
            <a:noAutofit/>
          </a:bodyPr>
          <a:lstStyle/>
          <a:p>
            <a:r>
              <a:rPr lang="uk-UA" dirty="0" smtClean="0">
                <a:latin typeface="Monotype Corsiva" pitchFamily="66" charset="0"/>
              </a:rPr>
              <a:t>Демократичні революції кінця 80- початку 90-х рр. в Угорщині</a:t>
            </a:r>
            <a:endParaRPr lang="uk-UA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2060848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Кривич Юлії</a:t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учениці 11-Б класу</a:t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СШ № 316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Coat_of_Arms_of_Hungary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412776"/>
            <a:ext cx="2195736" cy="46805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70310590_ugorshh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11557" cy="70466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20888"/>
          </a:xfrm>
        </p:spPr>
        <p:txBody>
          <a:bodyPr>
            <a:normAutofit/>
          </a:bodyPr>
          <a:lstStyle/>
          <a:p>
            <a:r>
              <a:rPr lang="uk-UA" sz="4000" dirty="0" smtClean="0">
                <a:latin typeface="Monotype Corsiva" pitchFamily="66" charset="0"/>
              </a:rPr>
              <a:t> </a:t>
            </a:r>
            <a:r>
              <a:rPr lang="uk-UA" dirty="0" smtClean="0">
                <a:latin typeface="Monotype Corsiva" pitchFamily="66" charset="0"/>
              </a:rPr>
              <a:t>Революційні перетворення </a:t>
            </a:r>
            <a:r>
              <a:rPr lang="uk-UA" dirty="0" smtClean="0">
                <a:latin typeface="Monotype Corsiva" pitchFamily="66" charset="0"/>
              </a:rPr>
              <a:t/>
            </a:r>
            <a:br>
              <a:rPr lang="uk-UA" dirty="0" smtClean="0">
                <a:latin typeface="Monotype Corsiva" pitchFamily="66" charset="0"/>
              </a:rPr>
            </a:br>
            <a:r>
              <a:rPr lang="uk-UA" dirty="0" smtClean="0">
                <a:latin typeface="Monotype Corsiva" pitchFamily="66" charset="0"/>
              </a:rPr>
              <a:t>1988—1990 </a:t>
            </a:r>
            <a:r>
              <a:rPr lang="uk-UA" dirty="0" smtClean="0">
                <a:latin typeface="Monotype Corsiva" pitchFamily="66" charset="0"/>
              </a:rPr>
              <a:t>рр.</a:t>
            </a:r>
            <a:r>
              <a:rPr lang="uk-UA" sz="6000" dirty="0" smtClean="0"/>
              <a:t/>
            </a:r>
            <a:br>
              <a:rPr lang="uk-UA" sz="6000" dirty="0" smtClean="0"/>
            </a:br>
            <a:endParaRPr lang="uk-UA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        Криза</a:t>
            </a:r>
            <a:r>
              <a:rPr lang="uk-UA" sz="2400" dirty="0" smtClean="0"/>
              <a:t>, яка особливо гостро позначилася наприкінці 80-х рр., зумовила необхідність змін у країні.</a:t>
            </a:r>
          </a:p>
          <a:p>
            <a:pPr>
              <a:buNone/>
            </a:pPr>
            <a:r>
              <a:rPr lang="uk-UA" sz="2400" dirty="0" smtClean="0"/>
              <a:t>         На </a:t>
            </a:r>
            <a:r>
              <a:rPr lang="uk-UA" sz="2400" dirty="0" smtClean="0"/>
              <a:t>конференції УСРП у </a:t>
            </a:r>
            <a:r>
              <a:rPr lang="uk-UA" sz="2400" dirty="0" smtClean="0"/>
              <a:t>травні </a:t>
            </a:r>
            <a:r>
              <a:rPr lang="uk-UA" sz="2400" dirty="0" smtClean="0"/>
              <a:t>1988 р. діяльність керівництва партії зазнала гострої критики. Розуміючи ситуацію, а також зважаючи на вік, Я.</a:t>
            </a:r>
            <a:r>
              <a:rPr lang="uk-UA" sz="2400" dirty="0" err="1" smtClean="0"/>
              <a:t>Кадар</a:t>
            </a:r>
            <a:r>
              <a:rPr lang="uk-UA" sz="2400" dirty="0" smtClean="0"/>
              <a:t> подав у відставку. </a:t>
            </a:r>
            <a:r>
              <a:rPr lang="uk-UA" sz="2400" dirty="0" smtClean="0"/>
              <a:t>Його </a:t>
            </a:r>
            <a:r>
              <a:rPr lang="uk-UA" sz="2400" dirty="0" smtClean="0"/>
              <a:t>наступником на посаді генерального секретаря ЦК УСРП став К.</a:t>
            </a:r>
            <a:r>
              <a:rPr lang="uk-UA" sz="2400" dirty="0" err="1" smtClean="0"/>
              <a:t>Гросс</a:t>
            </a:r>
            <a:r>
              <a:rPr lang="uk-UA" sz="2400" dirty="0" smtClean="0"/>
              <a:t>. </a:t>
            </a:r>
            <a:r>
              <a:rPr lang="uk-UA" sz="2400" dirty="0" smtClean="0"/>
              <a:t>Конференція </a:t>
            </a:r>
            <a:r>
              <a:rPr lang="uk-UA" sz="2400" dirty="0" smtClean="0"/>
              <a:t>ухвалила програму стабілізації економіки і скорочення зовнішньої заборгованості.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1270310590_ugorshh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99592" y="1412776"/>
            <a:ext cx="2779022" cy="3691111"/>
          </a:xfrm>
        </p:spPr>
      </p:pic>
      <p:pic>
        <p:nvPicPr>
          <p:cNvPr id="5" name="Рисунок 4" descr="Карой_Грос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1412776"/>
            <a:ext cx="2923461" cy="35013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15616" y="476672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Я. </a:t>
            </a:r>
            <a:r>
              <a:rPr lang="uk-UA" sz="3600" dirty="0" err="1" smtClean="0"/>
              <a:t>Кадар</a:t>
            </a:r>
            <a:r>
              <a:rPr lang="uk-UA" sz="3600" dirty="0" smtClean="0"/>
              <a:t> </a:t>
            </a:r>
            <a:endParaRPr lang="uk-UA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076056" y="476672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К. </a:t>
            </a:r>
            <a:r>
              <a:rPr lang="uk-UA" sz="4000" dirty="0" err="1" smtClean="0"/>
              <a:t>Гросс</a:t>
            </a:r>
            <a:endParaRPr lang="uk-UA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70310590_ugorshh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95637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600" dirty="0" smtClean="0"/>
              <a:t>        Відбулося реформування самої УСРП: замість старої партії, що дотримувалася комуністичної ідеології, виникла Угорська соціалістична партія (УСП), яка відкидала диктатуру пролетаріату і виступала за соціально спрямовану ринкову економіку з різноманітними формами власності.</a:t>
            </a:r>
          </a:p>
          <a:p>
            <a:pPr>
              <a:buNone/>
            </a:pPr>
            <a:r>
              <a:rPr lang="uk-UA" sz="2600" dirty="0" smtClean="0"/>
              <a:t> </a:t>
            </a:r>
            <a:r>
              <a:rPr lang="uk-UA" sz="2600" dirty="0" smtClean="0"/>
              <a:t>        У 1989 р. було прийнято низку демократичних законів: про право громадян на створення об'єднань та асоціацій, про проведення мітингів і зборів, про референдум, про президента республіки і вибори. </a:t>
            </a:r>
          </a:p>
          <a:p>
            <a:endParaRPr lang="uk-UA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70310590_ugorshh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"/>
            <a:ext cx="9144001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Monotype Corsiva" pitchFamily="66" charset="0"/>
              </a:rPr>
              <a:t>Проголошення Угорської </a:t>
            </a:r>
            <a:r>
              <a:rPr lang="uk-UA" dirty="0" smtClean="0">
                <a:latin typeface="Monotype Corsiva" pitchFamily="66" charset="0"/>
              </a:rPr>
              <a:t>Республіки</a:t>
            </a:r>
            <a:endParaRPr lang="uk-UA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uk-UA" sz="10400" dirty="0" smtClean="0">
                <a:latin typeface="+mj-lt"/>
              </a:rPr>
              <a:t>        Значними </a:t>
            </a:r>
            <a:r>
              <a:rPr lang="uk-UA" sz="10400" dirty="0" smtClean="0">
                <a:latin typeface="+mj-lt"/>
              </a:rPr>
              <a:t>подіями в історії країни було проголошення 23 жовтня 1989 р. Угорської Республіки та прийняття сесією державних зборів поправок до конституції, за якими Угорщина ставала незалежною, демократичною і правовою державою на чолі з </a:t>
            </a:r>
            <a:r>
              <a:rPr lang="uk-UA" sz="10400" dirty="0" smtClean="0">
                <a:latin typeface="+mj-lt"/>
              </a:rPr>
              <a:t>президентом.     </a:t>
            </a:r>
          </a:p>
          <a:p>
            <a:pPr>
              <a:buNone/>
            </a:pPr>
            <a:r>
              <a:rPr lang="uk-UA" sz="10400" dirty="0" smtClean="0"/>
              <a:t> </a:t>
            </a:r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70310590_ugorshh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uk-UA" sz="9600" dirty="0" smtClean="0"/>
              <a:t>          25 </a:t>
            </a:r>
            <a:r>
              <a:rPr lang="uk-UA" sz="9600" dirty="0" smtClean="0"/>
              <a:t>березня 1990 р. в Угорщині вперше за 45 років відбулися вільні парламентські </a:t>
            </a:r>
            <a:r>
              <a:rPr lang="uk-UA" sz="9600" dirty="0" smtClean="0"/>
              <a:t>вибори. Перемогу </a:t>
            </a:r>
            <a:r>
              <a:rPr lang="uk-UA" sz="9600" dirty="0" smtClean="0"/>
              <a:t>на виборах здобув УДФ — правоцентристське об'єднання.  Уряд очолив лідер партії Йожеф </a:t>
            </a:r>
            <a:r>
              <a:rPr lang="uk-UA" sz="9600" dirty="0" err="1" smtClean="0"/>
              <a:t>Анталл</a:t>
            </a:r>
            <a:r>
              <a:rPr lang="uk-UA" sz="9600" dirty="0" smtClean="0"/>
              <a:t>. Президентом Угорщини було обрано лідера ліберального об'єднання Союзу вільних демократів (СВД) професора </a:t>
            </a:r>
            <a:r>
              <a:rPr lang="uk-UA" sz="9600" dirty="0" err="1" smtClean="0"/>
              <a:t>Арпада</a:t>
            </a:r>
            <a:r>
              <a:rPr lang="uk-UA" sz="9600" dirty="0" smtClean="0"/>
              <a:t> </a:t>
            </a:r>
            <a:r>
              <a:rPr lang="uk-UA" sz="9600" dirty="0" err="1" smtClean="0"/>
              <a:t>Генца</a:t>
            </a:r>
            <a:r>
              <a:rPr lang="uk-UA" sz="9600" dirty="0" smtClean="0"/>
              <a:t>. У 1995 р. його знову було обрано президентом країни.</a:t>
            </a:r>
          </a:p>
          <a:p>
            <a:pPr>
              <a:buNone/>
            </a:pPr>
            <a:r>
              <a:rPr lang="uk-UA" sz="9600" dirty="0" smtClean="0"/>
              <a:t>       Ліквідація </a:t>
            </a:r>
            <a:r>
              <a:rPr lang="uk-UA" sz="9600" dirty="0" smtClean="0"/>
              <a:t>наслідків сталінської моделі соціалізму і перехід до ринкової економіки в 1988—1990 рр. відбувалися з великими труднощами. Але у той період було закладено підвалини розвит­ку нової демократичної Угорщини.</a:t>
            </a:r>
          </a:p>
          <a:p>
            <a:pPr>
              <a:buNone/>
            </a:pPr>
            <a:r>
              <a:rPr lang="uk-UA" sz="9600" dirty="0" smtClean="0"/>
              <a:t>                         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70310590_ugorshh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/>
              <a:t>         Влітку </a:t>
            </a:r>
            <a:r>
              <a:rPr lang="uk-UA" sz="2800" dirty="0" smtClean="0"/>
              <a:t>1989 р. розпочалися переговори між УСРП, громадсь­кими організаціями та опозиційними партіями, об'єднаними у "круглий стіл" (УДФ, СВД). Було досягнуто домовленості про те, що парламентська система має спиратися на багатопартій­ність. УСРП припиняла діяльність своїх організацій в армії та правоохоронних органах. Частина майна УСРП передавалася для фінансування діяльності інших партій.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70310590_ugorshh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1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400" dirty="0" smtClean="0"/>
              <a:t>         </a:t>
            </a:r>
            <a:r>
              <a:rPr lang="uk-UA" dirty="0" smtClean="0"/>
              <a:t>Оскільки в Угорщині на всіх етапах зламу тоталітарних інститутів, не було масових виступів трудящих, можна вважати, що там відбулася "революція зверху". Проте демократи не змогли вирішити наболілих проблем і на парламентських виборах у травні 1994 р. до влади повернулися ліві сили. 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70310590_ugorshh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1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8000" dirty="0" smtClean="0">
                <a:latin typeface="Monotype Corsiva" pitchFamily="66" charset="0"/>
              </a:rPr>
              <a:t>Дякую за увагу!</a:t>
            </a:r>
            <a:endParaRPr lang="uk-UA" sz="80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166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Демократичні революції кінця 80- початку 90-х рр. в Угорщині</vt:lpstr>
      <vt:lpstr> Революційні перетворення  1988—1990 рр. </vt:lpstr>
      <vt:lpstr>Слайд 3</vt:lpstr>
      <vt:lpstr>Слайд 4</vt:lpstr>
      <vt:lpstr>Проголошення Угорської Республіки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Демократичні революції кінця 80- початку 90-х рр. в Угорщині</dc:title>
  <dc:creator>Yurka</dc:creator>
  <cp:lastModifiedBy>Yurka</cp:lastModifiedBy>
  <cp:revision>10</cp:revision>
  <dcterms:created xsi:type="dcterms:W3CDTF">2014-03-31T16:09:55Z</dcterms:created>
  <dcterms:modified xsi:type="dcterms:W3CDTF">2014-03-31T19:04:30Z</dcterms:modified>
</cp:coreProperties>
</file>