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79" r:id="rId3"/>
    <p:sldId id="278" r:id="rId4"/>
    <p:sldId id="284" r:id="rId5"/>
    <p:sldId id="272" r:id="rId6"/>
    <p:sldId id="287" r:id="rId7"/>
    <p:sldId id="275" r:id="rId8"/>
    <p:sldId id="271" r:id="rId9"/>
    <p:sldId id="281" r:id="rId10"/>
    <p:sldId id="283" r:id="rId11"/>
    <p:sldId id="280" r:id="rId12"/>
    <p:sldId id="273" r:id="rId13"/>
    <p:sldId id="286" r:id="rId14"/>
    <p:sldId id="282" r:id="rId15"/>
    <p:sldId id="285" r:id="rId16"/>
    <p:sldId id="290"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9933FF"/>
    <a:srgbClr val="33CC33"/>
    <a:srgbClr val="FF9966"/>
    <a:srgbClr val="FF0066"/>
    <a:srgbClr val="A77E19"/>
    <a:srgbClr val="0066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94660"/>
  </p:normalViewPr>
  <p:slideViewPr>
    <p:cSldViewPr>
      <p:cViewPr varScale="1">
        <p:scale>
          <a:sx n="86" d="100"/>
          <a:sy n="86" d="100"/>
        </p:scale>
        <p:origin x="-10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D0B072-541B-419B-AE81-6D7DF736BC4F}" type="datetimeFigureOut">
              <a:rPr lang="ru-RU"/>
              <a:pPr>
                <a:defRPr/>
              </a:pPr>
              <a:t>04.06.2014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2309FF-2911-4DF5-A1C1-3A4E5879190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DE5B87C8-005D-4286-AF69-43BEFA47BC81}" type="datetimeFigureOut">
              <a:rPr lang="ru-RU"/>
              <a:pPr>
                <a:defRPr/>
              </a:pPr>
              <a:t>04.06.2014</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C9BBF590-A789-4D5A-A106-B2027530969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10874CF-41D0-4361-AF60-82FC9C806EA8}" type="datetimeFigureOut">
              <a:rPr lang="ru-RU"/>
              <a:pPr>
                <a:defRPr/>
              </a:pPr>
              <a:t>04.06.2014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803A643-6AF0-4DD7-A431-886D73B01C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5CD642C-126E-442C-9EFB-9D050531575D}" type="datetimeFigureOut">
              <a:rPr lang="ru-RU"/>
              <a:pPr>
                <a:defRPr/>
              </a:pPr>
              <a:t>04.06.2014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7C71903-D963-49F4-B9D5-74DC3021255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178FC76-704B-405F-81A3-0732F3E89F85}" type="datetimeFigureOut">
              <a:rPr lang="ru-RU"/>
              <a:pPr>
                <a:defRPr/>
              </a:pPr>
              <a:t>04.06.2014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C7B1279-E37F-4305-8D97-FE5BDBC6D66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2C9BDFE-C5D5-4DA7-83CE-53A3AD480B34}" type="datetimeFigureOut">
              <a:rPr lang="ru-RU"/>
              <a:pPr>
                <a:defRPr/>
              </a:pPr>
              <a:t>04.06.2014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3006B03B-6D13-4115-AF43-56AA4C92268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B257186-A8A7-4EC1-BDCC-06291268BFF2}" type="datetimeFigureOut">
              <a:rPr lang="ru-RU"/>
              <a:pPr>
                <a:defRPr/>
              </a:pPr>
              <a:t>04.06.2014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9635102-2A4A-47DE-B46B-9C3676C122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CA5341B0-A42B-41C8-B892-F2E052BB21BF}" type="datetimeFigureOut">
              <a:rPr lang="ru-RU"/>
              <a:pPr>
                <a:defRPr/>
              </a:pPr>
              <a:t>04.06.2014</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F9396161-1990-4DA9-918E-838756C613E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052A13E-63F0-4CCE-A950-BCFA5C711A97}" type="datetimeFigureOut">
              <a:rPr lang="ru-RU"/>
              <a:pPr>
                <a:defRPr/>
              </a:pPr>
              <a:t>04.06.2014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E72C1DF-33F0-43AA-A00E-70CACA5D56A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D1DD47D-4491-4C8C-9C34-37A40979E41F}" type="datetimeFigureOut">
              <a:rPr lang="ru-RU"/>
              <a:pPr>
                <a:defRPr/>
              </a:pPr>
              <a:t>04.06.2014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5CD959D-5808-44E9-ADCA-B1908F286C8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42AFA0B1-BF18-4D33-AC33-92741FF71D94}" type="datetimeFigureOut">
              <a:rPr lang="ru-RU"/>
              <a:pPr>
                <a:defRPr/>
              </a:pPr>
              <a:t>04.06.2014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C14FF793-B7FC-46D6-8231-7FEF73F7E4D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B8989381-3405-46B1-85FB-296711EE2A24}" type="datetimeFigureOut">
              <a:rPr lang="ru-RU"/>
              <a:pPr>
                <a:defRPr/>
              </a:pPr>
              <a:t>04.06.2014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8C0D86-B991-43AB-B7C0-6998DCAD971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EA69A854-C361-4814-8926-6486410F4767}" type="datetimeFigureOut">
              <a:rPr lang="ru-RU"/>
              <a:pPr>
                <a:defRPr/>
              </a:pPr>
              <a:t>04.06.2014</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7A5E9D46-A150-4E67-9A23-C61BC6CDB95C}"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34" r:id="rId5"/>
    <p:sldLayoutId id="2147483729" r:id="rId6"/>
    <p:sldLayoutId id="2147483728" r:id="rId7"/>
    <p:sldLayoutId id="2147483735" r:id="rId8"/>
    <p:sldLayoutId id="2147483736" r:id="rId9"/>
    <p:sldLayoutId id="2147483727" r:id="rId10"/>
    <p:sldLayoutId id="214748372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3.gif"/><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gif"/><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gif"/><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image" Target="../media/image78.gif"/><Relationship Id="rId7" Type="http://schemas.openxmlformats.org/officeDocument/2006/relationships/image" Target="../media/image82.jpeg"/><Relationship Id="rId2" Type="http://schemas.openxmlformats.org/officeDocument/2006/relationships/image" Target="../media/image77.gif"/><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jpeg"/><Relationship Id="rId2" Type="http://schemas.openxmlformats.org/officeDocument/2006/relationships/image" Target="../media/image23.gif"/><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gif"/></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1403350" y="2636838"/>
            <a:ext cx="6143625" cy="928687"/>
          </a:xfrm>
        </p:spPr>
        <p:txBody>
          <a:bodyPr/>
          <a:lstStyle/>
          <a:p>
            <a:pPr algn="ctr" eaLnBrk="1" hangingPunct="1"/>
            <a:r>
              <a:rPr lang="en-US" sz="3200" b="1" smtClean="0">
                <a:solidFill>
                  <a:srgbClr val="9933FF"/>
                </a:solidFill>
                <a:effectLst>
                  <a:outerShdw blurRad="38100" dist="38100" dir="2700000" algn="tl">
                    <a:srgbClr val="000000"/>
                  </a:outerShdw>
                </a:effectLst>
              </a:rPr>
              <a:t>INVENTIONS</a:t>
            </a:r>
            <a:r>
              <a:rPr lang="ru-RU" sz="3200" smtClean="0">
                <a:solidFill>
                  <a:srgbClr val="9933FF"/>
                </a:solidFill>
                <a:effectLst>
                  <a:outerShdw blurRad="38100" dist="38100" dir="2700000" algn="tl">
                    <a:srgbClr val="000000"/>
                  </a:outerShdw>
                </a:effectLst>
              </a:rPr>
              <a:t> </a:t>
            </a:r>
            <a:r>
              <a:rPr lang="en-US" sz="3200" b="1" smtClean="0">
                <a:solidFill>
                  <a:srgbClr val="9933FF"/>
                </a:solidFill>
                <a:effectLst>
                  <a:outerShdw blurRad="38100" dist="38100" dir="2700000" algn="tl">
                    <a:srgbClr val="000000"/>
                  </a:outerShdw>
                </a:effectLst>
              </a:rPr>
              <a:t>AND</a:t>
            </a:r>
            <a:r>
              <a:rPr lang="en-US" sz="3200" smtClean="0">
                <a:solidFill>
                  <a:srgbClr val="9933FF"/>
                </a:solidFill>
                <a:effectLst>
                  <a:outerShdw blurRad="38100" dist="38100" dir="2700000" algn="tl">
                    <a:srgbClr val="000000"/>
                  </a:outerShdw>
                </a:effectLst>
              </a:rPr>
              <a:t> </a:t>
            </a:r>
            <a:r>
              <a:rPr lang="en-US" sz="3200" b="1" smtClean="0">
                <a:solidFill>
                  <a:srgbClr val="9933FF"/>
                </a:solidFill>
                <a:effectLst>
                  <a:outerShdw blurRad="38100" dist="38100" dir="2700000" algn="tl">
                    <a:srgbClr val="000000"/>
                  </a:outerShdw>
                </a:effectLst>
              </a:rPr>
              <a:t>INVENTORS</a:t>
            </a:r>
            <a:endParaRPr lang="ru-RU" sz="3200" b="1" smtClean="0">
              <a:solidFill>
                <a:srgbClr val="9933FF"/>
              </a:solidFill>
              <a:effectLst>
                <a:outerShdw blurRad="38100" dist="38100" dir="2700000" algn="tl">
                  <a:srgbClr val="000000"/>
                </a:outerShdw>
              </a:effectLst>
            </a:endParaRPr>
          </a:p>
        </p:txBody>
      </p:sp>
      <p:pic>
        <p:nvPicPr>
          <p:cNvPr id="7" name="Picture 11" descr="C:\Documents and Settings\user\Рабочий стол\Alexander_Graham_Bell_Biography_2.jpg"/>
          <p:cNvPicPr>
            <a:picLocks noChangeAspect="1" noChangeArrowheads="1"/>
          </p:cNvPicPr>
          <p:nvPr/>
        </p:nvPicPr>
        <p:blipFill>
          <a:blip r:embed="rId2" cstate="print"/>
          <a:srcRect/>
          <a:stretch>
            <a:fillRect/>
          </a:stretch>
        </p:blipFill>
        <p:spPr bwMode="auto">
          <a:xfrm>
            <a:off x="7740650" y="4292600"/>
            <a:ext cx="1285875" cy="1870075"/>
          </a:xfrm>
          <a:prstGeom prst="rect">
            <a:avLst/>
          </a:prstGeom>
          <a:noFill/>
          <a:ln w="9525">
            <a:noFill/>
            <a:miter lim="800000"/>
            <a:headEnd/>
            <a:tailEnd/>
          </a:ln>
        </p:spPr>
      </p:pic>
      <p:pic>
        <p:nvPicPr>
          <p:cNvPr id="9" name="Picture 6" descr="niepce"/>
          <p:cNvPicPr>
            <a:picLocks noChangeAspect="1" noChangeArrowheads="1"/>
          </p:cNvPicPr>
          <p:nvPr/>
        </p:nvPicPr>
        <p:blipFill>
          <a:blip r:embed="rId3" cstate="print"/>
          <a:srcRect l="6709" t="5669" r="6709" b="5669"/>
          <a:stretch>
            <a:fillRect/>
          </a:stretch>
        </p:blipFill>
        <p:spPr bwMode="auto">
          <a:xfrm>
            <a:off x="7596188" y="260350"/>
            <a:ext cx="1306512" cy="1582738"/>
          </a:xfrm>
          <a:prstGeom prst="rect">
            <a:avLst/>
          </a:prstGeom>
          <a:noFill/>
          <a:ln w="9525">
            <a:noFill/>
            <a:miter lim="800000"/>
            <a:headEnd/>
            <a:tailEnd/>
          </a:ln>
        </p:spPr>
      </p:pic>
      <p:pic>
        <p:nvPicPr>
          <p:cNvPr id="10" name="Picture 12" descr="C:\Documents and Settings\user\Рабочий стол\11.jpeg"/>
          <p:cNvPicPr>
            <a:picLocks noChangeAspect="1" noChangeArrowheads="1"/>
          </p:cNvPicPr>
          <p:nvPr/>
        </p:nvPicPr>
        <p:blipFill>
          <a:blip r:embed="rId4" cstate="print"/>
          <a:srcRect l="2509" t="1929" r="2509" b="1929"/>
          <a:stretch>
            <a:fillRect/>
          </a:stretch>
        </p:blipFill>
        <p:spPr bwMode="auto">
          <a:xfrm>
            <a:off x="179388" y="188913"/>
            <a:ext cx="1222375" cy="1608137"/>
          </a:xfrm>
          <a:prstGeom prst="rect">
            <a:avLst/>
          </a:prstGeom>
          <a:noFill/>
          <a:ln w="9525">
            <a:noFill/>
            <a:miter lim="800000"/>
            <a:headEnd/>
            <a:tailEnd/>
          </a:ln>
        </p:spPr>
      </p:pic>
      <p:pic>
        <p:nvPicPr>
          <p:cNvPr id="11" name="Picture 9" descr="C:\Documents and Settings\user\Рабочий стол\180px-Fratelli_Lumiere.jpg"/>
          <p:cNvPicPr>
            <a:picLocks noChangeAspect="1" noChangeArrowheads="1"/>
          </p:cNvPicPr>
          <p:nvPr/>
        </p:nvPicPr>
        <p:blipFill>
          <a:blip r:embed="rId5" cstate="print"/>
          <a:srcRect/>
          <a:stretch>
            <a:fillRect/>
          </a:stretch>
        </p:blipFill>
        <p:spPr bwMode="auto">
          <a:xfrm>
            <a:off x="285750" y="2143125"/>
            <a:ext cx="1214438" cy="1639888"/>
          </a:xfrm>
          <a:prstGeom prst="rect">
            <a:avLst/>
          </a:prstGeom>
          <a:noFill/>
          <a:ln w="9525">
            <a:noFill/>
            <a:miter lim="800000"/>
            <a:headEnd/>
            <a:tailEnd/>
          </a:ln>
        </p:spPr>
      </p:pic>
      <p:pic>
        <p:nvPicPr>
          <p:cNvPr id="12" name="Picture 4" descr="Spangler_James190h"/>
          <p:cNvPicPr>
            <a:picLocks noChangeAspect="1" noChangeArrowheads="1"/>
          </p:cNvPicPr>
          <p:nvPr/>
        </p:nvPicPr>
        <p:blipFill>
          <a:blip r:embed="rId6" cstate="print"/>
          <a:srcRect/>
          <a:stretch>
            <a:fillRect/>
          </a:stretch>
        </p:blipFill>
        <p:spPr bwMode="auto">
          <a:xfrm rot="60000">
            <a:off x="2124075" y="5084763"/>
            <a:ext cx="1208088" cy="1571625"/>
          </a:xfrm>
          <a:prstGeom prst="rect">
            <a:avLst/>
          </a:prstGeom>
          <a:noFill/>
          <a:ln w="9525">
            <a:noFill/>
            <a:miter lim="800000"/>
            <a:headEnd/>
            <a:tailEnd/>
          </a:ln>
        </p:spPr>
      </p:pic>
      <p:pic>
        <p:nvPicPr>
          <p:cNvPr id="13" name="Picture 10" descr="C:\Documents and Settings\user\Рабочий стол\Henry_Ford.jpg"/>
          <p:cNvPicPr>
            <a:picLocks noChangeAspect="1" noChangeArrowheads="1"/>
          </p:cNvPicPr>
          <p:nvPr/>
        </p:nvPicPr>
        <p:blipFill>
          <a:blip r:embed="rId7" cstate="print"/>
          <a:srcRect/>
          <a:stretch>
            <a:fillRect/>
          </a:stretch>
        </p:blipFill>
        <p:spPr bwMode="auto">
          <a:xfrm>
            <a:off x="3635375" y="260350"/>
            <a:ext cx="1204913" cy="1536700"/>
          </a:xfrm>
          <a:prstGeom prst="rect">
            <a:avLst/>
          </a:prstGeom>
          <a:noFill/>
          <a:ln w="9525">
            <a:noFill/>
            <a:miter lim="800000"/>
            <a:headEnd/>
            <a:tailEnd/>
          </a:ln>
        </p:spPr>
      </p:pic>
      <p:pic>
        <p:nvPicPr>
          <p:cNvPr id="17" name="Picture 6" descr="C:\Documents and Settings\user\Рабочий стол\5.jpeg"/>
          <p:cNvPicPr>
            <a:picLocks noChangeAspect="1" noChangeArrowheads="1"/>
          </p:cNvPicPr>
          <p:nvPr/>
        </p:nvPicPr>
        <p:blipFill>
          <a:blip r:embed="rId8" cstate="print"/>
          <a:srcRect/>
          <a:stretch>
            <a:fillRect/>
          </a:stretch>
        </p:blipFill>
        <p:spPr bwMode="auto">
          <a:xfrm>
            <a:off x="2051050" y="1412875"/>
            <a:ext cx="1436688" cy="1408113"/>
          </a:xfrm>
          <a:prstGeom prst="rect">
            <a:avLst/>
          </a:prstGeom>
          <a:noFill/>
          <a:ln w="9525">
            <a:noFill/>
            <a:miter lim="800000"/>
            <a:headEnd/>
            <a:tailEnd/>
          </a:ln>
        </p:spPr>
      </p:pic>
      <p:pic>
        <p:nvPicPr>
          <p:cNvPr id="18" name="Picture 2" descr="C:\Documents and Settings\user\Рабочий стол\200px-Bill_Gates_World_Economic_Forum_2007.jpg"/>
          <p:cNvPicPr>
            <a:picLocks noChangeAspect="1" noChangeArrowheads="1"/>
          </p:cNvPicPr>
          <p:nvPr/>
        </p:nvPicPr>
        <p:blipFill>
          <a:blip r:embed="rId9" cstate="print"/>
          <a:srcRect/>
          <a:stretch>
            <a:fillRect/>
          </a:stretch>
        </p:blipFill>
        <p:spPr bwMode="auto">
          <a:xfrm>
            <a:off x="5873750" y="4868863"/>
            <a:ext cx="1309688" cy="1873250"/>
          </a:xfrm>
          <a:prstGeom prst="rect">
            <a:avLst/>
          </a:prstGeom>
          <a:noFill/>
          <a:ln w="9525">
            <a:noFill/>
            <a:miter lim="800000"/>
            <a:headEnd/>
            <a:tailEnd/>
          </a:ln>
        </p:spPr>
      </p:pic>
      <p:pic>
        <p:nvPicPr>
          <p:cNvPr id="5" name="Рисунок 4" descr="wilorvporch.jpg"/>
          <p:cNvPicPr>
            <a:picLocks noChangeAspect="1" noChangeArrowheads="1"/>
          </p:cNvPicPr>
          <p:nvPr/>
        </p:nvPicPr>
        <p:blipFill>
          <a:blip r:embed="rId10" cstate="print"/>
          <a:srcRect/>
          <a:stretch>
            <a:fillRect/>
          </a:stretch>
        </p:blipFill>
        <p:spPr bwMode="auto">
          <a:xfrm>
            <a:off x="7373938" y="2205038"/>
            <a:ext cx="1770062" cy="1736725"/>
          </a:xfrm>
          <a:prstGeom prst="rect">
            <a:avLst/>
          </a:prstGeom>
          <a:noFill/>
          <a:ln w="9525">
            <a:noFill/>
            <a:miter lim="800000"/>
            <a:headEnd/>
            <a:tailEnd/>
          </a:ln>
        </p:spPr>
      </p:pic>
      <p:pic>
        <p:nvPicPr>
          <p:cNvPr id="14353" name="Picture 17" descr="images (8)"/>
          <p:cNvPicPr>
            <a:picLocks noChangeAspect="1" noChangeArrowheads="1"/>
          </p:cNvPicPr>
          <p:nvPr/>
        </p:nvPicPr>
        <p:blipFill>
          <a:blip r:embed="rId11" cstate="print"/>
          <a:srcRect/>
          <a:stretch>
            <a:fillRect/>
          </a:stretch>
        </p:blipFill>
        <p:spPr bwMode="auto">
          <a:xfrm>
            <a:off x="4067175" y="4221163"/>
            <a:ext cx="1522413" cy="2028825"/>
          </a:xfrm>
          <a:prstGeom prst="rect">
            <a:avLst/>
          </a:prstGeom>
          <a:noFill/>
        </p:spPr>
      </p:pic>
      <p:pic>
        <p:nvPicPr>
          <p:cNvPr id="14354" name="Picture 18" descr="images"/>
          <p:cNvPicPr>
            <a:picLocks noChangeAspect="1" noChangeArrowheads="1"/>
          </p:cNvPicPr>
          <p:nvPr/>
        </p:nvPicPr>
        <p:blipFill>
          <a:blip r:embed="rId12" cstate="print"/>
          <a:srcRect/>
          <a:stretch>
            <a:fillRect/>
          </a:stretch>
        </p:blipFill>
        <p:spPr bwMode="auto">
          <a:xfrm>
            <a:off x="179388" y="4076700"/>
            <a:ext cx="1714500" cy="2667000"/>
          </a:xfrm>
          <a:prstGeom prst="rect">
            <a:avLst/>
          </a:prstGeom>
          <a:noFill/>
        </p:spPr>
      </p:pic>
      <p:pic>
        <p:nvPicPr>
          <p:cNvPr id="14355" name="Рисунок 4" descr="Baird.jpg"/>
          <p:cNvPicPr>
            <a:picLocks noChangeAspect="1" noChangeArrowheads="1"/>
          </p:cNvPicPr>
          <p:nvPr/>
        </p:nvPicPr>
        <p:blipFill>
          <a:blip r:embed="rId13" cstate="print"/>
          <a:srcRect/>
          <a:stretch>
            <a:fillRect/>
          </a:stretch>
        </p:blipFill>
        <p:spPr bwMode="auto">
          <a:xfrm>
            <a:off x="5292725" y="1052513"/>
            <a:ext cx="1262063" cy="1900237"/>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1000"/>
                                        <p:tgtEl>
                                          <p:spTgt spid="9"/>
                                        </p:tgtEl>
                                      </p:cBhvr>
                                    </p:animEffect>
                                  </p:childTnLst>
                                </p:cTn>
                              </p:par>
                            </p:childTnLst>
                          </p:cTn>
                        </p:par>
                        <p:par>
                          <p:cTn id="12" fill="hold">
                            <p:stCondLst>
                              <p:cond delay="3000"/>
                            </p:stCondLst>
                            <p:childTnLst>
                              <p:par>
                                <p:cTn id="13" presetID="5"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par>
                          <p:cTn id="16" fill="hold">
                            <p:stCondLst>
                              <p:cond delay="4000"/>
                            </p:stCondLst>
                            <p:childTnLst>
                              <p:par>
                                <p:cTn id="17" presetID="5"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1000"/>
                                        <p:tgtEl>
                                          <p:spTgt spid="10"/>
                                        </p:tgtEl>
                                      </p:cBhvr>
                                    </p:animEffect>
                                  </p:childTnLst>
                                </p:cTn>
                              </p:par>
                            </p:childTnLst>
                          </p:cTn>
                        </p:par>
                        <p:par>
                          <p:cTn id="20" fill="hold">
                            <p:stCondLst>
                              <p:cond delay="5000"/>
                            </p:stCondLst>
                            <p:childTnLst>
                              <p:par>
                                <p:cTn id="21" presetID="55"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childTnLst>
                          </p:cTn>
                        </p:par>
                        <p:par>
                          <p:cTn id="26" fill="hold">
                            <p:stCondLst>
                              <p:cond delay="60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8"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par>
                          <p:cTn id="35" fill="hold">
                            <p:stCondLst>
                              <p:cond delay="8500"/>
                            </p:stCondLst>
                            <p:childTnLst>
                              <p:par>
                                <p:cTn id="36" presetID="4" presetClass="entr" presetSubtype="16" fill="hold" nodeType="afterEffect">
                                  <p:stCondLst>
                                    <p:cond delay="0"/>
                                  </p:stCondLst>
                                  <p:childTnLst>
                                    <p:set>
                                      <p:cBhvr>
                                        <p:cTn id="37" dur="1" fill="hold">
                                          <p:stCondLst>
                                            <p:cond delay="0"/>
                                          </p:stCondLst>
                                        </p:cTn>
                                        <p:tgtEl>
                                          <p:spTgt spid="14355"/>
                                        </p:tgtEl>
                                        <p:attrNameLst>
                                          <p:attrName>style.visibility</p:attrName>
                                        </p:attrNameLst>
                                      </p:cBhvr>
                                      <p:to>
                                        <p:strVal val="visible"/>
                                      </p:to>
                                    </p:set>
                                    <p:animEffect transition="in" filter="box(in)">
                                      <p:cBhvr>
                                        <p:cTn id="38" dur="500"/>
                                        <p:tgtEl>
                                          <p:spTgt spid="14355"/>
                                        </p:tgtEl>
                                      </p:cBhvr>
                                    </p:animEffect>
                                  </p:childTnLst>
                                </p:cTn>
                              </p:par>
                            </p:childTnLst>
                          </p:cTn>
                        </p:par>
                        <p:par>
                          <p:cTn id="39" fill="hold">
                            <p:stCondLst>
                              <p:cond delay="9000"/>
                            </p:stCondLst>
                            <p:childTnLst>
                              <p:par>
                                <p:cTn id="40" presetID="4" presetClass="entr" presetSubtype="16" fill="hold" nodeType="afterEffect">
                                  <p:stCondLst>
                                    <p:cond delay="0"/>
                                  </p:stCondLst>
                                  <p:childTnLst>
                                    <p:set>
                                      <p:cBhvr>
                                        <p:cTn id="41" dur="1" fill="hold">
                                          <p:stCondLst>
                                            <p:cond delay="0"/>
                                          </p:stCondLst>
                                        </p:cTn>
                                        <p:tgtEl>
                                          <p:spTgt spid="14354"/>
                                        </p:tgtEl>
                                        <p:attrNameLst>
                                          <p:attrName>style.visibility</p:attrName>
                                        </p:attrNameLst>
                                      </p:cBhvr>
                                      <p:to>
                                        <p:strVal val="visible"/>
                                      </p:to>
                                    </p:set>
                                    <p:animEffect transition="in" filter="box(in)">
                                      <p:cBhvr>
                                        <p:cTn id="42" dur="500"/>
                                        <p:tgtEl>
                                          <p:spTgt spid="14354"/>
                                        </p:tgtEl>
                                      </p:cBhvr>
                                    </p:animEffect>
                                  </p:childTnLst>
                                </p:cTn>
                              </p:par>
                            </p:childTnLst>
                          </p:cTn>
                        </p:par>
                        <p:par>
                          <p:cTn id="43" fill="hold">
                            <p:stCondLst>
                              <p:cond delay="9500"/>
                            </p:stCondLst>
                            <p:childTnLst>
                              <p:par>
                                <p:cTn id="44" presetID="8"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amond(in)">
                                      <p:cBhvr>
                                        <p:cTn id="46" dur="2000"/>
                                        <p:tgtEl>
                                          <p:spTgt spid="13"/>
                                        </p:tgtEl>
                                      </p:cBhvr>
                                    </p:animEffect>
                                  </p:childTnLst>
                                </p:cTn>
                              </p:par>
                            </p:childTnLst>
                          </p:cTn>
                        </p:par>
                        <p:par>
                          <p:cTn id="47" fill="hold">
                            <p:stCondLst>
                              <p:cond delay="11500"/>
                            </p:stCondLst>
                            <p:childTnLst>
                              <p:par>
                                <p:cTn id="48" presetID="3" presetClass="entr" presetSubtype="10" fill="hold" nodeType="afterEffect">
                                  <p:stCondLst>
                                    <p:cond delay="0"/>
                                  </p:stCondLst>
                                  <p:childTnLst>
                                    <p:set>
                                      <p:cBhvr>
                                        <p:cTn id="49" dur="1" fill="hold">
                                          <p:stCondLst>
                                            <p:cond delay="0"/>
                                          </p:stCondLst>
                                        </p:cTn>
                                        <p:tgtEl>
                                          <p:spTgt spid="14353"/>
                                        </p:tgtEl>
                                        <p:attrNameLst>
                                          <p:attrName>style.visibility</p:attrName>
                                        </p:attrNameLst>
                                      </p:cBhvr>
                                      <p:to>
                                        <p:strVal val="visible"/>
                                      </p:to>
                                    </p:set>
                                    <p:animEffect transition="in" filter="blinds(horizontal)">
                                      <p:cBhvr>
                                        <p:cTn id="50" dur="500"/>
                                        <p:tgtEl>
                                          <p:spTgt spid="14353"/>
                                        </p:tgtEl>
                                      </p:cBhvr>
                                    </p:animEffect>
                                  </p:childTnLst>
                                </p:cTn>
                              </p:par>
                            </p:childTnLst>
                          </p:cTn>
                        </p:par>
                        <p:par>
                          <p:cTn id="51" fill="hold">
                            <p:stCondLst>
                              <p:cond delay="1200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0"/>
                                        <p:tgtEl>
                                          <p:spTgt spid="17"/>
                                        </p:tgtEl>
                                      </p:cBhvr>
                                    </p:animEffect>
                                  </p:childTnLst>
                                </p:cTn>
                              </p:par>
                            </p:childTnLst>
                          </p:cTn>
                        </p:par>
                        <p:par>
                          <p:cTn id="55" fill="hold">
                            <p:stCondLst>
                              <p:cond delay="14000"/>
                            </p:stCondLst>
                            <p:childTnLst>
                              <p:par>
                                <p:cTn id="56" presetID="4" presetClass="entr" presetSubtype="16"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ox(i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14563" y="274638"/>
            <a:ext cx="3929062"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John Logie Baird</a:t>
            </a:r>
            <a:r>
              <a:rPr lang="en-US" sz="3200" smtClean="0">
                <a:solidFill>
                  <a:srgbClr val="9933FF"/>
                </a:solidFill>
                <a:latin typeface="Times New Roman" pitchFamily="18" charset="0"/>
                <a:cs typeface="Times New Roman" pitchFamily="18" charset="0"/>
              </a:rPr>
              <a:t>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(1888 – 1946) </a:t>
            </a:r>
            <a:endParaRPr lang="ru-RU" sz="3200" smtClean="0">
              <a:solidFill>
                <a:srgbClr val="9933FF"/>
              </a:solidFill>
              <a:latin typeface="Times New Roman" pitchFamily="18" charset="0"/>
              <a:cs typeface="Times New Roman" pitchFamily="18" charset="0"/>
            </a:endParaRPr>
          </a:p>
        </p:txBody>
      </p:sp>
      <p:pic>
        <p:nvPicPr>
          <p:cNvPr id="6" name="Picture 6" descr="126"/>
          <p:cNvPicPr>
            <a:picLocks noChangeAspect="1" noChangeArrowheads="1" noCrop="1"/>
          </p:cNvPicPr>
          <p:nvPr/>
        </p:nvPicPr>
        <p:blipFill>
          <a:blip r:embed="rId2" cstate="print"/>
          <a:srcRect/>
          <a:stretch>
            <a:fillRect/>
          </a:stretch>
        </p:blipFill>
        <p:spPr bwMode="auto">
          <a:xfrm>
            <a:off x="0" y="0"/>
            <a:ext cx="1714500" cy="1331913"/>
          </a:xfrm>
          <a:prstGeom prst="rect">
            <a:avLst/>
          </a:prstGeom>
          <a:noFill/>
          <a:ln w="9525">
            <a:noFill/>
            <a:miter lim="800000"/>
            <a:headEnd/>
            <a:tailEnd/>
          </a:ln>
        </p:spPr>
      </p:pic>
      <p:sp>
        <p:nvSpPr>
          <p:cNvPr id="7" name="Прямоугольник 6"/>
          <p:cNvSpPr>
            <a:spLocks noChangeArrowheads="1"/>
          </p:cNvSpPr>
          <p:nvPr/>
        </p:nvSpPr>
        <p:spPr bwMode="auto">
          <a:xfrm>
            <a:off x="755650" y="1412875"/>
            <a:ext cx="5500688" cy="3109913"/>
          </a:xfrm>
          <a:prstGeom prst="rect">
            <a:avLst/>
          </a:prstGeom>
          <a:noFill/>
          <a:ln w="9525">
            <a:noFill/>
            <a:miter lim="800000"/>
            <a:headEnd/>
            <a:tailEnd/>
          </a:ln>
        </p:spPr>
        <p:txBody>
          <a:bodyPr>
            <a:spAutoFit/>
          </a:bodyPr>
          <a:lstStyle/>
          <a:p>
            <a:r>
              <a:rPr lang="en-US"/>
              <a:t> 	</a:t>
            </a:r>
            <a:r>
              <a:rPr lang="en-US" sz="2000">
                <a:latin typeface="Times New Roman" pitchFamily="18" charset="0"/>
                <a:cs typeface="Times New Roman" pitchFamily="18" charset="0"/>
              </a:rPr>
              <a:t>John Logie Baird was a British engineer and inventor of the world's first working television system, also the world's first fully electronic colour television broadcast. Although Baird's electromechanical system was eventually displaced by purely electronic systems his early successes demonstrating working television broadcasts and his colour and cinema television work earn him a prominent place in television's invention.</a:t>
            </a:r>
            <a:endParaRPr lang="ru-RU" sz="2000">
              <a:latin typeface="Times New Roman" pitchFamily="18" charset="0"/>
              <a:cs typeface="Times New Roman" pitchFamily="18" charset="0"/>
            </a:endParaRPr>
          </a:p>
          <a:p>
            <a:endParaRPr lang="ru-RU" b="1">
              <a:solidFill>
                <a:srgbClr val="FFFF00"/>
              </a:solidFill>
              <a:latin typeface="Comic Sans MS" pitchFamily="66" charset="0"/>
            </a:endParaRPr>
          </a:p>
        </p:txBody>
      </p:sp>
      <p:pic>
        <p:nvPicPr>
          <p:cNvPr id="24582" name="Рисунок 4" descr="Baird.jpg"/>
          <p:cNvPicPr>
            <a:picLocks noChangeAspect="1" noChangeArrowheads="1"/>
          </p:cNvPicPr>
          <p:nvPr/>
        </p:nvPicPr>
        <p:blipFill>
          <a:blip r:embed="rId3" cstate="print"/>
          <a:srcRect/>
          <a:stretch>
            <a:fillRect/>
          </a:stretch>
        </p:blipFill>
        <p:spPr bwMode="auto">
          <a:xfrm>
            <a:off x="6084888" y="0"/>
            <a:ext cx="3059112" cy="4608513"/>
          </a:xfrm>
          <a:prstGeom prst="rect">
            <a:avLst/>
          </a:prstGeom>
          <a:noFill/>
          <a:ln w="9525">
            <a:noFill/>
            <a:miter lim="800000"/>
            <a:headEnd/>
            <a:tailEnd/>
          </a:ln>
        </p:spPr>
      </p:pic>
      <p:pic>
        <p:nvPicPr>
          <p:cNvPr id="24584" name="Picture 8" descr="5b717ff649c3afb08a57cbe05b510f5f"/>
          <p:cNvPicPr>
            <a:picLocks noChangeAspect="1" noChangeArrowheads="1"/>
          </p:cNvPicPr>
          <p:nvPr/>
        </p:nvPicPr>
        <p:blipFill>
          <a:blip r:embed="rId4" cstate="print"/>
          <a:srcRect/>
          <a:stretch>
            <a:fillRect/>
          </a:stretch>
        </p:blipFill>
        <p:spPr bwMode="auto">
          <a:xfrm>
            <a:off x="2268538" y="4267200"/>
            <a:ext cx="3887787" cy="2414588"/>
          </a:xfrm>
          <a:prstGeom prst="rect">
            <a:avLst/>
          </a:prstGeom>
          <a:noFill/>
        </p:spPr>
      </p:pic>
      <p:pic>
        <p:nvPicPr>
          <p:cNvPr id="24585" name="Picture 9" descr="38988"/>
          <p:cNvPicPr>
            <a:picLocks noChangeAspect="1" noChangeArrowheads="1"/>
          </p:cNvPicPr>
          <p:nvPr/>
        </p:nvPicPr>
        <p:blipFill>
          <a:blip r:embed="rId5" cstate="print"/>
          <a:srcRect/>
          <a:stretch>
            <a:fillRect/>
          </a:stretch>
        </p:blipFill>
        <p:spPr bwMode="auto">
          <a:xfrm>
            <a:off x="6372225" y="4552950"/>
            <a:ext cx="2592388" cy="2305050"/>
          </a:xfrm>
          <a:prstGeom prst="rect">
            <a:avLst/>
          </a:prstGeom>
          <a:noFill/>
        </p:spPr>
      </p:pic>
      <p:pic>
        <p:nvPicPr>
          <p:cNvPr id="24586" name="Picture 10" descr="first-tv-set"/>
          <p:cNvPicPr>
            <a:picLocks noChangeAspect="1" noChangeArrowheads="1"/>
          </p:cNvPicPr>
          <p:nvPr/>
        </p:nvPicPr>
        <p:blipFill>
          <a:blip r:embed="rId6" cstate="print"/>
          <a:srcRect/>
          <a:stretch>
            <a:fillRect/>
          </a:stretch>
        </p:blipFill>
        <p:spPr bwMode="auto">
          <a:xfrm>
            <a:off x="179388" y="4221163"/>
            <a:ext cx="1993900" cy="2492375"/>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 presetClass="entr" presetSubtype="16" fill="hold" nodeType="after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ox(in)">
                                      <p:cBhvr>
                                        <p:cTn id="12" dur="500"/>
                                        <p:tgtEl>
                                          <p:spTgt spid="24582"/>
                                        </p:tgtEl>
                                      </p:cBhvr>
                                    </p:animEffect>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strVal val="#ppt_w*0.70"/>
                                          </p:val>
                                        </p:tav>
                                        <p:tav tm="100000">
                                          <p:val>
                                            <p:strVal val="#ppt_w"/>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animEffect transition="in" filter="fade">
                                      <p:cBhvr>
                                        <p:cTn id="18" dur="2000"/>
                                        <p:tgtEl>
                                          <p:spTgt spid="6"/>
                                        </p:tgtEl>
                                      </p:cBhvr>
                                    </p:animEffect>
                                  </p:childTnLst>
                                </p:cTn>
                              </p:par>
                            </p:childTnLst>
                          </p:cTn>
                        </p:par>
                        <p:par>
                          <p:cTn id="19" fill="hold">
                            <p:stCondLst>
                              <p:cond delay="3500"/>
                            </p:stCondLst>
                            <p:childTnLst>
                              <p:par>
                                <p:cTn id="20" presetID="24"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par>
                          <p:cTn id="23" fill="hold">
                            <p:stCondLst>
                              <p:cond delay="3500"/>
                            </p:stCondLst>
                            <p:childTnLst>
                              <p:par>
                                <p:cTn id="24" presetID="51" presetClass="entr" presetSubtype="0" fill="hold" nodeType="after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fade">
                                      <p:cBhvr>
                                        <p:cTn id="26" dur="770" decel="100000"/>
                                        <p:tgtEl>
                                          <p:spTgt spid="24584"/>
                                        </p:tgtEl>
                                      </p:cBhvr>
                                    </p:animEffect>
                                    <p:animScale>
                                      <p:cBhvr>
                                        <p:cTn id="27" dur="770" decel="100000"/>
                                        <p:tgtEl>
                                          <p:spTgt spid="24584"/>
                                        </p:tgtEl>
                                      </p:cBhvr>
                                      <p:from x="10000" y="10000"/>
                                      <p:to x="200000" y="450000"/>
                                    </p:animScale>
                                    <p:animScale>
                                      <p:cBhvr>
                                        <p:cTn id="28" dur="1230" accel="100000" fill="hold">
                                          <p:stCondLst>
                                            <p:cond delay="770"/>
                                          </p:stCondLst>
                                        </p:cTn>
                                        <p:tgtEl>
                                          <p:spTgt spid="24584"/>
                                        </p:tgtEl>
                                      </p:cBhvr>
                                      <p:from x="200000" y="450000"/>
                                      <p:to x="100000" y="100000"/>
                                    </p:animScale>
                                    <p:set>
                                      <p:cBhvr>
                                        <p:cTn id="29" dur="770" fill="hold"/>
                                        <p:tgtEl>
                                          <p:spTgt spid="24584"/>
                                        </p:tgtEl>
                                        <p:attrNameLst>
                                          <p:attrName>ppt_x</p:attrName>
                                        </p:attrNameLst>
                                      </p:cBhvr>
                                      <p:to>
                                        <p:strVal val="(0.5)"/>
                                      </p:to>
                                    </p:set>
                                    <p:anim from="(0.5)" to="(#ppt_x)" calcmode="lin" valueType="num">
                                      <p:cBhvr>
                                        <p:cTn id="30" dur="1230" accel="100000" fill="hold">
                                          <p:stCondLst>
                                            <p:cond delay="770"/>
                                          </p:stCondLst>
                                        </p:cTn>
                                        <p:tgtEl>
                                          <p:spTgt spid="24584"/>
                                        </p:tgtEl>
                                        <p:attrNameLst>
                                          <p:attrName>ppt_x</p:attrName>
                                        </p:attrNameLst>
                                      </p:cBhvr>
                                    </p:anim>
                                    <p:set>
                                      <p:cBhvr>
                                        <p:cTn id="31" dur="770" fill="hold"/>
                                        <p:tgtEl>
                                          <p:spTgt spid="24584"/>
                                        </p:tgtEl>
                                        <p:attrNameLst>
                                          <p:attrName>ppt_y</p:attrName>
                                        </p:attrNameLst>
                                      </p:cBhvr>
                                      <p:to>
                                        <p:strVal val="(#ppt_y+0.4)"/>
                                      </p:to>
                                    </p:set>
                                    <p:anim from="(#ppt_y+0.4)" to="(#ppt_y)" calcmode="lin" valueType="num">
                                      <p:cBhvr>
                                        <p:cTn id="32" dur="1230" accel="100000" fill="hold">
                                          <p:stCondLst>
                                            <p:cond delay="770"/>
                                          </p:stCondLst>
                                        </p:cTn>
                                        <p:tgtEl>
                                          <p:spTgt spid="24584"/>
                                        </p:tgtEl>
                                        <p:attrNameLst>
                                          <p:attrName>ppt_y</p:attrName>
                                        </p:attrNameLst>
                                      </p:cBhvr>
                                    </p:anim>
                                  </p:childTnLst>
                                </p:cTn>
                              </p:par>
                            </p:childTnLst>
                          </p:cTn>
                        </p:par>
                        <p:par>
                          <p:cTn id="33" fill="hold">
                            <p:stCondLst>
                              <p:cond delay="5500"/>
                            </p:stCondLst>
                            <p:childTnLst>
                              <p:par>
                                <p:cTn id="34" presetID="5" presetClass="entr" presetSubtype="10" fill="hold" nodeType="afterEffect">
                                  <p:stCondLst>
                                    <p:cond delay="0"/>
                                  </p:stCondLst>
                                  <p:childTnLst>
                                    <p:set>
                                      <p:cBhvr>
                                        <p:cTn id="35" dur="1" fill="hold">
                                          <p:stCondLst>
                                            <p:cond delay="0"/>
                                          </p:stCondLst>
                                        </p:cTn>
                                        <p:tgtEl>
                                          <p:spTgt spid="24584"/>
                                        </p:tgtEl>
                                        <p:attrNameLst>
                                          <p:attrName>style.visibility</p:attrName>
                                        </p:attrNameLst>
                                      </p:cBhvr>
                                      <p:to>
                                        <p:strVal val="visible"/>
                                      </p:to>
                                    </p:set>
                                    <p:animEffect transition="in" filter="checkerboard(across)">
                                      <p:cBhvr>
                                        <p:cTn id="36" dur="500"/>
                                        <p:tgtEl>
                                          <p:spTgt spid="24584"/>
                                        </p:tgtEl>
                                      </p:cBhvr>
                                    </p:animEffect>
                                  </p:childTnLst>
                                </p:cTn>
                              </p:par>
                            </p:childTnLst>
                          </p:cTn>
                        </p:par>
                        <p:par>
                          <p:cTn id="37" fill="hold">
                            <p:stCondLst>
                              <p:cond delay="6000"/>
                            </p:stCondLst>
                            <p:childTnLst>
                              <p:par>
                                <p:cTn id="38" presetID="3" presetClass="entr" presetSubtype="10" fill="hold" nodeType="afterEffect">
                                  <p:stCondLst>
                                    <p:cond delay="0"/>
                                  </p:stCondLst>
                                  <p:childTnLst>
                                    <p:set>
                                      <p:cBhvr>
                                        <p:cTn id="39" dur="1" fill="hold">
                                          <p:stCondLst>
                                            <p:cond delay="0"/>
                                          </p:stCondLst>
                                        </p:cTn>
                                        <p:tgtEl>
                                          <p:spTgt spid="24586"/>
                                        </p:tgtEl>
                                        <p:attrNameLst>
                                          <p:attrName>style.visibility</p:attrName>
                                        </p:attrNameLst>
                                      </p:cBhvr>
                                      <p:to>
                                        <p:strVal val="visible"/>
                                      </p:to>
                                    </p:set>
                                    <p:animEffect transition="in" filter="blinds(horizontal)">
                                      <p:cBhvr>
                                        <p:cTn id="40" dur="500"/>
                                        <p:tgtEl>
                                          <p:spTgt spid="24586"/>
                                        </p:tgtEl>
                                      </p:cBhvr>
                                    </p:animEffect>
                                  </p:childTnLst>
                                </p:cTn>
                              </p:par>
                            </p:childTnLst>
                          </p:cTn>
                        </p:par>
                        <p:par>
                          <p:cTn id="41" fill="hold">
                            <p:stCondLst>
                              <p:cond delay="6500"/>
                            </p:stCondLst>
                            <p:childTnLst>
                              <p:par>
                                <p:cTn id="42" presetID="2" presetClass="entr" presetSubtype="4" fill="hold" nodeType="afterEffect">
                                  <p:stCondLst>
                                    <p:cond delay="0"/>
                                  </p:stCondLst>
                                  <p:childTnLst>
                                    <p:set>
                                      <p:cBhvr>
                                        <p:cTn id="43" dur="1" fill="hold">
                                          <p:stCondLst>
                                            <p:cond delay="0"/>
                                          </p:stCondLst>
                                        </p:cTn>
                                        <p:tgtEl>
                                          <p:spTgt spid="24585"/>
                                        </p:tgtEl>
                                        <p:attrNameLst>
                                          <p:attrName>style.visibility</p:attrName>
                                        </p:attrNameLst>
                                      </p:cBhvr>
                                      <p:to>
                                        <p:strVal val="visible"/>
                                      </p:to>
                                    </p:set>
                                    <p:anim calcmode="lin" valueType="num">
                                      <p:cBhvr additive="base">
                                        <p:cTn id="44" dur="500" fill="hold"/>
                                        <p:tgtEl>
                                          <p:spTgt spid="24585"/>
                                        </p:tgtEl>
                                        <p:attrNameLst>
                                          <p:attrName>ppt_x</p:attrName>
                                        </p:attrNameLst>
                                      </p:cBhvr>
                                      <p:tavLst>
                                        <p:tav tm="0">
                                          <p:val>
                                            <p:strVal val="#ppt_x"/>
                                          </p:val>
                                        </p:tav>
                                        <p:tav tm="100000">
                                          <p:val>
                                            <p:strVal val="#ppt_x"/>
                                          </p:val>
                                        </p:tav>
                                      </p:tavLst>
                                    </p:anim>
                                    <p:anim calcmode="lin" valueType="num">
                                      <p:cBhvr additive="base">
                                        <p:cTn id="45"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0338" y="476250"/>
            <a:ext cx="4000500"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John Gorrie </a:t>
            </a:r>
            <a:b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(1803 – 1855)</a:t>
            </a:r>
            <a:endParaRPr lang="ru-RU" sz="3200" smtClean="0">
              <a:solidFill>
                <a:srgbClr val="9933FF"/>
              </a:solidFill>
              <a:latin typeface="Times New Roman" pitchFamily="18" charset="0"/>
              <a:cs typeface="Times New Roman" pitchFamily="18" charset="0"/>
            </a:endParaRPr>
          </a:p>
        </p:txBody>
      </p:sp>
      <p:pic>
        <p:nvPicPr>
          <p:cNvPr id="29703" name="Picture 7" descr="images"/>
          <p:cNvPicPr>
            <a:picLocks noChangeAspect="1" noChangeArrowheads="1"/>
          </p:cNvPicPr>
          <p:nvPr/>
        </p:nvPicPr>
        <p:blipFill>
          <a:blip r:embed="rId2" cstate="print"/>
          <a:srcRect/>
          <a:stretch>
            <a:fillRect/>
          </a:stretch>
        </p:blipFill>
        <p:spPr bwMode="auto">
          <a:xfrm>
            <a:off x="6948488" y="115888"/>
            <a:ext cx="2087562" cy="3673475"/>
          </a:xfrm>
          <a:prstGeom prst="rect">
            <a:avLst/>
          </a:prstGeom>
          <a:noFill/>
          <a:ln w="9525">
            <a:noFill/>
            <a:miter lim="800000"/>
            <a:headEnd/>
            <a:tailEnd/>
          </a:ln>
        </p:spPr>
      </p:pic>
      <p:pic>
        <p:nvPicPr>
          <p:cNvPr id="29705" name="Picture 9" descr="4"/>
          <p:cNvPicPr>
            <a:picLocks noChangeAspect="1" noChangeArrowheads="1"/>
          </p:cNvPicPr>
          <p:nvPr/>
        </p:nvPicPr>
        <p:blipFill>
          <a:blip r:embed="rId3" cstate="print"/>
          <a:srcRect/>
          <a:stretch>
            <a:fillRect/>
          </a:stretch>
        </p:blipFill>
        <p:spPr bwMode="auto">
          <a:xfrm>
            <a:off x="4284663" y="3789363"/>
            <a:ext cx="2236787" cy="2879725"/>
          </a:xfrm>
          <a:prstGeom prst="rect">
            <a:avLst/>
          </a:prstGeom>
          <a:noFill/>
          <a:ln w="9525">
            <a:noFill/>
            <a:miter lim="800000"/>
            <a:headEnd/>
            <a:tailEnd/>
          </a:ln>
        </p:spPr>
      </p:pic>
      <p:pic>
        <p:nvPicPr>
          <p:cNvPr id="29706" name="Picture 10" descr="pervaya_lastochka"/>
          <p:cNvPicPr>
            <a:picLocks noChangeAspect="1" noChangeArrowheads="1"/>
          </p:cNvPicPr>
          <p:nvPr/>
        </p:nvPicPr>
        <p:blipFill>
          <a:blip r:embed="rId4" cstate="print"/>
          <a:srcRect/>
          <a:stretch>
            <a:fillRect/>
          </a:stretch>
        </p:blipFill>
        <p:spPr bwMode="auto">
          <a:xfrm>
            <a:off x="0" y="3789363"/>
            <a:ext cx="4286250" cy="2879725"/>
          </a:xfrm>
          <a:prstGeom prst="rect">
            <a:avLst/>
          </a:prstGeom>
          <a:noFill/>
          <a:ln w="9525">
            <a:noFill/>
            <a:miter lim="800000"/>
            <a:headEnd/>
            <a:tailEnd/>
          </a:ln>
        </p:spPr>
      </p:pic>
      <p:sp>
        <p:nvSpPr>
          <p:cNvPr id="3" name="Содержимое 2"/>
          <p:cNvSpPr>
            <a:spLocks/>
          </p:cNvSpPr>
          <p:nvPr/>
        </p:nvSpPr>
        <p:spPr bwMode="auto">
          <a:xfrm>
            <a:off x="2124075" y="1628775"/>
            <a:ext cx="5000625" cy="1757363"/>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None/>
            </a:pPr>
            <a:r>
              <a:rPr lang="en-US" sz="3100">
                <a:latin typeface="Times New Roman" pitchFamily="18" charset="0"/>
                <a:cs typeface="Times New Roman" pitchFamily="18" charset="0"/>
              </a:rPr>
              <a:t>	</a:t>
            </a:r>
            <a:r>
              <a:rPr lang="en-US" sz="2200">
                <a:latin typeface="Times New Roman" pitchFamily="18" charset="0"/>
                <a:cs typeface="Times New Roman" pitchFamily="18" charset="0"/>
              </a:rPr>
              <a:t>	John Gorrie was a physician, scientist, inventor, and humanitarian, is considered the father of refrigeration and air conditioning. </a:t>
            </a:r>
            <a:endParaRPr lang="ru-RU" sz="2200">
              <a:latin typeface="Times New Roman" pitchFamily="18" charset="0"/>
              <a:cs typeface="Times New Roman" pitchFamily="18" charset="0"/>
            </a:endParaRPr>
          </a:p>
          <a:p>
            <a:pPr marL="419100" indent="-382588">
              <a:spcBef>
                <a:spcPct val="20000"/>
              </a:spcBef>
              <a:buClr>
                <a:schemeClr val="accent1"/>
              </a:buClr>
              <a:buSzPct val="80000"/>
              <a:buFont typeface="Wingdings 2" pitchFamily="18" charset="2"/>
              <a:buNone/>
            </a:pPr>
            <a:endParaRPr lang="ru-RU" sz="2800"/>
          </a:p>
        </p:txBody>
      </p:sp>
      <p:pic>
        <p:nvPicPr>
          <p:cNvPr id="1028" name="Picture 4" descr="C:\Documents and Settings\user\Рабочий стол\200px-Monitor_refer.jpg"/>
          <p:cNvPicPr>
            <a:picLocks noChangeAspect="1" noChangeArrowheads="1"/>
          </p:cNvPicPr>
          <p:nvPr/>
        </p:nvPicPr>
        <p:blipFill>
          <a:blip r:embed="rId5" cstate="print"/>
          <a:srcRect/>
          <a:stretch>
            <a:fillRect/>
          </a:stretch>
        </p:blipFill>
        <p:spPr bwMode="auto">
          <a:xfrm>
            <a:off x="1619250" y="0"/>
            <a:ext cx="1033463" cy="2127250"/>
          </a:xfrm>
          <a:prstGeom prst="rect">
            <a:avLst/>
          </a:prstGeom>
          <a:noFill/>
          <a:ln w="9525">
            <a:noFill/>
            <a:miter lim="800000"/>
            <a:headEnd/>
            <a:tailEnd/>
          </a:ln>
        </p:spPr>
      </p:pic>
      <p:pic>
        <p:nvPicPr>
          <p:cNvPr id="25608" name="Picture 8" descr="images (6)"/>
          <p:cNvPicPr>
            <a:picLocks noChangeAspect="1" noChangeArrowheads="1"/>
          </p:cNvPicPr>
          <p:nvPr/>
        </p:nvPicPr>
        <p:blipFill>
          <a:blip r:embed="rId6" cstate="print"/>
          <a:srcRect/>
          <a:stretch>
            <a:fillRect/>
          </a:stretch>
        </p:blipFill>
        <p:spPr bwMode="auto">
          <a:xfrm>
            <a:off x="6516688" y="3789363"/>
            <a:ext cx="2417762" cy="2879725"/>
          </a:xfrm>
          <a:prstGeom prst="rect">
            <a:avLst/>
          </a:prstGeom>
          <a:noFill/>
        </p:spPr>
      </p:pic>
      <p:pic>
        <p:nvPicPr>
          <p:cNvPr id="25609" name="Picture 9" descr="images (7)"/>
          <p:cNvPicPr>
            <a:picLocks noChangeAspect="1" noChangeArrowheads="1"/>
          </p:cNvPicPr>
          <p:nvPr/>
        </p:nvPicPr>
        <p:blipFill>
          <a:blip r:embed="rId7" cstate="print"/>
          <a:srcRect/>
          <a:stretch>
            <a:fillRect/>
          </a:stretch>
        </p:blipFill>
        <p:spPr bwMode="auto">
          <a:xfrm>
            <a:off x="0" y="1773238"/>
            <a:ext cx="1589088" cy="1911350"/>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4" presetClass="entr" presetSubtype="0" fill="hold"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to="" calcmode="lin" valueType="num">
                                      <p:cBhvr>
                                        <p:cTn id="12" dur="1" fill="hold"/>
                                        <p:tgtEl>
                                          <p:spTgt spid="29703"/>
                                        </p:tgtEl>
                                        <p:attrNameLst>
                                          <p:attrName/>
                                        </p:attrNameLst>
                                      </p:cBhvr>
                                    </p:anim>
                                  </p:childTnLst>
                                </p:cTn>
                              </p:par>
                            </p:childTnLst>
                          </p:cTn>
                        </p:par>
                        <p:par>
                          <p:cTn id="13" fill="hold">
                            <p:stCondLst>
                              <p:cond delay="1000"/>
                            </p:stCondLst>
                            <p:childTnLst>
                              <p:par>
                                <p:cTn id="14" presetID="21"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4)">
                                      <p:cBhvr>
                                        <p:cTn id="16" dur="2000"/>
                                        <p:tgtEl>
                                          <p:spTgt spid="3">
                                            <p:txEl>
                                              <p:pRg st="0" end="0"/>
                                            </p:txEl>
                                          </p:spTgt>
                                        </p:tgtEl>
                                      </p:cBhvr>
                                    </p:animEffect>
                                  </p:childTnLst>
                                </p:cTn>
                              </p:par>
                            </p:childTnLst>
                          </p:cTn>
                        </p:par>
                        <p:par>
                          <p:cTn id="17" fill="hold">
                            <p:stCondLst>
                              <p:cond delay="3000"/>
                            </p:stCondLst>
                            <p:childTnLst>
                              <p:par>
                                <p:cTn id="18" presetID="24" presetClass="entr" presetSubtype="0" fill="hold" nodeType="afterEffect">
                                  <p:stCondLst>
                                    <p:cond delay="0"/>
                                  </p:stCondLst>
                                  <p:childTnLst>
                                    <p:set>
                                      <p:cBhvr>
                                        <p:cTn id="19" dur="1" fill="hold">
                                          <p:stCondLst>
                                            <p:cond delay="0"/>
                                          </p:stCondLst>
                                        </p:cTn>
                                        <p:tgtEl>
                                          <p:spTgt spid="29706"/>
                                        </p:tgtEl>
                                        <p:attrNameLst>
                                          <p:attrName>style.visibility</p:attrName>
                                        </p:attrNameLst>
                                      </p:cBhvr>
                                      <p:to>
                                        <p:strVal val="visible"/>
                                      </p:to>
                                    </p:set>
                                    <p:anim to="" calcmode="lin" valueType="num">
                                      <p:cBhvr>
                                        <p:cTn id="20" dur="1" fill="hold"/>
                                        <p:tgtEl>
                                          <p:spTgt spid="29706"/>
                                        </p:tgtEl>
                                        <p:attrNameLst>
                                          <p:attrName/>
                                        </p:attrNameLst>
                                      </p:cBhvr>
                                    </p:anim>
                                  </p:childTnLst>
                                </p:cTn>
                              </p:par>
                            </p:childTnLst>
                          </p:cTn>
                        </p:par>
                        <p:par>
                          <p:cTn id="21" fill="hold">
                            <p:stCondLst>
                              <p:cond delay="3000"/>
                            </p:stCondLst>
                            <p:childTnLst>
                              <p:par>
                                <p:cTn id="22" presetID="24" presetClass="entr" presetSubtype="0" fill="hold" nodeType="afterEffect">
                                  <p:stCondLst>
                                    <p:cond delay="0"/>
                                  </p:stCondLst>
                                  <p:childTnLst>
                                    <p:set>
                                      <p:cBhvr>
                                        <p:cTn id="23" dur="1" fill="hold">
                                          <p:stCondLst>
                                            <p:cond delay="0"/>
                                          </p:stCondLst>
                                        </p:cTn>
                                        <p:tgtEl>
                                          <p:spTgt spid="29705"/>
                                        </p:tgtEl>
                                        <p:attrNameLst>
                                          <p:attrName>style.visibility</p:attrName>
                                        </p:attrNameLst>
                                      </p:cBhvr>
                                      <p:to>
                                        <p:strVal val="visible"/>
                                      </p:to>
                                    </p:set>
                                    <p:anim to="" calcmode="lin" valueType="num">
                                      <p:cBhvr>
                                        <p:cTn id="24" dur="1" fill="hold"/>
                                        <p:tgtEl>
                                          <p:spTgt spid="29705"/>
                                        </p:tgtEl>
                                        <p:attrNameLst>
                                          <p:attrName/>
                                        </p:attrNameLst>
                                      </p:cBhvr>
                                    </p:anim>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dissolve">
                                      <p:cBhvr>
                                        <p:cTn id="28" dur="1000"/>
                                        <p:tgtEl>
                                          <p:spTgt spid="1028"/>
                                        </p:tgtEl>
                                      </p:cBhvr>
                                    </p:animEffect>
                                  </p:childTnLst>
                                </p:cTn>
                              </p:par>
                            </p:childTnLst>
                          </p:cTn>
                        </p:par>
                        <p:par>
                          <p:cTn id="29" fill="hold">
                            <p:stCondLst>
                              <p:cond delay="4000"/>
                            </p:stCondLst>
                            <p:childTnLst>
                              <p:par>
                                <p:cTn id="30" presetID="4" presetClass="entr" presetSubtype="16" fill="hold" nodeType="afterEffect">
                                  <p:stCondLst>
                                    <p:cond delay="0"/>
                                  </p:stCondLst>
                                  <p:childTnLst>
                                    <p:set>
                                      <p:cBhvr>
                                        <p:cTn id="31" dur="1" fill="hold">
                                          <p:stCondLst>
                                            <p:cond delay="0"/>
                                          </p:stCondLst>
                                        </p:cTn>
                                        <p:tgtEl>
                                          <p:spTgt spid="25609"/>
                                        </p:tgtEl>
                                        <p:attrNameLst>
                                          <p:attrName>style.visibility</p:attrName>
                                        </p:attrNameLst>
                                      </p:cBhvr>
                                      <p:to>
                                        <p:strVal val="visible"/>
                                      </p:to>
                                    </p:set>
                                    <p:animEffect transition="in" filter="box(in)">
                                      <p:cBhvr>
                                        <p:cTn id="32" dur="500"/>
                                        <p:tgtEl>
                                          <p:spTgt spid="25609"/>
                                        </p:tgtEl>
                                      </p:cBhvr>
                                    </p:animEffect>
                                  </p:childTnLst>
                                </p:cTn>
                              </p:par>
                            </p:childTnLst>
                          </p:cTn>
                        </p:par>
                        <p:par>
                          <p:cTn id="33" fill="hold">
                            <p:stCondLst>
                              <p:cond delay="4500"/>
                            </p:stCondLst>
                            <p:childTnLst>
                              <p:par>
                                <p:cTn id="34" presetID="5" presetClass="entr" presetSubtype="10" fill="hold" nodeType="after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checkerboard(across)">
                                      <p:cBhvr>
                                        <p:cTn id="36"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Documents and Settings\user\Рабочий стол\Henry_Ford.jpg"/>
          <p:cNvPicPr>
            <a:picLocks noChangeAspect="1" noChangeArrowheads="1"/>
          </p:cNvPicPr>
          <p:nvPr/>
        </p:nvPicPr>
        <p:blipFill>
          <a:blip r:embed="rId2" cstate="print"/>
          <a:srcRect/>
          <a:stretch>
            <a:fillRect/>
          </a:stretch>
        </p:blipFill>
        <p:spPr bwMode="auto">
          <a:xfrm>
            <a:off x="6227763" y="188913"/>
            <a:ext cx="2916237" cy="4032250"/>
          </a:xfrm>
          <a:prstGeom prst="rect">
            <a:avLst/>
          </a:prstGeom>
          <a:noFill/>
          <a:ln w="9525">
            <a:noFill/>
            <a:miter lim="800000"/>
            <a:headEnd/>
            <a:tailEnd/>
          </a:ln>
        </p:spPr>
      </p:pic>
      <p:sp>
        <p:nvSpPr>
          <p:cNvPr id="6" name="Содержимое 5"/>
          <p:cNvSpPr>
            <a:spLocks noGrp="1"/>
          </p:cNvSpPr>
          <p:nvPr>
            <p:ph idx="1"/>
          </p:nvPr>
        </p:nvSpPr>
        <p:spPr>
          <a:xfrm>
            <a:off x="214313" y="1785938"/>
            <a:ext cx="6143625" cy="2786062"/>
          </a:xfrm>
        </p:spPr>
        <p:txBody>
          <a:bodyPr>
            <a:normAutofit fontScale="85000" lnSpcReduction="20000"/>
          </a:bodyPr>
          <a:lstStyle/>
          <a:p>
            <a:pPr marL="420624" indent="-384048" eaLnBrk="1" fontAlgn="auto" hangingPunct="1">
              <a:spcAft>
                <a:spcPts val="0"/>
              </a:spcAft>
              <a:buFont typeface="Wingdings 2"/>
              <a:buNone/>
              <a:defRPr/>
            </a:pPr>
            <a:r>
              <a:rPr lang="en-US" dirty="0" smtClean="0"/>
              <a:t>	</a:t>
            </a:r>
            <a:r>
              <a:rPr lang="en-US" sz="2900" dirty="0" smtClean="0">
                <a:latin typeface="Times New Roman" pitchFamily="18" charset="0"/>
                <a:cs typeface="Times New Roman" pitchFamily="18" charset="0"/>
              </a:rPr>
              <a:t>	Henry Ford was the American founder of the Ford Motor Company and father of modern assembly lines used in mass production. His introduction of the Model T automobile revolutionized transportation and American industry. He was a prolific inventor and was awarded 161 U.S. patents.</a:t>
            </a:r>
          </a:p>
          <a:p>
            <a:pPr marL="420624" indent="-384048" eaLnBrk="1" fontAlgn="auto" hangingPunct="1">
              <a:spcAft>
                <a:spcPts val="0"/>
              </a:spcAft>
              <a:buFont typeface="Wingdings 2"/>
              <a:buNone/>
              <a:defRPr/>
            </a:pPr>
            <a:endParaRPr lang="ru-RU" sz="2900" dirty="0" smtClean="0">
              <a:latin typeface="Times New Roman" pitchFamily="18" charset="0"/>
              <a:cs typeface="Times New Roman" pitchFamily="18" charset="0"/>
            </a:endParaRPr>
          </a:p>
          <a:p>
            <a:pPr marL="420624" indent="-384048" eaLnBrk="1" fontAlgn="auto" hangingPunct="1">
              <a:spcAft>
                <a:spcPts val="0"/>
              </a:spcAft>
              <a:buFont typeface="Wingdings 2"/>
              <a:buChar char=""/>
              <a:defRPr/>
            </a:pPr>
            <a:endParaRPr lang="ru-RU" dirty="0"/>
          </a:p>
        </p:txBody>
      </p:sp>
      <p:sp>
        <p:nvSpPr>
          <p:cNvPr id="8" name="Заголовок 7"/>
          <p:cNvSpPr>
            <a:spLocks noGrp="1"/>
          </p:cNvSpPr>
          <p:nvPr>
            <p:ph type="title"/>
          </p:nvPr>
        </p:nvSpPr>
        <p:spPr>
          <a:xfrm>
            <a:off x="1643063" y="274638"/>
            <a:ext cx="4643437"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Henry Ford</a:t>
            </a:r>
            <a:r>
              <a:rPr lang="en-US" sz="3200" smtClean="0">
                <a:solidFill>
                  <a:srgbClr val="9933FF"/>
                </a:solidFill>
                <a:latin typeface="Times New Roman" pitchFamily="18" charset="0"/>
                <a:cs typeface="Times New Roman" pitchFamily="18" charset="0"/>
              </a:rPr>
              <a:t>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(1863 – 1947) </a:t>
            </a:r>
            <a:endParaRPr lang="ru-RU" sz="3200" smtClean="0">
              <a:solidFill>
                <a:srgbClr val="9933FF"/>
              </a:solidFill>
              <a:latin typeface="Times New Roman" pitchFamily="18" charset="0"/>
              <a:cs typeface="Times New Roman" pitchFamily="18" charset="0"/>
            </a:endParaRPr>
          </a:p>
        </p:txBody>
      </p:sp>
      <p:pic>
        <p:nvPicPr>
          <p:cNvPr id="30725" name="Picture 4" descr="C:\Documents and Settings\user\Рабочий стол\2fast2furious6.gif"/>
          <p:cNvPicPr>
            <a:picLocks noChangeAspect="1" noChangeArrowheads="1" noCrop="1"/>
          </p:cNvPicPr>
          <p:nvPr/>
        </p:nvPicPr>
        <p:blipFill>
          <a:blip r:embed="rId3" cstate="print"/>
          <a:srcRect/>
          <a:stretch>
            <a:fillRect/>
          </a:stretch>
        </p:blipFill>
        <p:spPr bwMode="auto">
          <a:xfrm>
            <a:off x="250825" y="404813"/>
            <a:ext cx="1571625" cy="1190625"/>
          </a:xfrm>
          <a:prstGeom prst="rect">
            <a:avLst/>
          </a:prstGeom>
          <a:noFill/>
          <a:ln w="9525">
            <a:noFill/>
            <a:miter lim="800000"/>
            <a:headEnd/>
            <a:tailEnd/>
          </a:ln>
        </p:spPr>
      </p:pic>
      <p:pic>
        <p:nvPicPr>
          <p:cNvPr id="26632" name="Picture 8" descr="3712232680"/>
          <p:cNvPicPr>
            <a:picLocks noChangeAspect="1" noChangeArrowheads="1"/>
          </p:cNvPicPr>
          <p:nvPr/>
        </p:nvPicPr>
        <p:blipFill>
          <a:blip r:embed="rId4" cstate="print"/>
          <a:srcRect/>
          <a:stretch>
            <a:fillRect/>
          </a:stretch>
        </p:blipFill>
        <p:spPr bwMode="auto">
          <a:xfrm>
            <a:off x="0" y="4365625"/>
            <a:ext cx="3203575" cy="2492375"/>
          </a:xfrm>
          <a:prstGeom prst="rect">
            <a:avLst/>
          </a:prstGeom>
          <a:noFill/>
        </p:spPr>
      </p:pic>
      <p:pic>
        <p:nvPicPr>
          <p:cNvPr id="26633" name="Picture 9" descr="car_ogo_ford"/>
          <p:cNvPicPr>
            <a:picLocks noChangeAspect="1" noChangeArrowheads="1"/>
          </p:cNvPicPr>
          <p:nvPr/>
        </p:nvPicPr>
        <p:blipFill>
          <a:blip r:embed="rId5" cstate="print"/>
          <a:srcRect/>
          <a:stretch>
            <a:fillRect/>
          </a:stretch>
        </p:blipFill>
        <p:spPr bwMode="auto">
          <a:xfrm>
            <a:off x="3203575" y="4365625"/>
            <a:ext cx="2663825" cy="2492375"/>
          </a:xfrm>
          <a:prstGeom prst="rect">
            <a:avLst/>
          </a:prstGeom>
          <a:noFill/>
        </p:spPr>
      </p:pic>
      <p:pic>
        <p:nvPicPr>
          <p:cNvPr id="26634" name="Picture 10" descr="ford_mustang_shelby_gt500"/>
          <p:cNvPicPr>
            <a:picLocks noChangeAspect="1" noChangeArrowheads="1"/>
          </p:cNvPicPr>
          <p:nvPr/>
        </p:nvPicPr>
        <p:blipFill>
          <a:blip r:embed="rId6" cstate="print"/>
          <a:srcRect/>
          <a:stretch>
            <a:fillRect/>
          </a:stretch>
        </p:blipFill>
        <p:spPr bwMode="auto">
          <a:xfrm>
            <a:off x="5867400" y="4365625"/>
            <a:ext cx="3276600" cy="2492375"/>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2000"/>
                                        <p:tgtEl>
                                          <p:spTgt spid="2"/>
                                        </p:tgtEl>
                                      </p:cBhvr>
                                    </p:animEffect>
                                  </p:childTnLst>
                                </p:cTn>
                              </p:par>
                            </p:childTnLst>
                          </p:cTn>
                        </p:par>
                        <p:par>
                          <p:cTn id="13" fill="hold">
                            <p:stCondLst>
                              <p:cond delay="2500"/>
                            </p:stCondLst>
                            <p:childTnLst>
                              <p:par>
                                <p:cTn id="14" presetID="24" presetClass="entr" presetSubtype="0" fill="hold" nodeType="afterEffect">
                                  <p:stCondLst>
                                    <p:cond delay="0"/>
                                  </p:stCondLst>
                                  <p:childTnLst>
                                    <p:set>
                                      <p:cBhvr>
                                        <p:cTn id="15" dur="1" fill="hold">
                                          <p:stCondLst>
                                            <p:cond delay="0"/>
                                          </p:stCondLst>
                                        </p:cTn>
                                        <p:tgtEl>
                                          <p:spTgt spid="30725"/>
                                        </p:tgtEl>
                                        <p:attrNameLst>
                                          <p:attrName>style.visibility</p:attrName>
                                        </p:attrNameLst>
                                      </p:cBhvr>
                                      <p:to>
                                        <p:strVal val="visible"/>
                                      </p:to>
                                    </p:set>
                                    <p:anim to="" calcmode="lin" valueType="num">
                                      <p:cBhvr>
                                        <p:cTn id="16" dur="1" fill="hold"/>
                                        <p:tgtEl>
                                          <p:spTgt spid="30725"/>
                                        </p:tgtEl>
                                        <p:attrNameLst>
                                          <p:attrName/>
                                        </p:attrNameLst>
                                      </p:cBhvr>
                                    </p:anim>
                                  </p:childTnLst>
                                </p:cTn>
                              </p:par>
                            </p:childTnLst>
                          </p:cTn>
                        </p:par>
                        <p:par>
                          <p:cTn id="17" fill="hold">
                            <p:stCondLst>
                              <p:cond delay="2500"/>
                            </p:stCondLst>
                            <p:childTnLst>
                              <p:par>
                                <p:cTn id="18" presetID="21" presetClass="entr" presetSubtype="4"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4)">
                                      <p:cBhvr>
                                        <p:cTn id="20" dur="2000"/>
                                        <p:tgtEl>
                                          <p:spTgt spid="6">
                                            <p:txEl>
                                              <p:pRg st="0" end="0"/>
                                            </p:txEl>
                                          </p:spTgt>
                                        </p:tgtEl>
                                      </p:cBhvr>
                                    </p:animEffect>
                                  </p:childTnLst>
                                </p:cTn>
                              </p:par>
                            </p:childTnLst>
                          </p:cTn>
                        </p:par>
                        <p:par>
                          <p:cTn id="21" fill="hold">
                            <p:stCondLst>
                              <p:cond delay="4500"/>
                            </p:stCondLst>
                            <p:childTnLst>
                              <p:par>
                                <p:cTn id="22" presetID="2" presetClass="entr" presetSubtype="4" fill="hold" nodeType="afterEffect">
                                  <p:stCondLst>
                                    <p:cond delay="0"/>
                                  </p:stCondLst>
                                  <p:childTnLst>
                                    <p:set>
                                      <p:cBhvr>
                                        <p:cTn id="23" dur="1" fill="hold">
                                          <p:stCondLst>
                                            <p:cond delay="0"/>
                                          </p:stCondLst>
                                        </p:cTn>
                                        <p:tgtEl>
                                          <p:spTgt spid="26633"/>
                                        </p:tgtEl>
                                        <p:attrNameLst>
                                          <p:attrName>style.visibility</p:attrName>
                                        </p:attrNameLst>
                                      </p:cBhvr>
                                      <p:to>
                                        <p:strVal val="visible"/>
                                      </p:to>
                                    </p:set>
                                    <p:anim calcmode="lin" valueType="num">
                                      <p:cBhvr additive="base">
                                        <p:cTn id="24" dur="500" fill="hold"/>
                                        <p:tgtEl>
                                          <p:spTgt spid="26633"/>
                                        </p:tgtEl>
                                        <p:attrNameLst>
                                          <p:attrName>ppt_x</p:attrName>
                                        </p:attrNameLst>
                                      </p:cBhvr>
                                      <p:tavLst>
                                        <p:tav tm="0">
                                          <p:val>
                                            <p:strVal val="#ppt_x"/>
                                          </p:val>
                                        </p:tav>
                                        <p:tav tm="100000">
                                          <p:val>
                                            <p:strVal val="#ppt_x"/>
                                          </p:val>
                                        </p:tav>
                                      </p:tavLst>
                                    </p:anim>
                                    <p:anim calcmode="lin" valueType="num">
                                      <p:cBhvr additive="base">
                                        <p:cTn id="25" dur="500" fill="hold"/>
                                        <p:tgtEl>
                                          <p:spTgt spid="26633"/>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4" presetClass="entr" presetSubtype="0" fill="hold" nodeType="afterEffect">
                                  <p:stCondLst>
                                    <p:cond delay="0"/>
                                  </p:stCondLst>
                                  <p:childTnLst>
                                    <p:set>
                                      <p:cBhvr>
                                        <p:cTn id="28" dur="1" fill="hold">
                                          <p:stCondLst>
                                            <p:cond delay="0"/>
                                          </p:stCondLst>
                                        </p:cTn>
                                        <p:tgtEl>
                                          <p:spTgt spid="26632"/>
                                        </p:tgtEl>
                                        <p:attrNameLst>
                                          <p:attrName>style.visibility</p:attrName>
                                        </p:attrNameLst>
                                      </p:cBhvr>
                                      <p:to>
                                        <p:strVal val="visible"/>
                                      </p:to>
                                    </p:set>
                                    <p:anim to="" calcmode="lin" valueType="num">
                                      <p:cBhvr>
                                        <p:cTn id="29" dur="1" fill="hold"/>
                                        <p:tgtEl>
                                          <p:spTgt spid="26632"/>
                                        </p:tgtEl>
                                        <p:attrNameLst>
                                          <p:attrName/>
                                        </p:attrNameLst>
                                      </p:cBhvr>
                                    </p:anim>
                                  </p:childTnLst>
                                </p:cTn>
                              </p:par>
                            </p:childTnLst>
                          </p:cTn>
                        </p:par>
                        <p:par>
                          <p:cTn id="30" fill="hold">
                            <p:stCondLst>
                              <p:cond delay="5000"/>
                            </p:stCondLst>
                            <p:childTnLst>
                              <p:par>
                                <p:cTn id="31" presetID="5" presetClass="entr" presetSubtype="10" fill="hold" nodeType="afterEffect">
                                  <p:stCondLst>
                                    <p:cond delay="0"/>
                                  </p:stCondLst>
                                  <p:childTnLst>
                                    <p:set>
                                      <p:cBhvr>
                                        <p:cTn id="32" dur="1" fill="hold">
                                          <p:stCondLst>
                                            <p:cond delay="0"/>
                                          </p:stCondLst>
                                        </p:cTn>
                                        <p:tgtEl>
                                          <p:spTgt spid="26634"/>
                                        </p:tgtEl>
                                        <p:attrNameLst>
                                          <p:attrName>style.visibility</p:attrName>
                                        </p:attrNameLst>
                                      </p:cBhvr>
                                      <p:to>
                                        <p:strVal val="visible"/>
                                      </p:to>
                                    </p:set>
                                    <p:animEffect transition="in" filter="checkerboard(across)">
                                      <p:cBhvr>
                                        <p:cTn id="33"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a:xfrm>
            <a:off x="-541338" y="188913"/>
            <a:ext cx="7467601"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Sergey Pavlovich Korolyov</a:t>
            </a:r>
            <a:b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(1907 – 1966)</a:t>
            </a:r>
            <a:endParaRPr lang="ru-RU" sz="3200" smtClean="0">
              <a:solidFill>
                <a:srgbClr val="9933FF"/>
              </a:solidFill>
              <a:latin typeface="Times New Roman" pitchFamily="18" charset="0"/>
              <a:cs typeface="Times New Roman" pitchFamily="18" charset="0"/>
            </a:endParaRPr>
          </a:p>
        </p:txBody>
      </p:sp>
      <p:sp>
        <p:nvSpPr>
          <p:cNvPr id="20" name="Содержимое 19"/>
          <p:cNvSpPr>
            <a:spLocks noGrp="1"/>
          </p:cNvSpPr>
          <p:nvPr>
            <p:ph idx="1"/>
          </p:nvPr>
        </p:nvSpPr>
        <p:spPr>
          <a:xfrm>
            <a:off x="1187450" y="1484313"/>
            <a:ext cx="5572125" cy="2143125"/>
          </a:xfrm>
        </p:spPr>
        <p:txBody>
          <a:bodyPr/>
          <a:lstStyle/>
          <a:p>
            <a:pPr eaLnBrk="1" hangingPunct="1">
              <a:buFont typeface="Wingdings 2" pitchFamily="18" charset="2"/>
              <a:buNone/>
            </a:pPr>
            <a:r>
              <a:rPr lang="en-US" sz="1600" smtClean="0"/>
              <a:t>	</a:t>
            </a:r>
            <a:r>
              <a:rPr lang="en-US" sz="2000" smtClean="0">
                <a:latin typeface="Times New Roman" pitchFamily="18" charset="0"/>
                <a:cs typeface="Times New Roman" pitchFamily="18" charset="0"/>
              </a:rPr>
              <a:t>	Sergey Pavlovich Korolyov was the head Soviet rocket engineer and designer during the Space Race between the United States and the Soviet Union in the 1950s and 1960s. He is considered by many as the father of practical astronautics.</a:t>
            </a:r>
            <a:endParaRPr lang="ru-RU" sz="2000" smtClean="0">
              <a:latin typeface="Times New Roman" pitchFamily="18" charset="0"/>
              <a:cs typeface="Times New Roman" pitchFamily="18" charset="0"/>
            </a:endParaRPr>
          </a:p>
        </p:txBody>
      </p:sp>
      <p:pic>
        <p:nvPicPr>
          <p:cNvPr id="29703" name="Picture 15" descr="C:\Documents and Settings\user\Рабочий стол\05.gif"/>
          <p:cNvPicPr>
            <a:picLocks noChangeAspect="1" noChangeArrowheads="1" noCrop="1"/>
          </p:cNvPicPr>
          <p:nvPr/>
        </p:nvPicPr>
        <p:blipFill>
          <a:blip r:embed="rId2" cstate="print"/>
          <a:srcRect/>
          <a:stretch>
            <a:fillRect/>
          </a:stretch>
        </p:blipFill>
        <p:spPr bwMode="auto">
          <a:xfrm>
            <a:off x="250825" y="836613"/>
            <a:ext cx="1230313" cy="1214437"/>
          </a:xfrm>
          <a:prstGeom prst="rect">
            <a:avLst/>
          </a:prstGeom>
          <a:noFill/>
          <a:ln w="9525">
            <a:noFill/>
            <a:miter lim="800000"/>
            <a:headEnd/>
            <a:tailEnd/>
          </a:ln>
        </p:spPr>
      </p:pic>
      <p:pic>
        <p:nvPicPr>
          <p:cNvPr id="29705" name="Picture 9" descr="032044_first_sputnik_model_02"/>
          <p:cNvPicPr>
            <a:picLocks noChangeAspect="1" noChangeArrowheads="1"/>
          </p:cNvPicPr>
          <p:nvPr/>
        </p:nvPicPr>
        <p:blipFill>
          <a:blip r:embed="rId3" cstate="print"/>
          <a:srcRect/>
          <a:stretch>
            <a:fillRect/>
          </a:stretch>
        </p:blipFill>
        <p:spPr bwMode="auto">
          <a:xfrm>
            <a:off x="3779838" y="4581525"/>
            <a:ext cx="2286000" cy="2276475"/>
          </a:xfrm>
          <a:prstGeom prst="rect">
            <a:avLst/>
          </a:prstGeom>
          <a:noFill/>
        </p:spPr>
      </p:pic>
      <p:pic>
        <p:nvPicPr>
          <p:cNvPr id="29706" name="Picture 10" descr="S_SputnikExploded"/>
          <p:cNvPicPr>
            <a:picLocks noChangeAspect="1" noChangeArrowheads="1"/>
          </p:cNvPicPr>
          <p:nvPr/>
        </p:nvPicPr>
        <p:blipFill>
          <a:blip r:embed="rId4" cstate="print"/>
          <a:srcRect/>
          <a:stretch>
            <a:fillRect/>
          </a:stretch>
        </p:blipFill>
        <p:spPr bwMode="auto">
          <a:xfrm>
            <a:off x="6048375" y="4581525"/>
            <a:ext cx="3095625" cy="2276475"/>
          </a:xfrm>
          <a:prstGeom prst="rect">
            <a:avLst/>
          </a:prstGeom>
          <a:noFill/>
        </p:spPr>
      </p:pic>
      <p:pic>
        <p:nvPicPr>
          <p:cNvPr id="29707" name="Picture 11" descr="satellite"/>
          <p:cNvPicPr>
            <a:picLocks noChangeAspect="1" noChangeArrowheads="1"/>
          </p:cNvPicPr>
          <p:nvPr/>
        </p:nvPicPr>
        <p:blipFill>
          <a:blip r:embed="rId5" cstate="print"/>
          <a:srcRect/>
          <a:stretch>
            <a:fillRect/>
          </a:stretch>
        </p:blipFill>
        <p:spPr bwMode="auto">
          <a:xfrm>
            <a:off x="0" y="3857625"/>
            <a:ext cx="3790950" cy="3000375"/>
          </a:xfrm>
          <a:prstGeom prst="rect">
            <a:avLst/>
          </a:prstGeom>
          <a:noFill/>
        </p:spPr>
      </p:pic>
      <p:pic>
        <p:nvPicPr>
          <p:cNvPr id="29708" name="Picture 12" descr="s-k"/>
          <p:cNvPicPr>
            <a:picLocks noChangeAspect="1" noChangeArrowheads="1"/>
          </p:cNvPicPr>
          <p:nvPr/>
        </p:nvPicPr>
        <p:blipFill>
          <a:blip r:embed="rId6" cstate="print"/>
          <a:srcRect/>
          <a:stretch>
            <a:fillRect/>
          </a:stretch>
        </p:blipFill>
        <p:spPr bwMode="auto">
          <a:xfrm>
            <a:off x="5810250" y="0"/>
            <a:ext cx="3333750" cy="428625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 presetClass="entr" presetSubtype="16" fill="hold" nodeType="after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box(in)">
                                      <p:cBhvr>
                                        <p:cTn id="12" dur="500"/>
                                        <p:tgtEl>
                                          <p:spTgt spid="29708"/>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diamond(in)">
                                      <p:cBhvr>
                                        <p:cTn id="16" dur="2000"/>
                                        <p:tgtEl>
                                          <p:spTgt spid="29703"/>
                                        </p:tgtEl>
                                      </p:cBhvr>
                                    </p:animEffect>
                                  </p:childTnLst>
                                </p:cTn>
                              </p:par>
                            </p:childTnLst>
                          </p:cTn>
                        </p:par>
                        <p:par>
                          <p:cTn id="17" fill="hold">
                            <p:stCondLst>
                              <p:cond delay="4500"/>
                            </p:stCondLst>
                            <p:childTnLst>
                              <p:par>
                                <p:cTn id="18" presetID="21" presetClass="entr" presetSubtype="4" fill="hold"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heel(4)">
                                      <p:cBhvr>
                                        <p:cTn id="20" dur="2000"/>
                                        <p:tgtEl>
                                          <p:spTgt spid="20">
                                            <p:txEl>
                                              <p:pRg st="0" end="0"/>
                                            </p:txEl>
                                          </p:spTgt>
                                        </p:tgtEl>
                                      </p:cBhvr>
                                    </p:animEffect>
                                  </p:childTnLst>
                                </p:cTn>
                              </p:par>
                            </p:childTnLst>
                          </p:cTn>
                        </p:par>
                        <p:par>
                          <p:cTn id="21" fill="hold">
                            <p:stCondLst>
                              <p:cond delay="6500"/>
                            </p:stCondLst>
                            <p:childTnLst>
                              <p:par>
                                <p:cTn id="22" presetID="24" presetClass="entr" presetSubtype="0" fill="hold" nodeType="afterEffect">
                                  <p:stCondLst>
                                    <p:cond delay="0"/>
                                  </p:stCondLst>
                                  <p:childTnLst>
                                    <p:set>
                                      <p:cBhvr>
                                        <p:cTn id="23" dur="1" fill="hold">
                                          <p:stCondLst>
                                            <p:cond delay="0"/>
                                          </p:stCondLst>
                                        </p:cTn>
                                        <p:tgtEl>
                                          <p:spTgt spid="29705"/>
                                        </p:tgtEl>
                                        <p:attrNameLst>
                                          <p:attrName>style.visibility</p:attrName>
                                        </p:attrNameLst>
                                      </p:cBhvr>
                                      <p:to>
                                        <p:strVal val="visible"/>
                                      </p:to>
                                    </p:set>
                                    <p:anim to="" calcmode="lin" valueType="num">
                                      <p:cBhvr>
                                        <p:cTn id="24" dur="1" fill="hold"/>
                                        <p:tgtEl>
                                          <p:spTgt spid="29705"/>
                                        </p:tgtEl>
                                        <p:attrNameLst>
                                          <p:attrName/>
                                        </p:attrNameLst>
                                      </p:cBhvr>
                                    </p:anim>
                                  </p:childTnLst>
                                </p:cTn>
                              </p:par>
                            </p:childTnLst>
                          </p:cTn>
                        </p:par>
                        <p:par>
                          <p:cTn id="25" fill="hold">
                            <p:stCondLst>
                              <p:cond delay="6500"/>
                            </p:stCondLst>
                            <p:childTnLst>
                              <p:par>
                                <p:cTn id="26" presetID="4" presetClass="entr" presetSubtype="16" fill="hold" nodeType="afterEffect">
                                  <p:stCondLst>
                                    <p:cond delay="0"/>
                                  </p:stCondLst>
                                  <p:childTnLst>
                                    <p:set>
                                      <p:cBhvr>
                                        <p:cTn id="27" dur="1" fill="hold">
                                          <p:stCondLst>
                                            <p:cond delay="0"/>
                                          </p:stCondLst>
                                        </p:cTn>
                                        <p:tgtEl>
                                          <p:spTgt spid="29706"/>
                                        </p:tgtEl>
                                        <p:attrNameLst>
                                          <p:attrName>style.visibility</p:attrName>
                                        </p:attrNameLst>
                                      </p:cBhvr>
                                      <p:to>
                                        <p:strVal val="visible"/>
                                      </p:to>
                                    </p:set>
                                    <p:animEffect transition="in" filter="box(in)">
                                      <p:cBhvr>
                                        <p:cTn id="28" dur="500"/>
                                        <p:tgtEl>
                                          <p:spTgt spid="29706"/>
                                        </p:tgtEl>
                                      </p:cBhvr>
                                    </p:animEffect>
                                  </p:childTnLst>
                                </p:cTn>
                              </p:par>
                            </p:childTnLst>
                          </p:cTn>
                        </p:par>
                        <p:par>
                          <p:cTn id="29" fill="hold">
                            <p:stCondLst>
                              <p:cond delay="7000"/>
                            </p:stCondLst>
                            <p:childTnLst>
                              <p:par>
                                <p:cTn id="30" presetID="5" presetClass="entr" presetSubtype="10" fill="hold" nodeType="afterEffect">
                                  <p:stCondLst>
                                    <p:cond delay="0"/>
                                  </p:stCondLst>
                                  <p:childTnLst>
                                    <p:set>
                                      <p:cBhvr>
                                        <p:cTn id="31" dur="1" fill="hold">
                                          <p:stCondLst>
                                            <p:cond delay="0"/>
                                          </p:stCondLst>
                                        </p:cTn>
                                        <p:tgtEl>
                                          <p:spTgt spid="29707"/>
                                        </p:tgtEl>
                                        <p:attrNameLst>
                                          <p:attrName>style.visibility</p:attrName>
                                        </p:attrNameLst>
                                      </p:cBhvr>
                                      <p:to>
                                        <p:strVal val="visible"/>
                                      </p:to>
                                    </p:set>
                                    <p:animEffect transition="in" filter="checkerboard(across)">
                                      <p:cBhvr>
                                        <p:cTn id="3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76375" y="188913"/>
            <a:ext cx="4929188" cy="1571625"/>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Akio Morita </a:t>
            </a:r>
            <a:b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(1921 — 1999) </a:t>
            </a:r>
            <a:endParaRPr lang="ru-RU" sz="3200" smtClean="0">
              <a:solidFill>
                <a:srgbClr val="9933FF"/>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323850" y="1557338"/>
            <a:ext cx="6000750" cy="2100262"/>
          </a:xfrm>
          <a:prstGeom prst="rect">
            <a:avLst/>
          </a:prstGeom>
          <a:noFill/>
          <a:ln w="9525">
            <a:noFill/>
            <a:miter lim="800000"/>
            <a:headEnd/>
            <a:tailEnd/>
          </a:ln>
        </p:spPr>
        <p:txBody>
          <a:bodyPr>
            <a:spAutoFit/>
          </a:bodyPr>
          <a:lstStyle/>
          <a:p>
            <a:endParaRPr lang="en-US" sz="1200" b="1">
              <a:latin typeface="Comic Sans MS" pitchFamily="66" charset="0"/>
            </a:endParaRPr>
          </a:p>
          <a:p>
            <a:r>
              <a:rPr lang="en-US" sz="2400">
                <a:latin typeface="Times New Roman" pitchFamily="18" charset="0"/>
                <a:cs typeface="Times New Roman" pitchFamily="18" charset="0"/>
              </a:rPr>
              <a:t>Akio Morita was a Japanese entrepreneur, cofounder of Sony Corp. In 1949, the company developed magnetic recording tape and in 1950, sold the first tape recorder in Japan. In 1957, it produced a pocket-sized radio.</a:t>
            </a:r>
            <a:endParaRPr lang="ru-RU" sz="2400">
              <a:latin typeface="Times New Roman" pitchFamily="18" charset="0"/>
              <a:cs typeface="Times New Roman" pitchFamily="18" charset="0"/>
            </a:endParaRPr>
          </a:p>
        </p:txBody>
      </p:sp>
      <p:pic>
        <p:nvPicPr>
          <p:cNvPr id="30726" name="Picture 10" descr="C:\Documents and Settings\user\Рабочий стол\29.gif"/>
          <p:cNvPicPr>
            <a:picLocks noChangeAspect="1" noChangeArrowheads="1" noCrop="1"/>
          </p:cNvPicPr>
          <p:nvPr/>
        </p:nvPicPr>
        <p:blipFill>
          <a:blip r:embed="rId2" cstate="print"/>
          <a:srcRect/>
          <a:stretch>
            <a:fillRect/>
          </a:stretch>
        </p:blipFill>
        <p:spPr bwMode="auto">
          <a:xfrm>
            <a:off x="323850" y="0"/>
            <a:ext cx="1300163" cy="1773238"/>
          </a:xfrm>
          <a:prstGeom prst="rect">
            <a:avLst/>
          </a:prstGeom>
          <a:noFill/>
          <a:ln w="9525">
            <a:noFill/>
            <a:miter lim="800000"/>
            <a:headEnd/>
            <a:tailEnd/>
          </a:ln>
        </p:spPr>
      </p:pic>
      <p:pic>
        <p:nvPicPr>
          <p:cNvPr id="30728" name="Picture 8" descr="5946267"/>
          <p:cNvPicPr>
            <a:picLocks noChangeAspect="1" noChangeArrowheads="1"/>
          </p:cNvPicPr>
          <p:nvPr/>
        </p:nvPicPr>
        <p:blipFill>
          <a:blip r:embed="rId3" cstate="print"/>
          <a:srcRect/>
          <a:stretch>
            <a:fillRect/>
          </a:stretch>
        </p:blipFill>
        <p:spPr bwMode="auto">
          <a:xfrm>
            <a:off x="6588125" y="4056063"/>
            <a:ext cx="2246313" cy="2801937"/>
          </a:xfrm>
          <a:prstGeom prst="rect">
            <a:avLst/>
          </a:prstGeom>
          <a:noFill/>
        </p:spPr>
      </p:pic>
      <p:pic>
        <p:nvPicPr>
          <p:cNvPr id="30729" name="Picture 9" descr="images (9)"/>
          <p:cNvPicPr>
            <a:picLocks noChangeAspect="1" noChangeArrowheads="1"/>
          </p:cNvPicPr>
          <p:nvPr/>
        </p:nvPicPr>
        <p:blipFill>
          <a:blip r:embed="rId4" cstate="print"/>
          <a:srcRect/>
          <a:stretch>
            <a:fillRect/>
          </a:stretch>
        </p:blipFill>
        <p:spPr bwMode="auto">
          <a:xfrm>
            <a:off x="4067175" y="4221163"/>
            <a:ext cx="1295400" cy="857250"/>
          </a:xfrm>
          <a:prstGeom prst="rect">
            <a:avLst/>
          </a:prstGeom>
          <a:noFill/>
        </p:spPr>
      </p:pic>
      <p:pic>
        <p:nvPicPr>
          <p:cNvPr id="30730" name="Picture 10" descr="morita_10"/>
          <p:cNvPicPr>
            <a:picLocks noChangeAspect="1" noChangeArrowheads="1"/>
          </p:cNvPicPr>
          <p:nvPr/>
        </p:nvPicPr>
        <p:blipFill>
          <a:blip r:embed="rId5" cstate="print"/>
          <a:srcRect/>
          <a:stretch>
            <a:fillRect/>
          </a:stretch>
        </p:blipFill>
        <p:spPr bwMode="auto">
          <a:xfrm>
            <a:off x="6281738" y="0"/>
            <a:ext cx="2862262" cy="3816350"/>
          </a:xfrm>
          <a:prstGeom prst="rect">
            <a:avLst/>
          </a:prstGeom>
          <a:noFill/>
        </p:spPr>
      </p:pic>
      <p:pic>
        <p:nvPicPr>
          <p:cNvPr id="30731" name="Picture 11" descr="загруженное (4)"/>
          <p:cNvPicPr>
            <a:picLocks noChangeAspect="1" noChangeArrowheads="1"/>
          </p:cNvPicPr>
          <p:nvPr/>
        </p:nvPicPr>
        <p:blipFill>
          <a:blip r:embed="rId6" cstate="print"/>
          <a:srcRect/>
          <a:stretch>
            <a:fillRect/>
          </a:stretch>
        </p:blipFill>
        <p:spPr bwMode="auto">
          <a:xfrm>
            <a:off x="3419475" y="5114925"/>
            <a:ext cx="2628900" cy="1743075"/>
          </a:xfrm>
          <a:prstGeom prst="rect">
            <a:avLst/>
          </a:prstGeom>
          <a:noFill/>
        </p:spPr>
      </p:pic>
      <p:pic>
        <p:nvPicPr>
          <p:cNvPr id="30733" name="Рисунок 5" descr="sony-walkman.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0" y="3789363"/>
            <a:ext cx="3024188" cy="2909887"/>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blinds(horizontal)">
                                      <p:cBhvr>
                                        <p:cTn id="12" dur="500"/>
                                        <p:tgtEl>
                                          <p:spTgt spid="30730"/>
                                        </p:tgtEl>
                                      </p:cBhvr>
                                    </p:animEffec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0726"/>
                                        </p:tgtEl>
                                        <p:attrNameLst>
                                          <p:attrName>style.visibility</p:attrName>
                                        </p:attrNameLst>
                                      </p:cBhvr>
                                      <p:to>
                                        <p:strVal val="visible"/>
                                      </p:to>
                                    </p:set>
                                    <p:anim calcmode="lin" valueType="num">
                                      <p:cBhvr additive="base">
                                        <p:cTn id="16" dur="500" fill="hold"/>
                                        <p:tgtEl>
                                          <p:spTgt spid="30726"/>
                                        </p:tgtEl>
                                        <p:attrNameLst>
                                          <p:attrName>ppt_x</p:attrName>
                                        </p:attrNameLst>
                                      </p:cBhvr>
                                      <p:tavLst>
                                        <p:tav tm="0">
                                          <p:val>
                                            <p:strVal val="#ppt_x"/>
                                          </p:val>
                                        </p:tav>
                                        <p:tav tm="100000">
                                          <p:val>
                                            <p:strVal val="#ppt_x"/>
                                          </p:val>
                                        </p:tav>
                                      </p:tavLst>
                                    </p:anim>
                                    <p:anim calcmode="lin" valueType="num">
                                      <p:cBhvr additive="base">
                                        <p:cTn id="17" dur="500" fill="hold"/>
                                        <p:tgtEl>
                                          <p:spTgt spid="3072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1"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childTnLst>
                          </p:cTn>
                        </p:par>
                        <p:par>
                          <p:cTn id="22" fill="hold">
                            <p:stCondLst>
                              <p:cond delay="5000"/>
                            </p:stCondLst>
                            <p:childTnLst>
                              <p:par>
                                <p:cTn id="23" presetID="24" presetClass="entr" presetSubtype="0" fill="hold" nodeType="afterEffect">
                                  <p:stCondLst>
                                    <p:cond delay="0"/>
                                  </p:stCondLst>
                                  <p:childTnLst>
                                    <p:set>
                                      <p:cBhvr>
                                        <p:cTn id="24" dur="1" fill="hold">
                                          <p:stCondLst>
                                            <p:cond delay="0"/>
                                          </p:stCondLst>
                                        </p:cTn>
                                        <p:tgtEl>
                                          <p:spTgt spid="30733"/>
                                        </p:tgtEl>
                                        <p:attrNameLst>
                                          <p:attrName>style.visibility</p:attrName>
                                        </p:attrNameLst>
                                      </p:cBhvr>
                                      <p:to>
                                        <p:strVal val="visible"/>
                                      </p:to>
                                    </p:set>
                                    <p:anim to="" calcmode="lin" valueType="num">
                                      <p:cBhvr>
                                        <p:cTn id="25" dur="1" fill="hold"/>
                                        <p:tgtEl>
                                          <p:spTgt spid="30733"/>
                                        </p:tgtEl>
                                        <p:attrNameLst>
                                          <p:attrName/>
                                        </p:attrNameLst>
                                      </p:cBhvr>
                                    </p:anim>
                                  </p:childTnLst>
                                </p:cTn>
                              </p:par>
                            </p:childTnLst>
                          </p:cTn>
                        </p:par>
                        <p:par>
                          <p:cTn id="26" fill="hold">
                            <p:stCondLst>
                              <p:cond delay="5000"/>
                            </p:stCondLst>
                            <p:childTnLst>
                              <p:par>
                                <p:cTn id="27" presetID="2" presetClass="entr" presetSubtype="4" fill="hold" nodeType="afterEffect">
                                  <p:stCondLst>
                                    <p:cond delay="0"/>
                                  </p:stCondLst>
                                  <p:childTnLst>
                                    <p:set>
                                      <p:cBhvr>
                                        <p:cTn id="28" dur="1" fill="hold">
                                          <p:stCondLst>
                                            <p:cond delay="0"/>
                                          </p:stCondLst>
                                        </p:cTn>
                                        <p:tgtEl>
                                          <p:spTgt spid="30728"/>
                                        </p:tgtEl>
                                        <p:attrNameLst>
                                          <p:attrName>style.visibility</p:attrName>
                                        </p:attrNameLst>
                                      </p:cBhvr>
                                      <p:to>
                                        <p:strVal val="visible"/>
                                      </p:to>
                                    </p:set>
                                    <p:anim calcmode="lin" valueType="num">
                                      <p:cBhvr additive="base">
                                        <p:cTn id="29" dur="500" fill="hold"/>
                                        <p:tgtEl>
                                          <p:spTgt spid="30728"/>
                                        </p:tgtEl>
                                        <p:attrNameLst>
                                          <p:attrName>ppt_x</p:attrName>
                                        </p:attrNameLst>
                                      </p:cBhvr>
                                      <p:tavLst>
                                        <p:tav tm="0">
                                          <p:val>
                                            <p:strVal val="#ppt_x"/>
                                          </p:val>
                                        </p:tav>
                                        <p:tav tm="100000">
                                          <p:val>
                                            <p:strVal val="#ppt_x"/>
                                          </p:val>
                                        </p:tav>
                                      </p:tavLst>
                                    </p:anim>
                                    <p:anim calcmode="lin" valueType="num">
                                      <p:cBhvr additive="base">
                                        <p:cTn id="30" dur="500" fill="hold"/>
                                        <p:tgtEl>
                                          <p:spTgt spid="30728"/>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24" presetClass="entr" presetSubtype="0" fill="hold" nodeType="afterEffect">
                                  <p:stCondLst>
                                    <p:cond delay="0"/>
                                  </p:stCondLst>
                                  <p:childTnLst>
                                    <p:set>
                                      <p:cBhvr>
                                        <p:cTn id="33" dur="1" fill="hold">
                                          <p:stCondLst>
                                            <p:cond delay="0"/>
                                          </p:stCondLst>
                                        </p:cTn>
                                        <p:tgtEl>
                                          <p:spTgt spid="30729"/>
                                        </p:tgtEl>
                                        <p:attrNameLst>
                                          <p:attrName>style.visibility</p:attrName>
                                        </p:attrNameLst>
                                      </p:cBhvr>
                                      <p:to>
                                        <p:strVal val="visible"/>
                                      </p:to>
                                    </p:set>
                                    <p:anim to="" calcmode="lin" valueType="num">
                                      <p:cBhvr>
                                        <p:cTn id="34" dur="1" fill="hold"/>
                                        <p:tgtEl>
                                          <p:spTgt spid="30729"/>
                                        </p:tgtEl>
                                        <p:attrNameLst>
                                          <p:attrName/>
                                        </p:attrNameLst>
                                      </p:cBhvr>
                                    </p:anim>
                                  </p:childTnLst>
                                </p:cTn>
                              </p:par>
                            </p:childTnLst>
                          </p:cTn>
                        </p:par>
                        <p:par>
                          <p:cTn id="35" fill="hold">
                            <p:stCondLst>
                              <p:cond delay="5500"/>
                            </p:stCondLst>
                            <p:childTnLst>
                              <p:par>
                                <p:cTn id="36" presetID="8" presetClass="entr" presetSubtype="16" fill="hold" nodeType="afterEffect">
                                  <p:stCondLst>
                                    <p:cond delay="0"/>
                                  </p:stCondLst>
                                  <p:childTnLst>
                                    <p:set>
                                      <p:cBhvr>
                                        <p:cTn id="37" dur="1" fill="hold">
                                          <p:stCondLst>
                                            <p:cond delay="0"/>
                                          </p:stCondLst>
                                        </p:cTn>
                                        <p:tgtEl>
                                          <p:spTgt spid="30731"/>
                                        </p:tgtEl>
                                        <p:attrNameLst>
                                          <p:attrName>style.visibility</p:attrName>
                                        </p:attrNameLst>
                                      </p:cBhvr>
                                      <p:to>
                                        <p:strVal val="visible"/>
                                      </p:to>
                                    </p:set>
                                    <p:animEffect transition="in" filter="diamond(in)">
                                      <p:cBhvr>
                                        <p:cTn id="38" dur="2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188913"/>
            <a:ext cx="7470775"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William Henry "Bill" Gates III</a:t>
            </a:r>
            <a:r>
              <a:rPr lang="en-US" sz="3200" smtClean="0">
                <a:solidFill>
                  <a:srgbClr val="9933FF"/>
                </a:solidFill>
                <a:latin typeface="Times New Roman" pitchFamily="18" charset="0"/>
                <a:cs typeface="Times New Roman" pitchFamily="18" charset="0"/>
              </a:rPr>
              <a:t>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(born October 28, 1955)</a:t>
            </a:r>
            <a:endParaRPr lang="ru-RU" sz="3200" smtClean="0">
              <a:solidFill>
                <a:srgbClr val="9933FF"/>
              </a:solidFill>
              <a:latin typeface="Times New Roman" pitchFamily="18" charset="0"/>
              <a:cs typeface="Times New Roman" pitchFamily="18" charset="0"/>
            </a:endParaRPr>
          </a:p>
        </p:txBody>
      </p:sp>
      <p:sp>
        <p:nvSpPr>
          <p:cNvPr id="4" name="Прямоугольник 3"/>
          <p:cNvSpPr>
            <a:spLocks noChangeArrowheads="1"/>
          </p:cNvSpPr>
          <p:nvPr/>
        </p:nvSpPr>
        <p:spPr bwMode="auto">
          <a:xfrm>
            <a:off x="1835150" y="1412875"/>
            <a:ext cx="4143375" cy="3140075"/>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	</a:t>
            </a:r>
            <a:r>
              <a:rPr lang="en-US" sz="2000">
                <a:latin typeface="Times New Roman" pitchFamily="18" charset="0"/>
                <a:cs typeface="Times New Roman" pitchFamily="18" charset="0"/>
              </a:rPr>
              <a:t>William Henry "Bill" Gates III is an American business magnate, philanthropist, and chairman of Microsoft, the software company. During his career at Microsoft, Gates held the positions of CEO and chief software architect, and remains the largest individual shareholder. Gates is one of the best-known entrepreneurs of the personal computer revolution. </a:t>
            </a:r>
            <a:endParaRPr lang="ru-RU" sz="2000">
              <a:latin typeface="Times New Roman" pitchFamily="18" charset="0"/>
              <a:cs typeface="Times New Roman" pitchFamily="18" charset="0"/>
            </a:endParaRPr>
          </a:p>
        </p:txBody>
      </p:sp>
      <p:pic>
        <p:nvPicPr>
          <p:cNvPr id="31748" name="Picture 11" descr="C:\Documents and Settings\user\Рабочий стол\133.gif"/>
          <p:cNvPicPr>
            <a:picLocks noChangeAspect="1" noChangeArrowheads="1" noCrop="1"/>
          </p:cNvPicPr>
          <p:nvPr/>
        </p:nvPicPr>
        <p:blipFill>
          <a:blip r:embed="rId2" cstate="print"/>
          <a:srcRect/>
          <a:stretch>
            <a:fillRect/>
          </a:stretch>
        </p:blipFill>
        <p:spPr bwMode="auto">
          <a:xfrm>
            <a:off x="179388" y="1341438"/>
            <a:ext cx="1357312" cy="1809750"/>
          </a:xfrm>
          <a:prstGeom prst="rect">
            <a:avLst/>
          </a:prstGeom>
          <a:noFill/>
          <a:ln w="9525">
            <a:noFill/>
            <a:miter lim="800000"/>
            <a:headEnd/>
            <a:tailEnd/>
          </a:ln>
        </p:spPr>
      </p:pic>
      <p:pic>
        <p:nvPicPr>
          <p:cNvPr id="7" name="Picture 10" descr="C:\Documents and Settings\user\Рабочий стол\0036.gif"/>
          <p:cNvPicPr>
            <a:picLocks noChangeAspect="1" noChangeArrowheads="1" noCrop="1"/>
          </p:cNvPicPr>
          <p:nvPr/>
        </p:nvPicPr>
        <p:blipFill>
          <a:blip r:embed="rId3" cstate="print"/>
          <a:srcRect/>
          <a:stretch>
            <a:fillRect/>
          </a:stretch>
        </p:blipFill>
        <p:spPr bwMode="auto">
          <a:xfrm>
            <a:off x="468313" y="3284538"/>
            <a:ext cx="785812" cy="809625"/>
          </a:xfrm>
          <a:prstGeom prst="rect">
            <a:avLst/>
          </a:prstGeom>
          <a:noFill/>
          <a:ln w="9525">
            <a:noFill/>
            <a:miter lim="800000"/>
            <a:headEnd/>
            <a:tailEnd/>
          </a:ln>
        </p:spPr>
      </p:pic>
      <p:pic>
        <p:nvPicPr>
          <p:cNvPr id="10" name="Picture 5" descr="ms-dos-logo"/>
          <p:cNvPicPr>
            <a:picLocks noChangeAspect="1" noChangeArrowheads="1"/>
          </p:cNvPicPr>
          <p:nvPr/>
        </p:nvPicPr>
        <p:blipFill>
          <a:blip r:embed="rId4" cstate="print"/>
          <a:srcRect/>
          <a:stretch>
            <a:fillRect/>
          </a:stretch>
        </p:blipFill>
        <p:spPr bwMode="auto">
          <a:xfrm>
            <a:off x="3708400" y="4868863"/>
            <a:ext cx="1871663" cy="1828800"/>
          </a:xfrm>
          <a:prstGeom prst="rect">
            <a:avLst/>
          </a:prstGeom>
          <a:noFill/>
          <a:ln w="76200" cmpd="tri">
            <a:solidFill>
              <a:srgbClr val="FFFFFF"/>
            </a:solidFill>
            <a:miter lim="800000"/>
            <a:headEnd/>
            <a:tailEnd/>
          </a:ln>
        </p:spPr>
      </p:pic>
      <p:pic>
        <p:nvPicPr>
          <p:cNvPr id="31755" name="Picture 11" descr="1615517922_1362478221"/>
          <p:cNvPicPr>
            <a:picLocks noChangeAspect="1" noChangeArrowheads="1"/>
          </p:cNvPicPr>
          <p:nvPr/>
        </p:nvPicPr>
        <p:blipFill>
          <a:blip r:embed="rId5" cstate="print"/>
          <a:srcRect/>
          <a:stretch>
            <a:fillRect/>
          </a:stretch>
        </p:blipFill>
        <p:spPr bwMode="auto">
          <a:xfrm>
            <a:off x="5940425" y="0"/>
            <a:ext cx="3203575" cy="3789363"/>
          </a:xfrm>
          <a:prstGeom prst="rect">
            <a:avLst/>
          </a:prstGeom>
          <a:noFill/>
        </p:spPr>
      </p:pic>
      <p:pic>
        <p:nvPicPr>
          <p:cNvPr id="31756" name="Picture 12" descr="The-backward-evolution-of-the-Microsoft-Windows-logo"/>
          <p:cNvPicPr>
            <a:picLocks noChangeAspect="1" noChangeArrowheads="1"/>
          </p:cNvPicPr>
          <p:nvPr/>
        </p:nvPicPr>
        <p:blipFill>
          <a:blip r:embed="rId6" cstate="print"/>
          <a:srcRect/>
          <a:stretch>
            <a:fillRect/>
          </a:stretch>
        </p:blipFill>
        <p:spPr bwMode="auto">
          <a:xfrm>
            <a:off x="250825" y="4521200"/>
            <a:ext cx="2987675" cy="2336800"/>
          </a:xfrm>
          <a:prstGeom prst="rect">
            <a:avLst/>
          </a:prstGeom>
          <a:noFill/>
        </p:spPr>
      </p:pic>
      <p:pic>
        <p:nvPicPr>
          <p:cNvPr id="31757" name="Picture 13" descr="images (11)"/>
          <p:cNvPicPr>
            <a:picLocks noChangeAspect="1" noChangeArrowheads="1"/>
          </p:cNvPicPr>
          <p:nvPr/>
        </p:nvPicPr>
        <p:blipFill>
          <a:blip r:embed="rId7" cstate="print"/>
          <a:srcRect/>
          <a:stretch>
            <a:fillRect/>
          </a:stretch>
        </p:blipFill>
        <p:spPr bwMode="auto">
          <a:xfrm>
            <a:off x="6084888" y="4437063"/>
            <a:ext cx="2752725" cy="2420937"/>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blinds(horizontal)">
                                      <p:cBhvr>
                                        <p:cTn id="12" dur="500"/>
                                        <p:tgtEl>
                                          <p:spTgt spid="31755"/>
                                        </p:tgtEl>
                                      </p:cBhvr>
                                    </p:animEffect>
                                  </p:childTnLst>
                                </p:cTn>
                              </p:par>
                            </p:childTnLst>
                          </p:cTn>
                        </p:par>
                        <p:par>
                          <p:cTn id="13" fill="hold">
                            <p:stCondLst>
                              <p:cond delay="2500"/>
                            </p:stCondLst>
                            <p:childTnLst>
                              <p:par>
                                <p:cTn id="14" presetID="24" presetClass="entr" presetSubtype="0" fill="hold" nodeType="afterEffect">
                                  <p:stCondLst>
                                    <p:cond delay="0"/>
                                  </p:stCondLst>
                                  <p:childTnLst>
                                    <p:set>
                                      <p:cBhvr>
                                        <p:cTn id="15" dur="1" fill="hold">
                                          <p:stCondLst>
                                            <p:cond delay="0"/>
                                          </p:stCondLst>
                                        </p:cTn>
                                        <p:tgtEl>
                                          <p:spTgt spid="31748"/>
                                        </p:tgtEl>
                                        <p:attrNameLst>
                                          <p:attrName>style.visibility</p:attrName>
                                        </p:attrNameLst>
                                      </p:cBhvr>
                                      <p:to>
                                        <p:strVal val="visible"/>
                                      </p:to>
                                    </p:set>
                                    <p:anim to="" calcmode="lin" valueType="num">
                                      <p:cBhvr>
                                        <p:cTn id="16" dur="1" fill="hold"/>
                                        <p:tgtEl>
                                          <p:spTgt spid="31748"/>
                                        </p:tgtEl>
                                        <p:attrNameLst>
                                          <p:attrName/>
                                        </p:attrNameLst>
                                      </p:cBhvr>
                                    </p:anim>
                                  </p:childTnLst>
                                </p:cTn>
                              </p:par>
                            </p:childTnLst>
                          </p:cTn>
                        </p:par>
                        <p:par>
                          <p:cTn id="17" fill="hold">
                            <p:stCondLst>
                              <p:cond delay="2500"/>
                            </p:stCondLst>
                            <p:childTnLst>
                              <p:par>
                                <p:cTn id="18" presetID="21"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par>
                          <p:cTn id="21" fill="hold">
                            <p:stCondLst>
                              <p:cond delay="45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4"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childTnLst>
                          </p:cTn>
                        </p:par>
                        <p:par>
                          <p:cTn id="30" fill="hold">
                            <p:stCondLst>
                              <p:cond delay="5000"/>
                            </p:stCondLst>
                            <p:childTnLst>
                              <p:par>
                                <p:cTn id="31" presetID="8" presetClass="entr" presetSubtype="16" fill="hold" nodeType="afterEffect">
                                  <p:stCondLst>
                                    <p:cond delay="0"/>
                                  </p:stCondLst>
                                  <p:childTnLst>
                                    <p:set>
                                      <p:cBhvr>
                                        <p:cTn id="32" dur="1" fill="hold">
                                          <p:stCondLst>
                                            <p:cond delay="0"/>
                                          </p:stCondLst>
                                        </p:cTn>
                                        <p:tgtEl>
                                          <p:spTgt spid="31756"/>
                                        </p:tgtEl>
                                        <p:attrNameLst>
                                          <p:attrName>style.visibility</p:attrName>
                                        </p:attrNameLst>
                                      </p:cBhvr>
                                      <p:to>
                                        <p:strVal val="visible"/>
                                      </p:to>
                                    </p:set>
                                    <p:animEffect transition="in" filter="diamond(in)">
                                      <p:cBhvr>
                                        <p:cTn id="33" dur="2000"/>
                                        <p:tgtEl>
                                          <p:spTgt spid="31756"/>
                                        </p:tgtEl>
                                      </p:cBhvr>
                                    </p:animEffect>
                                  </p:childTnLst>
                                </p:cTn>
                              </p:par>
                            </p:childTnLst>
                          </p:cTn>
                        </p:par>
                        <p:par>
                          <p:cTn id="34" fill="hold">
                            <p:stCondLst>
                              <p:cond delay="7000"/>
                            </p:stCondLst>
                            <p:childTnLst>
                              <p:par>
                                <p:cTn id="35" presetID="5" presetClass="entr" presetSubtype="10" fill="hold" nodeType="afterEffect">
                                  <p:stCondLst>
                                    <p:cond delay="0"/>
                                  </p:stCondLst>
                                  <p:childTnLst>
                                    <p:set>
                                      <p:cBhvr>
                                        <p:cTn id="36" dur="1" fill="hold">
                                          <p:stCondLst>
                                            <p:cond delay="0"/>
                                          </p:stCondLst>
                                        </p:cTn>
                                        <p:tgtEl>
                                          <p:spTgt spid="31757"/>
                                        </p:tgtEl>
                                        <p:attrNameLst>
                                          <p:attrName>style.visibility</p:attrName>
                                        </p:attrNameLst>
                                      </p:cBhvr>
                                      <p:to>
                                        <p:strVal val="visible"/>
                                      </p:to>
                                    </p:set>
                                    <p:animEffect transition="in" filter="checkerboard(across)">
                                      <p:cBhvr>
                                        <p:cTn id="37"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900113" y="2276475"/>
            <a:ext cx="7467600" cy="1143000"/>
          </a:xfrm>
        </p:spPr>
        <p:txBody>
          <a:bodyPr/>
          <a:lstStyle/>
          <a:p>
            <a:pPr algn="ctr" eaLnBrk="1" hangingPunct="1"/>
            <a:r>
              <a:rPr lang="en-US" sz="8800" smtClean="0"/>
              <a:t>Thank you for your attention</a:t>
            </a:r>
            <a:endParaRPr lang="ru-RU" sz="8800" smtClean="0"/>
          </a:p>
        </p:txBody>
      </p:sp>
      <p:sp>
        <p:nvSpPr>
          <p:cNvPr id="33794" name="Rectangle 5"/>
          <p:cNvSpPr>
            <a:spLocks noGrp="1"/>
          </p:cNvSpPr>
          <p:nvPr>
            <p:ph type="body" idx="1"/>
          </p:nvPr>
        </p:nvSpPr>
        <p:spPr/>
        <p:txBody>
          <a:bodyPr/>
          <a:lstStyle/>
          <a:p>
            <a:pPr eaLnBrk="1" hangingPunct="1"/>
            <a:endParaRPr lang="ru-RU" smtClean="0"/>
          </a:p>
        </p:txBody>
      </p:sp>
      <p:sp>
        <p:nvSpPr>
          <p:cNvPr id="48134" name="WordArt 6"/>
          <p:cNvSpPr>
            <a:spLocks noChangeArrowheads="1" noChangeShapeType="1" noTextEdit="1"/>
          </p:cNvSpPr>
          <p:nvPr/>
        </p:nvSpPr>
        <p:spPr bwMode="auto">
          <a:xfrm>
            <a:off x="2051050" y="1916113"/>
            <a:ext cx="4406900" cy="3338512"/>
          </a:xfrm>
          <a:prstGeom prst="rect">
            <a:avLst/>
          </a:prstGeom>
        </p:spPr>
        <p:txBody>
          <a:bodyPr wrap="none" fromWordArt="1">
            <a:prstTxWarp prst="textPlain">
              <a:avLst>
                <a:gd name="adj" fmla="val 50000"/>
              </a:avLst>
            </a:prstTxWarp>
          </a:bodyPr>
          <a:lstStyle/>
          <a:p>
            <a:pPr algn="ctr"/>
            <a:r>
              <a:rPr lang="en-US" sz="1400" dirty="0" err="1" smtClean="0"/>
              <a:t>Oxana</a:t>
            </a:r>
            <a:r>
              <a:rPr lang="en-US" sz="1400" dirty="0" smtClean="0"/>
              <a:t> </a:t>
            </a:r>
            <a:r>
              <a:rPr lang="en-US" sz="1400" dirty="0" err="1" smtClean="0"/>
              <a:t>Bondar</a:t>
            </a:r>
            <a:endParaRPr lang="en-US" sz="1400" dirty="0" smtClean="0"/>
          </a:p>
          <a:p>
            <a:pPr algn="ctr"/>
            <a:r>
              <a:rPr lang="en-US" sz="1400" dirty="0" smtClean="0"/>
              <a:t>Form 7(11) B</a:t>
            </a:r>
          </a:p>
          <a:p>
            <a:pPr algn="ctr"/>
            <a:r>
              <a:rPr lang="en-US" sz="1400" dirty="0" err="1" smtClean="0"/>
              <a:t>Gimnasium</a:t>
            </a:r>
            <a:r>
              <a:rPr lang="en-US" sz="1400" dirty="0" smtClean="0"/>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0" fill="hold"/>
                                        <p:tgtEl>
                                          <p:spTgt spid="48134"/>
                                        </p:tgtEl>
                                        <p:attrNameLst>
                                          <p:attrName>ppt_x</p:attrName>
                                        </p:attrNameLst>
                                      </p:cBhvr>
                                      <p:tavLst>
                                        <p:tav tm="0">
                                          <p:val>
                                            <p:strVal val="#ppt_x"/>
                                          </p:val>
                                        </p:tav>
                                        <p:tav tm="100000">
                                          <p:val>
                                            <p:strVal val="#ppt_x"/>
                                          </p:val>
                                        </p:tav>
                                      </p:tavLst>
                                    </p:anim>
                                    <p:anim calcmode="lin" valueType="num">
                                      <p:cBhvr>
                                        <p:cTn id="8" dur="5000" fill="hold"/>
                                        <p:tgtEl>
                                          <p:spTgt spid="48134"/>
                                        </p:tgtEl>
                                        <p:attrNameLst>
                                          <p:attrName>ppt_y</p:attrName>
                                        </p:attrNameLst>
                                      </p:cBhvr>
                                      <p:tavLst>
                                        <p:tav tm="0">
                                          <p:val>
                                            <p:strVal val="#ppt_y+1"/>
                                          </p:val>
                                        </p:tav>
                                        <p:tav tm="100000">
                                          <p:val>
                                            <p:strVal val="#ppt_y-1"/>
                                          </p:val>
                                        </p:tav>
                                      </p:tavLst>
                                    </p:anim>
                                  </p:childTnLst>
                                </p:cTn>
                              </p:par>
                            </p:childTnLst>
                          </p:cTn>
                        </p:par>
                        <p:par>
                          <p:cTn id="9" fill="hold">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ppt_x"/>
                                          </p:val>
                                        </p:tav>
                                        <p:tav tm="100000">
                                          <p:val>
                                            <p:strVal val="#ppt_x"/>
                                          </p:val>
                                        </p:tav>
                                      </p:tavLst>
                                    </p:anim>
                                    <p:anim calcmode="lin" valueType="num">
                                      <p:cBhvr additive="base">
                                        <p:cTn id="13"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38"/>
            <a:ext cx="8258175" cy="5483225"/>
          </a:xfrm>
        </p:spPr>
        <p:txBody>
          <a:bodyPr/>
          <a:lstStyle/>
          <a:p>
            <a:pPr algn="ctr" eaLnBrk="1" hangingPunct="1">
              <a:buFont typeface="Wingdings 2" pitchFamily="18" charset="2"/>
              <a:buNone/>
            </a:pPr>
            <a:r>
              <a:rPr lang="en-US" sz="2800" smtClean="0">
                <a:solidFill>
                  <a:schemeClr val="folHlink"/>
                </a:solidFill>
              </a:rPr>
              <a:t>"To raise new questions, new possibilities, to regard old questions from a new angle, requires creative imagination and marks real advance".</a:t>
            </a:r>
          </a:p>
          <a:p>
            <a:pPr algn="ctr" eaLnBrk="1" hangingPunct="1">
              <a:buFont typeface="Wingdings 2" pitchFamily="18" charset="2"/>
              <a:buNone/>
            </a:pPr>
            <a:endParaRPr lang="ru-RU" sz="2800" smtClean="0">
              <a:solidFill>
                <a:schemeClr val="folHlink"/>
              </a:solidFill>
            </a:endParaRPr>
          </a:p>
          <a:p>
            <a:pPr algn="ctr" eaLnBrk="1" hangingPunct="1">
              <a:buFont typeface="Wingdings 2" pitchFamily="18" charset="2"/>
              <a:buNone/>
            </a:pPr>
            <a:r>
              <a:rPr lang="en-US" sz="2800" smtClean="0">
                <a:solidFill>
                  <a:srgbClr val="0066FF"/>
                </a:solidFill>
              </a:rPr>
              <a:t>"Imagination is more important than knowledge".</a:t>
            </a:r>
            <a:r>
              <a:rPr lang="en-US" sz="2800" smtClean="0"/>
              <a:t> </a:t>
            </a:r>
            <a:endParaRPr lang="ru-RU" sz="2800" smtClean="0"/>
          </a:p>
          <a:p>
            <a:pPr algn="ctr" eaLnBrk="1" hangingPunct="1">
              <a:buFont typeface="Wingdings 2" pitchFamily="18" charset="2"/>
              <a:buNone/>
            </a:pPr>
            <a:endParaRPr lang="ru-RU" sz="2800" smtClean="0"/>
          </a:p>
          <a:p>
            <a:pPr algn="ctr" eaLnBrk="1" hangingPunct="1">
              <a:buFont typeface="Wingdings 2" pitchFamily="18" charset="2"/>
              <a:buNone/>
            </a:pPr>
            <a:endParaRPr lang="ru-RU" sz="2800" smtClean="0">
              <a:solidFill>
                <a:srgbClr val="FFC000"/>
              </a:solidFill>
            </a:endParaRPr>
          </a:p>
          <a:p>
            <a:pPr algn="ctr" eaLnBrk="1" hangingPunct="1">
              <a:buFont typeface="Wingdings 2" pitchFamily="18" charset="2"/>
              <a:buNone/>
            </a:pPr>
            <a:r>
              <a:rPr lang="ru-RU" sz="2800" smtClean="0">
                <a:solidFill>
                  <a:srgbClr val="FFC000"/>
                </a:solidFill>
              </a:rPr>
              <a:t>					</a:t>
            </a:r>
            <a:r>
              <a:rPr lang="en-US" smtClean="0"/>
              <a:t>Albert Einstein</a:t>
            </a:r>
            <a:endParaRPr lang="ru-RU" smtClean="0"/>
          </a:p>
          <a:p>
            <a:pPr eaLnBrk="1" hangingPunct="1"/>
            <a:endParaRPr lang="ru-RU" smtClean="0"/>
          </a:p>
        </p:txBody>
      </p:sp>
      <p:pic>
        <p:nvPicPr>
          <p:cNvPr id="15364" name="Picture 4" descr="Albert-Einstein"/>
          <p:cNvPicPr>
            <a:picLocks noChangeAspect="1" noChangeArrowheads="1"/>
          </p:cNvPicPr>
          <p:nvPr/>
        </p:nvPicPr>
        <p:blipFill>
          <a:blip r:embed="rId2" cstate="print"/>
          <a:srcRect/>
          <a:stretch>
            <a:fillRect/>
          </a:stretch>
        </p:blipFill>
        <p:spPr bwMode="auto">
          <a:xfrm>
            <a:off x="900113" y="3429000"/>
            <a:ext cx="3744912" cy="280828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par>
                          <p:cTn id="16" fill="hold">
                            <p:stCondLst>
                              <p:cond delay="9000"/>
                            </p:stCondLst>
                            <p:childTnLst>
                              <p:par>
                                <p:cTn id="17" presetID="24" presetClass="entr" presetSubtype="0" fill="hold" nodeType="afterEffect">
                                  <p:stCondLst>
                                    <p:cond delay="0"/>
                                  </p:stCondLst>
                                  <p:childTnLst>
                                    <p:set>
                                      <p:cBhvr>
                                        <p:cTn id="18" dur="1" fill="hold">
                                          <p:stCondLst>
                                            <p:cond delay="0"/>
                                          </p:stCondLst>
                                        </p:cTn>
                                        <p:tgtEl>
                                          <p:spTgt spid="15364"/>
                                        </p:tgtEl>
                                        <p:attrNameLst>
                                          <p:attrName>style.visibility</p:attrName>
                                        </p:attrNameLst>
                                      </p:cBhvr>
                                      <p:to>
                                        <p:strVal val="visible"/>
                                      </p:to>
                                    </p:set>
                                    <p:anim to="" calcmode="lin" valueType="num">
                                      <p:cBhvr>
                                        <p:cTn id="19"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260350"/>
            <a:ext cx="7143750" cy="1143000"/>
          </a:xfrm>
        </p:spPr>
        <p:txBody>
          <a:bodyPr/>
          <a:lstStyle/>
          <a:p>
            <a:pPr algn="ctr" eaLnBrk="1" hangingPunct="1"/>
            <a:r>
              <a:rPr lang="en-US" smtClean="0">
                <a:solidFill>
                  <a:srgbClr val="9933FF"/>
                </a:solidFill>
                <a:effectLst>
                  <a:outerShdw blurRad="38100" dist="38100" dir="2700000" algn="tl">
                    <a:srgbClr val="000000"/>
                  </a:outerShdw>
                </a:effectLst>
              </a:rPr>
              <a:t>To invent is to see anew.</a:t>
            </a:r>
            <a:r>
              <a:rPr lang="en-US" smtClean="0">
                <a:solidFill>
                  <a:srgbClr val="9933FF"/>
                </a:solidFill>
              </a:rPr>
              <a:t> </a:t>
            </a:r>
            <a:endParaRPr lang="ru-RU" smtClean="0">
              <a:solidFill>
                <a:srgbClr val="9933FF"/>
              </a:solidFill>
            </a:endParaRPr>
          </a:p>
        </p:txBody>
      </p:sp>
      <p:sp>
        <p:nvSpPr>
          <p:cNvPr id="3" name="Содержимое 2"/>
          <p:cNvSpPr>
            <a:spLocks noGrp="1"/>
          </p:cNvSpPr>
          <p:nvPr>
            <p:ph idx="1"/>
          </p:nvPr>
        </p:nvSpPr>
        <p:spPr>
          <a:xfrm>
            <a:off x="457200" y="1928813"/>
            <a:ext cx="8186738" cy="3214687"/>
          </a:xfrm>
        </p:spPr>
        <p:txBody>
          <a:bodyPr/>
          <a:lstStyle/>
          <a:p>
            <a:pPr algn="ctr" eaLnBrk="1" hangingPunct="1">
              <a:buFont typeface="Wingdings 2" pitchFamily="18" charset="2"/>
              <a:buNone/>
            </a:pPr>
            <a:r>
              <a:rPr lang="en-US" smtClean="0"/>
              <a:t>		</a:t>
            </a:r>
            <a:r>
              <a:rPr lang="en-US" smtClean="0">
                <a:solidFill>
                  <a:srgbClr val="9999FF"/>
                </a:solidFill>
              </a:rPr>
              <a:t>An invention is a new composition, device, or process. Some inventions are based on pre-existing models or ideas and others are radical breakthroughs. Inventions can extend the boundaries of human knowledge or experience.</a:t>
            </a:r>
            <a:endParaRPr lang="ru-RU" smtClean="0">
              <a:solidFill>
                <a:srgbClr val="9999FF"/>
              </a:solidFill>
            </a:endParaRPr>
          </a:p>
          <a:p>
            <a:pPr eaLnBrk="1" hangingPunct="1">
              <a:buFont typeface="Wingdings 2" pitchFamily="18" charset="2"/>
              <a:buNone/>
            </a:pPr>
            <a:endParaRPr lang="ru-RU" smtClean="0"/>
          </a:p>
        </p:txBody>
      </p:sp>
      <p:pic>
        <p:nvPicPr>
          <p:cNvPr id="16387" name="Picture 7" descr="C:\Documents and Settings\user\Рабочий стол\Flieger0.gif"/>
          <p:cNvPicPr>
            <a:picLocks noChangeAspect="1" noChangeArrowheads="1" noCrop="1"/>
          </p:cNvPicPr>
          <p:nvPr/>
        </p:nvPicPr>
        <p:blipFill>
          <a:blip r:embed="rId3" cstate="print"/>
          <a:srcRect/>
          <a:stretch>
            <a:fillRect/>
          </a:stretch>
        </p:blipFill>
        <p:spPr bwMode="auto">
          <a:xfrm>
            <a:off x="7812088" y="404813"/>
            <a:ext cx="996950" cy="788987"/>
          </a:xfrm>
          <a:prstGeom prst="rect">
            <a:avLst/>
          </a:prstGeom>
          <a:noFill/>
          <a:ln w="9525">
            <a:noFill/>
            <a:miter lim="800000"/>
            <a:headEnd/>
            <a:tailEnd/>
          </a:ln>
        </p:spPr>
      </p:pic>
      <p:pic>
        <p:nvPicPr>
          <p:cNvPr id="5" name="Рисунок 4" descr="159989_m.jpg"/>
          <p:cNvPicPr>
            <a:picLocks noChangeAspect="1"/>
          </p:cNvPicPr>
          <p:nvPr/>
        </p:nvPicPr>
        <p:blipFill>
          <a:blip r:embed="rId4" cstate="print"/>
          <a:srcRect l="5202" t="4430" r="15607" b="6647"/>
          <a:stretch>
            <a:fillRect/>
          </a:stretch>
        </p:blipFill>
        <p:spPr bwMode="auto">
          <a:xfrm>
            <a:off x="0" y="260350"/>
            <a:ext cx="1093788" cy="1444625"/>
          </a:xfrm>
          <a:prstGeom prst="rect">
            <a:avLst/>
          </a:prstGeom>
          <a:noFill/>
          <a:ln w="9525">
            <a:noFill/>
            <a:miter lim="800000"/>
            <a:headEnd/>
            <a:tailEnd/>
          </a:ln>
        </p:spPr>
      </p:pic>
      <p:pic>
        <p:nvPicPr>
          <p:cNvPr id="6" name="Рисунок 5" descr="20d.jpg"/>
          <p:cNvPicPr>
            <a:picLocks noChangeAspect="1"/>
          </p:cNvPicPr>
          <p:nvPr/>
        </p:nvPicPr>
        <p:blipFill>
          <a:blip r:embed="rId5" cstate="print"/>
          <a:srcRect/>
          <a:stretch>
            <a:fillRect/>
          </a:stretch>
        </p:blipFill>
        <p:spPr bwMode="auto">
          <a:xfrm>
            <a:off x="5508625" y="5734050"/>
            <a:ext cx="1008063" cy="982663"/>
          </a:xfrm>
          <a:prstGeom prst="rect">
            <a:avLst/>
          </a:prstGeom>
          <a:noFill/>
          <a:ln w="9525">
            <a:noFill/>
            <a:miter lim="800000"/>
            <a:headEnd/>
            <a:tailEnd/>
          </a:ln>
        </p:spPr>
      </p:pic>
      <p:pic>
        <p:nvPicPr>
          <p:cNvPr id="7" name="Picture 2" descr="C:\Documents and Settings\user\Рабочий стол\2.jpeg"/>
          <p:cNvPicPr>
            <a:picLocks noChangeAspect="1" noChangeArrowheads="1"/>
          </p:cNvPicPr>
          <p:nvPr/>
        </p:nvPicPr>
        <p:blipFill>
          <a:blip r:embed="rId6" cstate="print"/>
          <a:srcRect/>
          <a:stretch>
            <a:fillRect/>
          </a:stretch>
        </p:blipFill>
        <p:spPr bwMode="auto">
          <a:xfrm>
            <a:off x="6588125" y="5013325"/>
            <a:ext cx="1020763" cy="752475"/>
          </a:xfrm>
          <a:prstGeom prst="rect">
            <a:avLst/>
          </a:prstGeom>
          <a:noFill/>
          <a:ln w="9525">
            <a:noFill/>
            <a:miter lim="800000"/>
            <a:headEnd/>
            <a:tailEnd/>
          </a:ln>
        </p:spPr>
      </p:pic>
      <p:pic>
        <p:nvPicPr>
          <p:cNvPr id="8" name="Рисунок 7" descr="bbk3209s.jpg"/>
          <p:cNvPicPr>
            <a:picLocks noChangeAspect="1"/>
          </p:cNvPicPr>
          <p:nvPr/>
        </p:nvPicPr>
        <p:blipFill>
          <a:blip r:embed="rId7" cstate="print"/>
          <a:srcRect/>
          <a:stretch>
            <a:fillRect/>
          </a:stretch>
        </p:blipFill>
        <p:spPr bwMode="auto">
          <a:xfrm>
            <a:off x="4427538" y="4941888"/>
            <a:ext cx="922337" cy="844550"/>
          </a:xfrm>
          <a:prstGeom prst="rect">
            <a:avLst/>
          </a:prstGeom>
          <a:noFill/>
          <a:ln w="9525">
            <a:noFill/>
            <a:miter lim="800000"/>
            <a:headEnd/>
            <a:tailEnd/>
          </a:ln>
        </p:spPr>
      </p:pic>
      <p:pic>
        <p:nvPicPr>
          <p:cNvPr id="10" name="Рисунок 9" descr="mp3_pleer_sansa_e260_4_gb_with_am_fm.jpg"/>
          <p:cNvPicPr>
            <a:picLocks noChangeAspect="1"/>
          </p:cNvPicPr>
          <p:nvPr/>
        </p:nvPicPr>
        <p:blipFill>
          <a:blip r:embed="rId8" cstate="print"/>
          <a:srcRect/>
          <a:stretch>
            <a:fillRect/>
          </a:stretch>
        </p:blipFill>
        <p:spPr bwMode="auto">
          <a:xfrm>
            <a:off x="1476375" y="4868863"/>
            <a:ext cx="858838" cy="858837"/>
          </a:xfrm>
          <a:prstGeom prst="rect">
            <a:avLst/>
          </a:prstGeom>
          <a:noFill/>
          <a:ln w="9525">
            <a:noFill/>
            <a:miter lim="800000"/>
            <a:headEnd/>
            <a:tailEnd/>
          </a:ln>
        </p:spPr>
      </p:pic>
      <p:pic>
        <p:nvPicPr>
          <p:cNvPr id="11" name="Рисунок 10" descr="FC9164.jpg"/>
          <p:cNvPicPr>
            <a:picLocks noChangeAspect="1"/>
          </p:cNvPicPr>
          <p:nvPr/>
        </p:nvPicPr>
        <p:blipFill>
          <a:blip r:embed="rId9" cstate="print"/>
          <a:srcRect/>
          <a:stretch>
            <a:fillRect/>
          </a:stretch>
        </p:blipFill>
        <p:spPr bwMode="auto">
          <a:xfrm>
            <a:off x="179388" y="5589588"/>
            <a:ext cx="1044575" cy="1143000"/>
          </a:xfrm>
          <a:prstGeom prst="rect">
            <a:avLst/>
          </a:prstGeom>
          <a:noFill/>
          <a:ln w="9525">
            <a:noFill/>
            <a:miter lim="800000"/>
            <a:headEnd/>
            <a:tailEnd/>
          </a:ln>
        </p:spPr>
      </p:pic>
      <p:pic>
        <p:nvPicPr>
          <p:cNvPr id="16397" name="Picture 13" descr="image_018699782962313580710289595783585355"/>
          <p:cNvPicPr>
            <a:picLocks noChangeAspect="1" noChangeArrowheads="1"/>
          </p:cNvPicPr>
          <p:nvPr/>
        </p:nvPicPr>
        <p:blipFill>
          <a:blip r:embed="rId10" cstate="print"/>
          <a:srcRect/>
          <a:stretch>
            <a:fillRect/>
          </a:stretch>
        </p:blipFill>
        <p:spPr bwMode="auto">
          <a:xfrm>
            <a:off x="2555875" y="5445125"/>
            <a:ext cx="1657350" cy="1295400"/>
          </a:xfrm>
          <a:prstGeom prst="rect">
            <a:avLst/>
          </a:prstGeom>
          <a:noFill/>
          <a:ln w="9525">
            <a:noFill/>
            <a:miter lim="800000"/>
            <a:headEnd/>
            <a:tailEnd/>
          </a:ln>
        </p:spPr>
      </p:pic>
      <p:pic>
        <p:nvPicPr>
          <p:cNvPr id="16398" name="Picture 14" descr="Snaige_RF_36_SM_S1RA01_133833_213751"/>
          <p:cNvPicPr>
            <a:picLocks noChangeAspect="1" noChangeArrowheads="1"/>
          </p:cNvPicPr>
          <p:nvPr/>
        </p:nvPicPr>
        <p:blipFill>
          <a:blip r:embed="rId11" cstate="print"/>
          <a:srcRect/>
          <a:stretch>
            <a:fillRect/>
          </a:stretch>
        </p:blipFill>
        <p:spPr bwMode="auto">
          <a:xfrm>
            <a:off x="7829550" y="3789363"/>
            <a:ext cx="1314450" cy="292893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5902 -0.01227 C -0.81875 -0.00695 -0.77552 -0.01274 -0.73524 -0.01366 C -0.20173 -0.01204 -0.41996 -0.03149 -0.22639 -0.00162 C -0.22482 -0.0007 -0.22309 0.00069 -0.2217 0.00138 C -0.21996 0.00231 -0.21771 0.00208 -0.21597 0.003 C -0.21493 0.0037 -0.21389 0.00532 -0.21267 0.00601 C -0.21163 0.00671 -0.21024 0.00694 -0.2092 0.0074 C -0.20121 0.01527 -0.21232 0.00509 -0.19774 0.01365 C -0.19132 0.01759 -0.18975 0.02037 -0.18194 0.02268 C -0.16441 0.0405 -0.14201 0.053 -0.12152 0.06365 C -0.11614 0.06967 -0.10816 0.07963 -0.10121 0.08171 C -0.0993 0.08333 -0.09757 0.08472 -0.09548 0.08634 C -0.09357 0.08819 -0.09184 0.0905 -0.08975 0.09236 C -0.08472 0.09675 -0.07569 0.10023 -0.07152 0.10601 C -0.06684 0.11273 -0.06979 0.10995 -0.0625 0.11365 C -0.05642 0.12152 -0.05139 0.1243 -0.04427 0.13032 C -0.02812 0.14421 -0.05069 0.12824 -0.03177 0.14236 C -0.02569 0.14699 -0.021 0.14838 -0.01597 0.15439 C -0.0118 0.15972 -0.00781 0.1655 -0.00347 0.17106 C -0.00104 0.17453 0.00434 0.18171 0.00434 0.18171 C 0.00747 0.19259 0.01615 0.20046 0.02049 0.21064 C 0.02726 0.22615 0.03177 0.24351 0.03854 0.25902 C 0.04462 0.27268 0.05052 0.28726 0.05573 0.30138 C 0.07795 0.36157 0.08768 0.42916 0.11025 0.48935 C 0.11129 0.49675 0.11164 0.50277 0.11476 0.50902 C 0.11841 0.53171 0.11875 0.55856 0.10903 0.5787 C 0.10695 0.58796 0.10087 0.59699 0.09653 0.60439 C 0.09479 0.61481 0.09011 0.6206 0.08507 0.6287 C 0.08004 0.6375 0.07622 0.64768 0.07049 0.65601 C 0.06615 0.67106 0.05868 0.68912 0.05087 0.70138 C 0.04688 0.71921 0.03837 0.74074 0.02934 0.75601 C 0.02726 0.76527 0.02431 0.77037 0.01927 0.77731 C 0.01684 0.78796 0.00677 0.79375 0.00104 0.80138 C 1.11111E-6 0.80277 -0.00034 0.80463 -0.00139 0.80601 C -0.00277 0.8081 -0.00416 0.81018 -0.00573 0.81203 C -0.00781 0.81412 -0.00937 0.81643 -0.01146 0.81805 C -0.01458 0.82037 -0.02066 0.82407 -0.02066 0.82407 C -0.02951 0.83611 -0.025 0.83333 -0.03316 0.83634 C -0.04461 0.84652 -0.03923 0.84398 -0.04774 0.84699 C -0.05798 0.85578 -0.07361 0.86018 -0.08541 0.86365 C -0.10034 0.86805 -0.11545 0.87361 -0.13073 0.87569 C -0.15573 0.88842 -0.18524 0.89143 -0.21163 0.89236 C -0.24739 0.89351 -0.2835 0.89421 -0.31927 0.89537 C -0.35173 0.89375 -0.3835 0.88657 -0.41614 0.88333 C -0.44652 0.88032 -0.47725 0.87963 -0.50798 0.87731 C -0.54132 0.87152 -0.57465 0.86458 -0.60816 0.86064 C -0.61701 0.85416 -0.6276 0.85162 -0.63646 0.84537 C -0.64635 0.83865 -0.63767 0.84166 -0.64913 0.83935 C -0.65885 0.83287 -0.66771 0.82662 -0.67847 0.82407 C -0.68646 0.81875 -0.69427 0.81365 -0.70225 0.80902 C -0.70503 0.8074 -0.70746 0.80463 -0.71024 0.803 C -0.71267 0.80162 -0.71701 0.8 -0.71701 0.8 C -0.72413 0.79398 -0.73298 0.78657 -0.74097 0.78333 C -0.74739 0.77662 -0.75503 0.77222 -0.76163 0.76504 C -0.77048 0.75463 -0.77986 0.74537 -0.78975 0.73634 C -0.79323 0.72939 -0.79843 0.72384 -0.80225 0.71666 C -0.80625 0.70902 -0.8085 0.70046 -0.81371 0.69398 C -0.81441 0.68912 -0.81441 0.68611 -0.81597 0.68171 C -0.81736 0.67754 -0.82048 0.66967 -0.82048 0.66967 C -0.82187 0.65 -0.82378 0.63032 -0.825 0.61064 C -0.82448 0.58379 -0.825 0.56273 -0.82048 0.53773 C -0.81788 0.50486 -0.81996 0.51828 -0.81597 0.49699 C -0.81284 0.46273 -0.80607 0.43101 -0.79791 0.39838 C -0.79323 0.38009 -0.78993 0.3618 -0.78402 0.34398 C -0.78142 0.32476 -0.78541 0.34838 -0.77951 0.3287 C -0.77882 0.32638 -0.77916 0.32338 -0.77847 0.32106 C -0.77673 0.31527 -0.77343 0.31018 -0.77152 0.30439 C -0.7658 0.28634 -0.77291 0.30393 -0.76597 0.28773 C -0.76336 0.27407 -0.75764 0.26458 -0.75225 0.253 C -0.74861 0.23194 -0.73611 0.21736 -0.725 0.203 C -0.71059 0.18402 -0.69757 0.16527 -0.68177 0.14838 C -0.67673 0.14305 -0.67291 0.13356 -0.66823 0.12731 C -0.66059 0.11713 -0.66475 0.12453 -0.65677 0.11666 C -0.65277 0.11273 -0.64913 0.10879 -0.64548 0.10439 C -0.64427 0.103 -0.6434 0.10138 -0.64201 0.1 C -0.63698 0.0949 -0.63021 0.09282 -0.62517 0.08773 C -0.61493 0.07777 -0.61961 0.08009 -0.61267 0.07731 C -0.59687 0.06273 -0.5783 0.05277 -0.5592 0.05 C -0.5375 0.03726 -0.51267 0.03773 -0.48975 0.03171 C -0.41875 0.01296 -0.346 0.01736 -0.27413 0.01666 C -0.25139 0.01342 -0.22986 0.00393 -0.20694 0.00138 C -0.13802 -0.00625 -0.06892 -3.7037E-7 1.11111E-6 -3.7037E-7 " pathEditMode="relative" ptsTypes="fffffffffffffffffffffffffffffffffffffffffffffffffffffffffffffffffffffffffffffffffA">
                                      <p:cBhvr>
                                        <p:cTn id="6" dur="2000" fill="hold"/>
                                        <p:tgtEl>
                                          <p:spTgt spid="16387"/>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par>
                          <p:cTn id="7" fill="hold">
                            <p:stCondLst>
                              <p:cond delay="2000"/>
                            </p:stCondLst>
                            <p:childTnLst>
                              <p:par>
                                <p:cTn id="8" presetID="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1000"/>
                                        <p:tgtEl>
                                          <p:spTgt spid="3">
                                            <p:txEl>
                                              <p:pRg st="0" end="0"/>
                                            </p:txEl>
                                          </p:spTgt>
                                        </p:tgtEl>
                                      </p:cBhvr>
                                    </p:animEffect>
                                  </p:childTnLst>
                                </p:cTn>
                              </p:par>
                            </p:childTnLst>
                          </p:cTn>
                        </p:par>
                        <p:par>
                          <p:cTn id="16" fill="hold">
                            <p:stCondLst>
                              <p:cond delay="4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3" presetClass="entr" presetSubtype="1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1000"/>
                                        <p:tgtEl>
                                          <p:spTgt spid="11"/>
                                        </p:tgtEl>
                                      </p:cBhvr>
                                    </p:animEffect>
                                  </p:childTnLst>
                                </p:cTn>
                              </p:par>
                            </p:childTnLst>
                          </p:cTn>
                        </p:par>
                        <p:par>
                          <p:cTn id="25" fill="hold">
                            <p:stCondLst>
                              <p:cond delay="60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7000"/>
                            </p:stCondLst>
                            <p:childTnLst>
                              <p:par>
                                <p:cTn id="31" presetID="4"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1000"/>
                                        <p:tgtEl>
                                          <p:spTgt spid="8"/>
                                        </p:tgtEl>
                                      </p:cBhvr>
                                    </p:animEffect>
                                  </p:childTnLst>
                                </p:cTn>
                              </p:par>
                            </p:childTnLst>
                          </p:cTn>
                        </p:par>
                        <p:par>
                          <p:cTn id="34" fill="hold">
                            <p:stCondLst>
                              <p:cond delay="8000"/>
                            </p:stCondLst>
                            <p:childTnLst>
                              <p:par>
                                <p:cTn id="35" presetID="4"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1000"/>
                                        <p:tgtEl>
                                          <p:spTgt spid="10"/>
                                        </p:tgtEl>
                                      </p:cBhvr>
                                    </p:animEffect>
                                  </p:childTnLst>
                                </p:cTn>
                              </p:par>
                            </p:childTnLst>
                          </p:cTn>
                        </p:par>
                        <p:par>
                          <p:cTn id="38" fill="hold">
                            <p:stCondLst>
                              <p:cond delay="9000"/>
                            </p:stCondLst>
                            <p:childTnLst>
                              <p:par>
                                <p:cTn id="39" presetID="24"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to="" calcmode="lin" valueType="num">
                                      <p:cBhvr>
                                        <p:cTn id="41" dur="1" fill="hold"/>
                                        <p:tgtEl>
                                          <p:spTgt spid="7"/>
                                        </p:tgtEl>
                                        <p:attrNameLst>
                                          <p:attrName/>
                                        </p:attrNameLst>
                                      </p:cBhvr>
                                    </p:anim>
                                  </p:childTnLst>
                                </p:cTn>
                              </p:par>
                            </p:childTnLst>
                          </p:cTn>
                        </p:par>
                        <p:par>
                          <p:cTn id="42" fill="hold">
                            <p:stCondLst>
                              <p:cond delay="9000"/>
                            </p:stCondLst>
                            <p:childTnLst>
                              <p:par>
                                <p:cTn id="43" presetID="24" presetClass="entr" presetSubtype="0" fill="hold" nodeType="afterEffect">
                                  <p:stCondLst>
                                    <p:cond delay="0"/>
                                  </p:stCondLst>
                                  <p:childTnLst>
                                    <p:set>
                                      <p:cBhvr>
                                        <p:cTn id="44" dur="1" fill="hold">
                                          <p:stCondLst>
                                            <p:cond delay="0"/>
                                          </p:stCondLst>
                                        </p:cTn>
                                        <p:tgtEl>
                                          <p:spTgt spid="16398"/>
                                        </p:tgtEl>
                                        <p:attrNameLst>
                                          <p:attrName>style.visibility</p:attrName>
                                        </p:attrNameLst>
                                      </p:cBhvr>
                                      <p:to>
                                        <p:strVal val="visible"/>
                                      </p:to>
                                    </p:set>
                                    <p:anim to="" calcmode="lin" valueType="num">
                                      <p:cBhvr>
                                        <p:cTn id="45" dur="1" fill="hold"/>
                                        <p:tgtEl>
                                          <p:spTgt spid="16398"/>
                                        </p:tgtEl>
                                        <p:attrNameLst>
                                          <p:attrName/>
                                        </p:attrNameLst>
                                      </p:cBhvr>
                                    </p:anim>
                                  </p:childTnLst>
                                </p:cTn>
                              </p:par>
                            </p:childTnLst>
                          </p:cTn>
                        </p:par>
                        <p:par>
                          <p:cTn id="46" fill="hold">
                            <p:stCondLst>
                              <p:cond delay="9000"/>
                            </p:stCondLst>
                            <p:childTnLst>
                              <p:par>
                                <p:cTn id="47" presetID="24" presetClass="entr" presetSubtype="0" fill="hold" nodeType="afterEffect">
                                  <p:stCondLst>
                                    <p:cond delay="0"/>
                                  </p:stCondLst>
                                  <p:childTnLst>
                                    <p:set>
                                      <p:cBhvr>
                                        <p:cTn id="48" dur="1" fill="hold">
                                          <p:stCondLst>
                                            <p:cond delay="0"/>
                                          </p:stCondLst>
                                        </p:cTn>
                                        <p:tgtEl>
                                          <p:spTgt spid="16397"/>
                                        </p:tgtEl>
                                        <p:attrNameLst>
                                          <p:attrName>style.visibility</p:attrName>
                                        </p:attrNameLst>
                                      </p:cBhvr>
                                      <p:to>
                                        <p:strVal val="visible"/>
                                      </p:to>
                                    </p:set>
                                    <p:anim to="" calcmode="lin" valueType="num">
                                      <p:cBhvr>
                                        <p:cTn id="49" dur="1" fill="hold"/>
                                        <p:tgtEl>
                                          <p:spTgt spid="163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60350"/>
            <a:ext cx="7470775"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Joseph Nicéphore Niépce</a:t>
            </a:r>
            <a:r>
              <a:rPr lang="en-US" sz="3200" smtClean="0">
                <a:solidFill>
                  <a:srgbClr val="9933FF"/>
                </a:solidFill>
                <a:latin typeface="Times New Roman" pitchFamily="18" charset="0"/>
                <a:cs typeface="Times New Roman" pitchFamily="18" charset="0"/>
              </a:rPr>
              <a:t>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(1765 – 1833)</a:t>
            </a:r>
            <a:endParaRPr lang="ru-RU" sz="3200" smtClean="0">
              <a:solidFill>
                <a:srgbClr val="9933FF"/>
              </a:solidFill>
              <a:latin typeface="Times New Roman" pitchFamily="18" charset="0"/>
              <a:cs typeface="Times New Roman" pitchFamily="18" charset="0"/>
            </a:endParaRPr>
          </a:p>
        </p:txBody>
      </p:sp>
      <p:pic>
        <p:nvPicPr>
          <p:cNvPr id="21510" name="Picture 6" descr="C:\Documents and Settings\user\Рабочий стол\razn22.gif"/>
          <p:cNvPicPr>
            <a:picLocks noChangeAspect="1" noChangeArrowheads="1" noCrop="1"/>
          </p:cNvPicPr>
          <p:nvPr/>
        </p:nvPicPr>
        <p:blipFill>
          <a:blip r:embed="rId2" cstate="print"/>
          <a:srcRect/>
          <a:stretch>
            <a:fillRect/>
          </a:stretch>
        </p:blipFill>
        <p:spPr bwMode="auto">
          <a:xfrm>
            <a:off x="323850" y="1125538"/>
            <a:ext cx="714375" cy="595312"/>
          </a:xfrm>
          <a:prstGeom prst="rect">
            <a:avLst/>
          </a:prstGeom>
          <a:noFill/>
          <a:ln w="9525">
            <a:noFill/>
            <a:miter lim="800000"/>
            <a:headEnd/>
            <a:tailEnd/>
          </a:ln>
        </p:spPr>
      </p:pic>
      <p:pic>
        <p:nvPicPr>
          <p:cNvPr id="17411" name="Picture 7" descr="C:\Documents and Settings\user\Рабочий стол\AN199.gif"/>
          <p:cNvPicPr>
            <a:picLocks noChangeAspect="1" noChangeArrowheads="1" noCrop="1"/>
          </p:cNvPicPr>
          <p:nvPr/>
        </p:nvPicPr>
        <p:blipFill>
          <a:blip r:embed="rId3" cstate="print"/>
          <a:srcRect/>
          <a:stretch>
            <a:fillRect/>
          </a:stretch>
        </p:blipFill>
        <p:spPr bwMode="auto">
          <a:xfrm>
            <a:off x="323850" y="2924175"/>
            <a:ext cx="1214438" cy="1465263"/>
          </a:xfrm>
          <a:prstGeom prst="rect">
            <a:avLst/>
          </a:prstGeom>
          <a:noFill/>
          <a:ln w="9525">
            <a:noFill/>
            <a:miter lim="800000"/>
            <a:headEnd/>
            <a:tailEnd/>
          </a:ln>
        </p:spPr>
      </p:pic>
      <p:pic>
        <p:nvPicPr>
          <p:cNvPr id="21515" name="Picture 11" descr="berger-leonard-francois-portrait-of-joseph-nicephore-niepce-1854"/>
          <p:cNvPicPr>
            <a:picLocks noChangeAspect="1" noChangeArrowheads="1"/>
          </p:cNvPicPr>
          <p:nvPr/>
        </p:nvPicPr>
        <p:blipFill>
          <a:blip r:embed="rId4" cstate="print"/>
          <a:srcRect/>
          <a:stretch>
            <a:fillRect/>
          </a:stretch>
        </p:blipFill>
        <p:spPr bwMode="auto">
          <a:xfrm>
            <a:off x="6443663" y="404813"/>
            <a:ext cx="2651125" cy="3529012"/>
          </a:xfrm>
          <a:prstGeom prst="rect">
            <a:avLst/>
          </a:prstGeom>
          <a:noFill/>
          <a:ln w="9525">
            <a:noFill/>
            <a:miter lim="800000"/>
            <a:headEnd/>
            <a:tailEnd/>
          </a:ln>
        </p:spPr>
      </p:pic>
      <p:sp>
        <p:nvSpPr>
          <p:cNvPr id="21517" name="Rectangle 13"/>
          <p:cNvSpPr>
            <a:spLocks noChangeArrowheads="1"/>
          </p:cNvSpPr>
          <p:nvPr/>
        </p:nvSpPr>
        <p:spPr bwMode="auto">
          <a:xfrm>
            <a:off x="1619250" y="1557338"/>
            <a:ext cx="4572000" cy="2427287"/>
          </a:xfrm>
          <a:prstGeom prst="rect">
            <a:avLst/>
          </a:prstGeom>
          <a:noFill/>
          <a:ln w="9525">
            <a:noFill/>
            <a:miter lim="800000"/>
            <a:headEnd/>
            <a:tailEnd/>
          </a:ln>
        </p:spPr>
        <p:txBody>
          <a:bodyPr>
            <a:spAutoFit/>
          </a:bodyPr>
          <a:lstStyle/>
          <a:p>
            <a:pPr>
              <a:spcBef>
                <a:spcPct val="50000"/>
              </a:spcBef>
            </a:pPr>
            <a:r>
              <a:rPr lang="en-US"/>
              <a:t>Joseph Nicéphore Niépce was a French inventor, most noted as one of the inventors of photography and a pioneer in the field. He is well-known for taking some of the earliest photographs, dating to the 1820s. As revolutionary as his invention was, Niépce is little known even today.</a:t>
            </a:r>
            <a:endParaRPr lang="ru-RU"/>
          </a:p>
          <a:p>
            <a:pPr>
              <a:spcBef>
                <a:spcPct val="50000"/>
              </a:spcBef>
            </a:pPr>
            <a:endParaRPr lang="ru-RU" b="1">
              <a:solidFill>
                <a:srgbClr val="FFFF00"/>
              </a:solidFill>
              <a:latin typeface="Comic Sans MS" pitchFamily="66" charset="0"/>
            </a:endParaRPr>
          </a:p>
        </p:txBody>
      </p:sp>
      <p:pic>
        <p:nvPicPr>
          <p:cNvPr id="4" name="Picture 8" descr="m20020763-04"/>
          <p:cNvPicPr>
            <a:picLocks noChangeAspect="1" noChangeArrowheads="1"/>
          </p:cNvPicPr>
          <p:nvPr/>
        </p:nvPicPr>
        <p:blipFill>
          <a:blip r:embed="rId5" cstate="print"/>
          <a:srcRect/>
          <a:stretch>
            <a:fillRect/>
          </a:stretch>
        </p:blipFill>
        <p:spPr bwMode="auto">
          <a:xfrm>
            <a:off x="395288" y="4797425"/>
            <a:ext cx="2160587" cy="1792288"/>
          </a:xfrm>
          <a:prstGeom prst="rect">
            <a:avLst/>
          </a:prstGeom>
          <a:noFill/>
          <a:ln w="9525">
            <a:noFill/>
            <a:miter lim="800000"/>
            <a:headEnd/>
            <a:tailEnd/>
          </a:ln>
        </p:spPr>
      </p:pic>
      <p:pic>
        <p:nvPicPr>
          <p:cNvPr id="21519" name="Picture 15" descr="daguerrotypecamera1839"/>
          <p:cNvPicPr>
            <a:picLocks noChangeAspect="1" noChangeArrowheads="1"/>
          </p:cNvPicPr>
          <p:nvPr/>
        </p:nvPicPr>
        <p:blipFill>
          <a:blip r:embed="rId6" cstate="print"/>
          <a:srcRect/>
          <a:stretch>
            <a:fillRect/>
          </a:stretch>
        </p:blipFill>
        <p:spPr bwMode="auto">
          <a:xfrm>
            <a:off x="2916238" y="4797425"/>
            <a:ext cx="2943225" cy="1800225"/>
          </a:xfrm>
          <a:prstGeom prst="rect">
            <a:avLst/>
          </a:prstGeom>
          <a:noFill/>
          <a:ln w="9525">
            <a:noFill/>
            <a:miter lim="800000"/>
            <a:headEnd/>
            <a:tailEnd/>
          </a:ln>
        </p:spPr>
      </p:pic>
      <p:pic>
        <p:nvPicPr>
          <p:cNvPr id="21521" name="Picture 17" descr="index40"/>
          <p:cNvPicPr>
            <a:picLocks noChangeAspect="1" noChangeArrowheads="1"/>
          </p:cNvPicPr>
          <p:nvPr/>
        </p:nvPicPr>
        <p:blipFill>
          <a:blip r:embed="rId7" cstate="print"/>
          <a:srcRect/>
          <a:stretch>
            <a:fillRect/>
          </a:stretch>
        </p:blipFill>
        <p:spPr bwMode="auto">
          <a:xfrm>
            <a:off x="6300788" y="4292600"/>
            <a:ext cx="2619375" cy="229552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4" presetClass="entr" presetSubtype="0" fill="hold" nodeType="afterEffect">
                                  <p:stCondLst>
                                    <p:cond delay="0"/>
                                  </p:stCondLst>
                                  <p:childTnLst>
                                    <p:set>
                                      <p:cBhvr>
                                        <p:cTn id="10" dur="1" fill="hold">
                                          <p:stCondLst>
                                            <p:cond delay="0"/>
                                          </p:stCondLst>
                                        </p:cTn>
                                        <p:tgtEl>
                                          <p:spTgt spid="21515"/>
                                        </p:tgtEl>
                                        <p:attrNameLst>
                                          <p:attrName>style.visibility</p:attrName>
                                        </p:attrNameLst>
                                      </p:cBhvr>
                                      <p:to>
                                        <p:strVal val="visible"/>
                                      </p:to>
                                    </p:set>
                                    <p:anim to="" calcmode="lin" valueType="num">
                                      <p:cBhvr>
                                        <p:cTn id="11" dur="1" fill="hold"/>
                                        <p:tgtEl>
                                          <p:spTgt spid="21515"/>
                                        </p:tgtEl>
                                        <p:attrNameLst>
                                          <p:attrName/>
                                        </p:attrNameLst>
                                      </p:cBhvr>
                                    </p:anim>
                                  </p:childTnLst>
                                </p:cTn>
                              </p:par>
                            </p:childTnLst>
                          </p:cTn>
                        </p:par>
                        <p:par>
                          <p:cTn id="12" fill="hold">
                            <p:stCondLst>
                              <p:cond delay="2000"/>
                            </p:stCondLst>
                            <p:childTnLst>
                              <p:par>
                                <p:cTn id="13" presetID="24" presetClass="entr" presetSubtype="0" fill="hold" grpId="0" nodeType="afterEffect">
                                  <p:stCondLst>
                                    <p:cond delay="0"/>
                                  </p:stCondLst>
                                  <p:childTnLst>
                                    <p:set>
                                      <p:cBhvr>
                                        <p:cTn id="14" dur="1" fill="hold">
                                          <p:stCondLst>
                                            <p:cond delay="0"/>
                                          </p:stCondLst>
                                        </p:cTn>
                                        <p:tgtEl>
                                          <p:spTgt spid="21517"/>
                                        </p:tgtEl>
                                        <p:attrNameLst>
                                          <p:attrName>style.visibility</p:attrName>
                                        </p:attrNameLst>
                                      </p:cBhvr>
                                      <p:to>
                                        <p:strVal val="visible"/>
                                      </p:to>
                                    </p:set>
                                    <p:anim to="" calcmode="lin" valueType="num">
                                      <p:cBhvr>
                                        <p:cTn id="15" dur="1" fill="hold"/>
                                        <p:tgtEl>
                                          <p:spTgt spid="21517"/>
                                        </p:tgtEl>
                                        <p:attrNameLst>
                                          <p:attrName/>
                                        </p:attrNameLst>
                                      </p:cBhvr>
                                    </p:anim>
                                  </p:childTnLst>
                                </p:cTn>
                              </p:par>
                            </p:childTnLst>
                          </p:cTn>
                        </p:par>
                        <p:par>
                          <p:cTn id="16" fill="hold">
                            <p:stCondLst>
                              <p:cond delay="2000"/>
                            </p:stCondLst>
                            <p:childTnLst>
                              <p:par>
                                <p:cTn id="17" presetID="24" presetClass="entr" presetSubtype="0"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 to="" calcmode="lin" valueType="num">
                                      <p:cBhvr>
                                        <p:cTn id="19" dur="1" fill="hold"/>
                                        <p:tgtEl>
                                          <p:spTgt spid="21510"/>
                                        </p:tgtEl>
                                        <p:attrNameLst>
                                          <p:attrName/>
                                        </p:attrNameLst>
                                      </p:cBhvr>
                                    </p:anim>
                                  </p:childTnLst>
                                </p:cTn>
                              </p:par>
                            </p:childTnLst>
                          </p:cTn>
                        </p:par>
                        <p:par>
                          <p:cTn id="20" fill="hold">
                            <p:stCondLst>
                              <p:cond delay="2000"/>
                            </p:stCondLst>
                            <p:childTnLst>
                              <p:par>
                                <p:cTn id="21" presetID="24"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par>
                          <p:cTn id="24" fill="hold">
                            <p:stCondLst>
                              <p:cond delay="2000"/>
                            </p:stCondLst>
                            <p:childTnLst>
                              <p:par>
                                <p:cTn id="25" presetID="24" presetClass="entr" presetSubtype="0" fill="hold" nodeType="afterEffect">
                                  <p:stCondLst>
                                    <p:cond delay="0"/>
                                  </p:stCondLst>
                                  <p:childTnLst>
                                    <p:set>
                                      <p:cBhvr>
                                        <p:cTn id="26" dur="1" fill="hold">
                                          <p:stCondLst>
                                            <p:cond delay="0"/>
                                          </p:stCondLst>
                                        </p:cTn>
                                        <p:tgtEl>
                                          <p:spTgt spid="21519"/>
                                        </p:tgtEl>
                                        <p:attrNameLst>
                                          <p:attrName>style.visibility</p:attrName>
                                        </p:attrNameLst>
                                      </p:cBhvr>
                                      <p:to>
                                        <p:strVal val="visible"/>
                                      </p:to>
                                    </p:set>
                                    <p:anim to="" calcmode="lin" valueType="num">
                                      <p:cBhvr>
                                        <p:cTn id="27" dur="1" fill="hold"/>
                                        <p:tgtEl>
                                          <p:spTgt spid="21519"/>
                                        </p:tgtEl>
                                        <p:attrNameLst>
                                          <p:attrName/>
                                        </p:attrNameLst>
                                      </p:cBhvr>
                                    </p:anim>
                                  </p:childTnLst>
                                </p:cTn>
                              </p:par>
                            </p:childTnLst>
                          </p:cTn>
                        </p:par>
                        <p:par>
                          <p:cTn id="28" fill="hold">
                            <p:stCondLst>
                              <p:cond delay="2000"/>
                            </p:stCondLst>
                            <p:childTnLst>
                              <p:par>
                                <p:cTn id="29" presetID="24" presetClass="entr" presetSubtype="0" fill="hold" nodeType="afterEffect">
                                  <p:stCondLst>
                                    <p:cond delay="0"/>
                                  </p:stCondLst>
                                  <p:childTnLst>
                                    <p:set>
                                      <p:cBhvr>
                                        <p:cTn id="30" dur="1" fill="hold">
                                          <p:stCondLst>
                                            <p:cond delay="0"/>
                                          </p:stCondLst>
                                        </p:cTn>
                                        <p:tgtEl>
                                          <p:spTgt spid="21521"/>
                                        </p:tgtEl>
                                        <p:attrNameLst>
                                          <p:attrName>style.visibility</p:attrName>
                                        </p:attrNameLst>
                                      </p:cBhvr>
                                      <p:to>
                                        <p:strVal val="visible"/>
                                      </p:to>
                                    </p:set>
                                    <p:anim to="" calcmode="lin" valueType="num">
                                      <p:cBhvr>
                                        <p:cTn id="31" dur="1" fill="hold"/>
                                        <p:tgtEl>
                                          <p:spTgt spid="215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150" y="260350"/>
            <a:ext cx="5214938" cy="1143000"/>
          </a:xfrm>
        </p:spPr>
        <p:txBody>
          <a:bodyPr/>
          <a:lstStyle/>
          <a:p>
            <a:pPr algn="ctr" eaLnBrk="1" hangingPunct="1"/>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Alexander Graham Bell</a:t>
            </a:r>
            <a:r>
              <a:rPr lang="en-US" sz="3200" smtClean="0">
                <a:solidFill>
                  <a:srgbClr val="9933FF"/>
                </a:solidFill>
                <a:latin typeface="Times New Roman" pitchFamily="18" charset="0"/>
                <a:cs typeface="Times New Roman" pitchFamily="18" charset="0"/>
              </a:rPr>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(1847 – 1922) </a:t>
            </a:r>
            <a:endParaRPr lang="ru-RU" sz="3200" smtClean="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1928813" y="1857375"/>
            <a:ext cx="4714875" cy="2471738"/>
          </a:xfrm>
        </p:spPr>
        <p:txBody>
          <a:bodyPr>
            <a:normAutofit fontScale="32500" lnSpcReduction="20000"/>
          </a:bodyPr>
          <a:lstStyle/>
          <a:p>
            <a:pPr marL="420624" indent="-384048" eaLnBrk="1" fontAlgn="auto" hangingPunct="1">
              <a:spcAft>
                <a:spcPts val="0"/>
              </a:spcAft>
              <a:buFont typeface="Wingdings 2"/>
              <a:buNone/>
              <a:defRPr/>
            </a:pPr>
            <a:r>
              <a:rPr lang="en-US" dirty="0" smtClean="0"/>
              <a:t>		</a:t>
            </a:r>
            <a:r>
              <a:rPr lang="en-US" sz="6400" dirty="0" smtClean="0">
                <a:latin typeface="Times New Roman" pitchFamily="18" charset="0"/>
                <a:cs typeface="Times New Roman" pitchFamily="18" charset="0"/>
              </a:rPr>
              <a:t>Alexander Graham Bell was an eminent scientist, inventor, engineer and innovator who is credited with inventing the first practical telephone. His research on hearing and speech led him to experiment with hearing devices which eventually culminated in Bell being awarded the first U.S. patent for the telephone in 1876. </a:t>
            </a:r>
            <a:endParaRPr lang="ru-RU" sz="6400" dirty="0">
              <a:latin typeface="Times New Roman" pitchFamily="18" charset="0"/>
              <a:cs typeface="Times New Roman" pitchFamily="18" charset="0"/>
            </a:endParaRPr>
          </a:p>
        </p:txBody>
      </p:sp>
      <p:pic>
        <p:nvPicPr>
          <p:cNvPr id="9" name="Picture 4" descr="hist044"/>
          <p:cNvPicPr>
            <a:picLocks noChangeAspect="1" noChangeArrowheads="1"/>
          </p:cNvPicPr>
          <p:nvPr/>
        </p:nvPicPr>
        <p:blipFill>
          <a:blip r:embed="rId2" cstate="print"/>
          <a:srcRect/>
          <a:stretch>
            <a:fillRect/>
          </a:stretch>
        </p:blipFill>
        <p:spPr bwMode="auto">
          <a:xfrm>
            <a:off x="179388" y="4652963"/>
            <a:ext cx="3168650" cy="2058987"/>
          </a:xfrm>
          <a:prstGeom prst="rect">
            <a:avLst/>
          </a:prstGeom>
          <a:noFill/>
          <a:ln w="9525">
            <a:noFill/>
            <a:miter lim="800000"/>
            <a:headEnd/>
            <a:tailEnd/>
          </a:ln>
        </p:spPr>
      </p:pic>
      <p:pic>
        <p:nvPicPr>
          <p:cNvPr id="15" name="Picture 11" descr="C:\Documents and Settings\user\Рабочий стол\Alexander_Graham_Bell_Biography_2.jpg"/>
          <p:cNvPicPr>
            <a:picLocks noChangeAspect="1" noChangeArrowheads="1"/>
          </p:cNvPicPr>
          <p:nvPr/>
        </p:nvPicPr>
        <p:blipFill>
          <a:blip r:embed="rId3" cstate="print"/>
          <a:srcRect/>
          <a:stretch>
            <a:fillRect/>
          </a:stretch>
        </p:blipFill>
        <p:spPr bwMode="auto">
          <a:xfrm>
            <a:off x="6588125" y="476250"/>
            <a:ext cx="2409825" cy="3503613"/>
          </a:xfrm>
          <a:prstGeom prst="rect">
            <a:avLst/>
          </a:prstGeom>
          <a:noFill/>
          <a:ln w="9525">
            <a:noFill/>
            <a:miter lim="800000"/>
            <a:headEnd/>
            <a:tailEnd/>
          </a:ln>
        </p:spPr>
      </p:pic>
      <p:pic>
        <p:nvPicPr>
          <p:cNvPr id="16" name="Picture 2" descr="C:\Documents and Settings\user\Рабочий стол\1.jpeg"/>
          <p:cNvPicPr>
            <a:picLocks noChangeAspect="1" noChangeArrowheads="1"/>
          </p:cNvPicPr>
          <p:nvPr/>
        </p:nvPicPr>
        <p:blipFill>
          <a:blip r:embed="rId4" cstate="print"/>
          <a:srcRect/>
          <a:stretch>
            <a:fillRect/>
          </a:stretch>
        </p:blipFill>
        <p:spPr bwMode="auto">
          <a:xfrm>
            <a:off x="323850" y="2781300"/>
            <a:ext cx="1800225" cy="1463675"/>
          </a:xfrm>
          <a:prstGeom prst="rect">
            <a:avLst/>
          </a:prstGeom>
          <a:noFill/>
          <a:ln w="9525">
            <a:noFill/>
            <a:miter lim="800000"/>
            <a:headEnd/>
            <a:tailEnd/>
          </a:ln>
        </p:spPr>
      </p:pic>
      <p:pic>
        <p:nvPicPr>
          <p:cNvPr id="22535" name="Picture 5" descr="C:\Documents and Settings\user\Рабочий стол\AN385.gif"/>
          <p:cNvPicPr>
            <a:picLocks noChangeAspect="1" noChangeArrowheads="1" noCrop="1"/>
          </p:cNvPicPr>
          <p:nvPr/>
        </p:nvPicPr>
        <p:blipFill>
          <a:blip r:embed="rId5" cstate="print"/>
          <a:srcRect/>
          <a:stretch>
            <a:fillRect/>
          </a:stretch>
        </p:blipFill>
        <p:spPr bwMode="auto">
          <a:xfrm>
            <a:off x="684213" y="981075"/>
            <a:ext cx="1200150" cy="800100"/>
          </a:xfrm>
          <a:prstGeom prst="rect">
            <a:avLst/>
          </a:prstGeom>
          <a:noFill/>
          <a:ln w="9525">
            <a:noFill/>
            <a:miter lim="800000"/>
            <a:headEnd/>
            <a:tailEnd/>
          </a:ln>
        </p:spPr>
      </p:pic>
      <p:pic>
        <p:nvPicPr>
          <p:cNvPr id="22537" name="Picture 9" descr="alexander-graham-bell"/>
          <p:cNvPicPr>
            <a:picLocks noChangeAspect="1" noChangeArrowheads="1"/>
          </p:cNvPicPr>
          <p:nvPr/>
        </p:nvPicPr>
        <p:blipFill>
          <a:blip r:embed="rId6" cstate="print"/>
          <a:srcRect/>
          <a:stretch>
            <a:fillRect/>
          </a:stretch>
        </p:blipFill>
        <p:spPr bwMode="auto">
          <a:xfrm>
            <a:off x="0" y="2636838"/>
            <a:ext cx="2160588" cy="1946275"/>
          </a:xfrm>
          <a:prstGeom prst="rect">
            <a:avLst/>
          </a:prstGeom>
          <a:noFill/>
          <a:ln w="9525">
            <a:noFill/>
            <a:miter lim="800000"/>
            <a:headEnd/>
            <a:tailEnd/>
          </a:ln>
        </p:spPr>
      </p:pic>
      <p:pic>
        <p:nvPicPr>
          <p:cNvPr id="22538" name="Picture 10" descr="telefon-retro_d_18sm_22sm_36001_2"/>
          <p:cNvPicPr>
            <a:picLocks noChangeAspect="1" noChangeArrowheads="1"/>
          </p:cNvPicPr>
          <p:nvPr/>
        </p:nvPicPr>
        <p:blipFill>
          <a:blip r:embed="rId7" cstate="print"/>
          <a:srcRect/>
          <a:stretch>
            <a:fillRect/>
          </a:stretch>
        </p:blipFill>
        <p:spPr bwMode="auto">
          <a:xfrm>
            <a:off x="3635375" y="4724400"/>
            <a:ext cx="2327275" cy="1970088"/>
          </a:xfrm>
          <a:prstGeom prst="rect">
            <a:avLst/>
          </a:prstGeom>
          <a:noFill/>
          <a:ln w="9525">
            <a:noFill/>
            <a:miter lim="800000"/>
            <a:headEnd/>
            <a:tailEnd/>
          </a:ln>
        </p:spPr>
      </p:pic>
      <p:pic>
        <p:nvPicPr>
          <p:cNvPr id="18442" name="Picture 10" descr="image_018699782962313580710289595783585355"/>
          <p:cNvPicPr>
            <a:picLocks noChangeAspect="1" noChangeArrowheads="1"/>
          </p:cNvPicPr>
          <p:nvPr/>
        </p:nvPicPr>
        <p:blipFill>
          <a:blip r:embed="rId8" cstate="print"/>
          <a:srcRect/>
          <a:stretch>
            <a:fillRect/>
          </a:stretch>
        </p:blipFill>
        <p:spPr bwMode="auto">
          <a:xfrm>
            <a:off x="6300788" y="4724400"/>
            <a:ext cx="2663825" cy="1998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4"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0"/>
                                          </p:stCondLst>
                                        </p:cTn>
                                        <p:tgtEl>
                                          <p:spTgt spid="22535"/>
                                        </p:tgtEl>
                                        <p:attrNameLst>
                                          <p:attrName>style.visibility</p:attrName>
                                        </p:attrNameLst>
                                      </p:cBhvr>
                                      <p:to>
                                        <p:strVal val="visible"/>
                                      </p:to>
                                    </p:set>
                                    <p:anim to="" calcmode="lin" valueType="num">
                                      <p:cBhvr>
                                        <p:cTn id="16" dur="1" fill="hold"/>
                                        <p:tgtEl>
                                          <p:spTgt spid="22535"/>
                                        </p:tgtEl>
                                        <p:attrNameLst>
                                          <p:attrName/>
                                        </p:attrNameLst>
                                      </p:cBhvr>
                                    </p:anim>
                                  </p:childTnLst>
                                </p:cTn>
                              </p:par>
                            </p:childTnLst>
                          </p:cTn>
                        </p:par>
                        <p:par>
                          <p:cTn id="17" fill="hold">
                            <p:stCondLst>
                              <p:cond delay="500"/>
                            </p:stCondLst>
                            <p:childTnLst>
                              <p:par>
                                <p:cTn id="18" presetID="21" presetClass="entr" presetSubtype="4"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heel(4)">
                                      <p:cBhvr>
                                        <p:cTn id="20" dur="2000"/>
                                        <p:tgtEl>
                                          <p:spTgt spid="7">
                                            <p:txEl>
                                              <p:pRg st="0" end="0"/>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4500"/>
                            </p:stCondLst>
                            <p:childTnLst>
                              <p:par>
                                <p:cTn id="26" presetID="8"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par>
                          <p:cTn id="29" fill="hold">
                            <p:stCondLst>
                              <p:cond delay="6500"/>
                            </p:stCondLst>
                            <p:childTnLst>
                              <p:par>
                                <p:cTn id="30" presetID="24" presetClass="entr" presetSubtype="0" fill="hold" nodeType="after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par>
                          <p:cTn id="33" fill="hold">
                            <p:stCondLst>
                              <p:cond delay="6500"/>
                            </p:stCondLst>
                            <p:childTnLst>
                              <p:par>
                                <p:cTn id="34" presetID="24" presetClass="entr" presetSubtype="0" fill="hold" nodeType="afterEffect">
                                  <p:stCondLst>
                                    <p:cond delay="0"/>
                                  </p:stCondLst>
                                  <p:childTnLst>
                                    <p:set>
                                      <p:cBhvr>
                                        <p:cTn id="35" dur="1" fill="hold">
                                          <p:stCondLst>
                                            <p:cond delay="0"/>
                                          </p:stCondLst>
                                        </p:cTn>
                                        <p:tgtEl>
                                          <p:spTgt spid="22538"/>
                                        </p:tgtEl>
                                        <p:attrNameLst>
                                          <p:attrName>style.visibility</p:attrName>
                                        </p:attrNameLst>
                                      </p:cBhvr>
                                      <p:to>
                                        <p:strVal val="visible"/>
                                      </p:to>
                                    </p:set>
                                    <p:anim to="" calcmode="lin" valueType="num">
                                      <p:cBhvr>
                                        <p:cTn id="36" dur="1" fill="hold"/>
                                        <p:tgtEl>
                                          <p:spTgt spid="22538"/>
                                        </p:tgtEl>
                                        <p:attrNameLst>
                                          <p:attrName/>
                                        </p:attrNameLst>
                                      </p:cBhvr>
                                    </p:anim>
                                  </p:childTnLst>
                                </p:cTn>
                              </p:par>
                            </p:childTnLst>
                          </p:cTn>
                        </p:par>
                        <p:par>
                          <p:cTn id="37" fill="hold">
                            <p:stCondLst>
                              <p:cond delay="6500"/>
                            </p:stCondLst>
                            <p:childTnLst>
                              <p:par>
                                <p:cTn id="38" presetID="2" presetClass="entr" presetSubtype="4" fill="hold" nodeType="afterEffect">
                                  <p:stCondLst>
                                    <p:cond delay="0"/>
                                  </p:stCondLst>
                                  <p:childTnLst>
                                    <p:set>
                                      <p:cBhvr>
                                        <p:cTn id="39" dur="1" fill="hold">
                                          <p:stCondLst>
                                            <p:cond delay="0"/>
                                          </p:stCondLst>
                                        </p:cTn>
                                        <p:tgtEl>
                                          <p:spTgt spid="18442"/>
                                        </p:tgtEl>
                                        <p:attrNameLst>
                                          <p:attrName>style.visibility</p:attrName>
                                        </p:attrNameLst>
                                      </p:cBhvr>
                                      <p:to>
                                        <p:strVal val="visible"/>
                                      </p:to>
                                    </p:set>
                                    <p:anim calcmode="lin" valueType="num">
                                      <p:cBhvr additive="base">
                                        <p:cTn id="40" dur="500" fill="hold"/>
                                        <p:tgtEl>
                                          <p:spTgt spid="18442"/>
                                        </p:tgtEl>
                                        <p:attrNameLst>
                                          <p:attrName>ppt_x</p:attrName>
                                        </p:attrNameLst>
                                      </p:cBhvr>
                                      <p:tavLst>
                                        <p:tav tm="0">
                                          <p:val>
                                            <p:strVal val="#ppt_x"/>
                                          </p:val>
                                        </p:tav>
                                        <p:tav tm="100000">
                                          <p:val>
                                            <p:strVal val="#ppt_x"/>
                                          </p:val>
                                        </p:tav>
                                      </p:tavLst>
                                    </p:anim>
                                    <p:anim calcmode="lin" valueType="num">
                                      <p:cBhvr additive="base">
                                        <p:cTn id="41"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333375"/>
            <a:ext cx="5643563" cy="1143000"/>
          </a:xfrm>
        </p:spPr>
        <p:txBody>
          <a:bodyPr/>
          <a:lstStyle/>
          <a:p>
            <a:pPr algn="ctr" eaLnBrk="1" hangingPunct="1"/>
            <a:r>
              <a:rPr lang="en-US" sz="3200" smtClean="0">
                <a:solidFill>
                  <a:srgbClr val="9933FF"/>
                </a:solidFill>
                <a:latin typeface="Times New Roman" pitchFamily="18" charset="0"/>
                <a:cs typeface="Times New Roman" pitchFamily="18" charset="0"/>
              </a:rPr>
              <a:t>    </a:t>
            </a:r>
            <a: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t>Karl Friedrich Benz</a:t>
            </a:r>
            <a:br>
              <a:rPr lang="en-US" sz="3200" smtClean="0">
                <a:solidFill>
                  <a:srgbClr val="9933FF"/>
                </a:solidFill>
                <a:effectLst>
                  <a:outerShdw blurRad="38100" dist="38100" dir="2700000" algn="tl">
                    <a:srgbClr val="000000"/>
                  </a:outerShdw>
                </a:effectLst>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   (1844 – 1929)</a:t>
            </a:r>
            <a:endParaRPr lang="ru-RU" sz="3200" smtClean="0">
              <a:solidFill>
                <a:srgbClr val="9933FF"/>
              </a:solidFill>
              <a:latin typeface="Times New Roman" pitchFamily="18" charset="0"/>
              <a:cs typeface="Times New Roman" pitchFamily="18" charset="0"/>
            </a:endParaRPr>
          </a:p>
        </p:txBody>
      </p:sp>
      <p:sp>
        <p:nvSpPr>
          <p:cNvPr id="8" name="Содержимое 7"/>
          <p:cNvSpPr>
            <a:spLocks noGrp="1"/>
          </p:cNvSpPr>
          <p:nvPr>
            <p:ph idx="1"/>
          </p:nvPr>
        </p:nvSpPr>
        <p:spPr>
          <a:xfrm>
            <a:off x="250825" y="1989138"/>
            <a:ext cx="5572125" cy="1785937"/>
          </a:xfrm>
        </p:spPr>
        <p:txBody>
          <a:bodyPr/>
          <a:lstStyle/>
          <a:p>
            <a:pPr eaLnBrk="1" hangingPunct="1">
              <a:buFont typeface="Wingdings 2" pitchFamily="18" charset="2"/>
              <a:buNone/>
            </a:pPr>
            <a:r>
              <a:rPr lang="en-US" smtClean="0"/>
              <a:t>	</a:t>
            </a:r>
            <a:r>
              <a:rPr lang="en-US" sz="2300" smtClean="0">
                <a:latin typeface="Times New Roman" pitchFamily="18" charset="0"/>
                <a:cs typeface="Times New Roman" pitchFamily="18" charset="0"/>
              </a:rPr>
              <a:t>	</a:t>
            </a:r>
            <a:r>
              <a:rPr lang="en-US" sz="2000" smtClean="0">
                <a:latin typeface="Times New Roman" pitchFamily="18" charset="0"/>
                <a:cs typeface="Times New Roman" pitchFamily="18" charset="0"/>
              </a:rPr>
              <a:t>Karl Friedrich Benz was a German engine designer and automobile engineer, generally regarded as the inventor of the petrol-powered automobile and pioneering founder of the automobile manufacturer, Mercedes-Benz.</a:t>
            </a:r>
            <a:endParaRPr lang="ru-RU" sz="2000" smtClean="0">
              <a:latin typeface="Times New Roman" pitchFamily="18" charset="0"/>
              <a:cs typeface="Times New Roman" pitchFamily="18" charset="0"/>
            </a:endParaRPr>
          </a:p>
          <a:p>
            <a:pPr eaLnBrk="1" hangingPunct="1"/>
            <a:endParaRPr lang="ru-RU" smtClean="0"/>
          </a:p>
        </p:txBody>
      </p:sp>
      <p:pic>
        <p:nvPicPr>
          <p:cNvPr id="23560" name="Picture 8" descr="Carl-Friedrich-Benz"/>
          <p:cNvPicPr>
            <a:picLocks noChangeAspect="1" noChangeArrowheads="1"/>
          </p:cNvPicPr>
          <p:nvPr/>
        </p:nvPicPr>
        <p:blipFill>
          <a:blip r:embed="rId2" cstate="print"/>
          <a:srcRect/>
          <a:stretch>
            <a:fillRect/>
          </a:stretch>
        </p:blipFill>
        <p:spPr bwMode="auto">
          <a:xfrm>
            <a:off x="5795963" y="188913"/>
            <a:ext cx="2990850" cy="4206875"/>
          </a:xfrm>
          <a:prstGeom prst="rect">
            <a:avLst/>
          </a:prstGeom>
          <a:noFill/>
          <a:ln w="9525">
            <a:noFill/>
            <a:miter lim="800000"/>
            <a:headEnd/>
            <a:tailEnd/>
          </a:ln>
        </p:spPr>
      </p:pic>
      <p:pic>
        <p:nvPicPr>
          <p:cNvPr id="23561" name="Picture 9" descr="1885Benz"/>
          <p:cNvPicPr>
            <a:picLocks noChangeAspect="1" noChangeArrowheads="1"/>
          </p:cNvPicPr>
          <p:nvPr/>
        </p:nvPicPr>
        <p:blipFill>
          <a:blip r:embed="rId3" cstate="print"/>
          <a:srcRect/>
          <a:stretch>
            <a:fillRect/>
          </a:stretch>
        </p:blipFill>
        <p:spPr bwMode="auto">
          <a:xfrm>
            <a:off x="323850" y="4365625"/>
            <a:ext cx="2667000" cy="1965325"/>
          </a:xfrm>
          <a:prstGeom prst="rect">
            <a:avLst/>
          </a:prstGeom>
          <a:noFill/>
          <a:ln w="9525">
            <a:noFill/>
            <a:miter lim="800000"/>
            <a:headEnd/>
            <a:tailEnd/>
          </a:ln>
        </p:spPr>
      </p:pic>
      <p:pic>
        <p:nvPicPr>
          <p:cNvPr id="23562" name="Picture 10" descr="images (2)"/>
          <p:cNvPicPr>
            <a:picLocks noChangeAspect="1" noChangeArrowheads="1"/>
          </p:cNvPicPr>
          <p:nvPr/>
        </p:nvPicPr>
        <p:blipFill>
          <a:blip r:embed="rId4" cstate="print"/>
          <a:srcRect/>
          <a:stretch>
            <a:fillRect/>
          </a:stretch>
        </p:blipFill>
        <p:spPr bwMode="auto">
          <a:xfrm>
            <a:off x="3635375" y="4365625"/>
            <a:ext cx="1944688" cy="1919288"/>
          </a:xfrm>
          <a:prstGeom prst="rect">
            <a:avLst/>
          </a:prstGeom>
          <a:noFill/>
          <a:ln w="9525">
            <a:noFill/>
            <a:miter lim="800000"/>
            <a:headEnd/>
            <a:tailEnd/>
          </a:ln>
        </p:spPr>
      </p:pic>
      <p:pic>
        <p:nvPicPr>
          <p:cNvPr id="23563" name="Picture 11" descr="загруженное"/>
          <p:cNvPicPr>
            <a:picLocks noChangeAspect="1" noChangeArrowheads="1"/>
          </p:cNvPicPr>
          <p:nvPr/>
        </p:nvPicPr>
        <p:blipFill>
          <a:blip r:embed="rId5" cstate="print"/>
          <a:srcRect/>
          <a:stretch>
            <a:fillRect/>
          </a:stretch>
        </p:blipFill>
        <p:spPr bwMode="auto">
          <a:xfrm>
            <a:off x="6156325" y="4581525"/>
            <a:ext cx="2705100" cy="1685925"/>
          </a:xfrm>
          <a:prstGeom prst="rect">
            <a:avLst/>
          </a:prstGeom>
          <a:noFill/>
          <a:ln w="9525">
            <a:noFill/>
            <a:miter lim="800000"/>
            <a:headEnd/>
            <a:tailEnd/>
          </a:ln>
        </p:spPr>
      </p:pic>
      <p:pic>
        <p:nvPicPr>
          <p:cNvPr id="2" name="Picture 13" descr="C:\Documents and Settings\user\Рабочий стол\av203ri.gif"/>
          <p:cNvPicPr>
            <a:picLocks noChangeAspect="1" noChangeArrowheads="1" noCrop="1"/>
          </p:cNvPicPr>
          <p:nvPr/>
        </p:nvPicPr>
        <p:blipFill>
          <a:blip r:embed="rId6" cstate="print"/>
          <a:srcRect/>
          <a:stretch>
            <a:fillRect/>
          </a:stretch>
        </p:blipFill>
        <p:spPr bwMode="auto">
          <a:xfrm>
            <a:off x="179388" y="981075"/>
            <a:ext cx="1476375" cy="11684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2000"/>
                            </p:stCondLst>
                            <p:childTnLst>
                              <p:par>
                                <p:cTn id="16" presetID="24" presetClass="entr" presetSubtype="0" fill="hold" nodeType="afterEffect">
                                  <p:stCondLst>
                                    <p:cond delay="0"/>
                                  </p:stCondLst>
                                  <p:childTnLst>
                                    <p:set>
                                      <p:cBhvr>
                                        <p:cTn id="17" dur="1" fill="hold">
                                          <p:stCondLst>
                                            <p:cond delay="0"/>
                                          </p:stCondLst>
                                        </p:cTn>
                                        <p:tgtEl>
                                          <p:spTgt spid="23560"/>
                                        </p:tgtEl>
                                        <p:attrNameLst>
                                          <p:attrName>style.visibility</p:attrName>
                                        </p:attrNameLst>
                                      </p:cBhvr>
                                      <p:to>
                                        <p:strVal val="visible"/>
                                      </p:to>
                                    </p:set>
                                    <p:anim to="" calcmode="lin" valueType="num">
                                      <p:cBhvr>
                                        <p:cTn id="18" dur="1" fill="hold"/>
                                        <p:tgtEl>
                                          <p:spTgt spid="23560"/>
                                        </p:tgtEl>
                                        <p:attrNameLst>
                                          <p:attrName/>
                                        </p:attrNameLst>
                                      </p:cBhvr>
                                    </p:anim>
                                  </p:childTnLst>
                                </p:cTn>
                              </p:par>
                            </p:childTnLst>
                          </p:cTn>
                        </p:par>
                        <p:par>
                          <p:cTn id="19" fill="hold">
                            <p:stCondLst>
                              <p:cond delay="2000"/>
                            </p:stCondLst>
                            <p:childTnLst>
                              <p:par>
                                <p:cTn id="20" presetID="21"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par>
                          <p:cTn id="23" fill="hold">
                            <p:stCondLst>
                              <p:cond delay="4000"/>
                            </p:stCondLst>
                            <p:childTnLst>
                              <p:par>
                                <p:cTn id="24" presetID="24" presetClass="entr" presetSubtype="0" fill="hold" nodeType="afterEffect">
                                  <p:stCondLst>
                                    <p:cond delay="0"/>
                                  </p:stCondLst>
                                  <p:childTnLst>
                                    <p:set>
                                      <p:cBhvr>
                                        <p:cTn id="25" dur="1" fill="hold">
                                          <p:stCondLst>
                                            <p:cond delay="0"/>
                                          </p:stCondLst>
                                        </p:cTn>
                                        <p:tgtEl>
                                          <p:spTgt spid="23562"/>
                                        </p:tgtEl>
                                        <p:attrNameLst>
                                          <p:attrName>style.visibility</p:attrName>
                                        </p:attrNameLst>
                                      </p:cBhvr>
                                      <p:to>
                                        <p:strVal val="visible"/>
                                      </p:to>
                                    </p:set>
                                    <p:anim to="" calcmode="lin" valueType="num">
                                      <p:cBhvr>
                                        <p:cTn id="26" dur="1" fill="hold"/>
                                        <p:tgtEl>
                                          <p:spTgt spid="23562"/>
                                        </p:tgtEl>
                                        <p:attrNameLst>
                                          <p:attrName/>
                                        </p:attrNameLst>
                                      </p:cBhvr>
                                    </p:anim>
                                  </p:childTnLst>
                                </p:cTn>
                              </p:par>
                            </p:childTnLst>
                          </p:cTn>
                        </p:par>
                        <p:par>
                          <p:cTn id="27" fill="hold">
                            <p:stCondLst>
                              <p:cond delay="4000"/>
                            </p:stCondLst>
                            <p:childTnLst>
                              <p:par>
                                <p:cTn id="28" presetID="24" presetClass="entr" presetSubtype="0" fill="hold" nodeType="afterEffect">
                                  <p:stCondLst>
                                    <p:cond delay="0"/>
                                  </p:stCondLst>
                                  <p:childTnLst>
                                    <p:set>
                                      <p:cBhvr>
                                        <p:cTn id="29" dur="1" fill="hold">
                                          <p:stCondLst>
                                            <p:cond delay="0"/>
                                          </p:stCondLst>
                                        </p:cTn>
                                        <p:tgtEl>
                                          <p:spTgt spid="23561"/>
                                        </p:tgtEl>
                                        <p:attrNameLst>
                                          <p:attrName>style.visibility</p:attrName>
                                        </p:attrNameLst>
                                      </p:cBhvr>
                                      <p:to>
                                        <p:strVal val="visible"/>
                                      </p:to>
                                    </p:set>
                                    <p:anim to="" calcmode="lin" valueType="num">
                                      <p:cBhvr>
                                        <p:cTn id="30" dur="1" fill="hold"/>
                                        <p:tgtEl>
                                          <p:spTgt spid="23561"/>
                                        </p:tgtEl>
                                        <p:attrNameLst>
                                          <p:attrName/>
                                        </p:attrNameLst>
                                      </p:cBhvr>
                                    </p:anim>
                                  </p:childTnLst>
                                </p:cTn>
                              </p:par>
                            </p:childTnLst>
                          </p:cTn>
                        </p:par>
                        <p:par>
                          <p:cTn id="31" fill="hold">
                            <p:stCondLst>
                              <p:cond delay="4000"/>
                            </p:stCondLst>
                            <p:childTnLst>
                              <p:par>
                                <p:cTn id="32" presetID="24" presetClass="entr" presetSubtype="0" fill="hold" nodeType="afterEffect">
                                  <p:stCondLst>
                                    <p:cond delay="0"/>
                                  </p:stCondLst>
                                  <p:childTnLst>
                                    <p:set>
                                      <p:cBhvr>
                                        <p:cTn id="33" dur="1" fill="hold">
                                          <p:stCondLst>
                                            <p:cond delay="0"/>
                                          </p:stCondLst>
                                        </p:cTn>
                                        <p:tgtEl>
                                          <p:spTgt spid="23563"/>
                                        </p:tgtEl>
                                        <p:attrNameLst>
                                          <p:attrName>style.visibility</p:attrName>
                                        </p:attrNameLst>
                                      </p:cBhvr>
                                      <p:to>
                                        <p:strVal val="visible"/>
                                      </p:to>
                                    </p:set>
                                    <p:anim to="" calcmode="lin" valueType="num">
                                      <p:cBhvr>
                                        <p:cTn id="34" dur="1" fill="hold"/>
                                        <p:tgtEl>
                                          <p:spTgt spid="23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0"/>
            <a:ext cx="6786563" cy="1939925"/>
          </a:xfrm>
        </p:spPr>
        <p:txBody>
          <a:bodyPr/>
          <a:lstStyle/>
          <a:p>
            <a:pPr algn="ctr" eaLnBrk="1" hangingPunct="1"/>
            <a:r>
              <a:rPr lang="en-US" sz="2800" smtClean="0">
                <a:solidFill>
                  <a:srgbClr val="9933FF"/>
                </a:solidFill>
                <a:effectLst>
                  <a:outerShdw blurRad="38100" dist="38100" dir="2700000" algn="tl">
                    <a:srgbClr val="000000"/>
                  </a:outerShdw>
                </a:effectLst>
                <a:latin typeface="Times New Roman" pitchFamily="18" charset="0"/>
                <a:cs typeface="Times New Roman" pitchFamily="18" charset="0"/>
              </a:rPr>
              <a:t>The Lumière brothers:</a:t>
            </a:r>
            <a:br>
              <a:rPr lang="en-US" sz="2800" smtClean="0">
                <a:solidFill>
                  <a:srgbClr val="9933FF"/>
                </a:solidFill>
                <a:effectLst>
                  <a:outerShdw blurRad="38100" dist="38100" dir="2700000" algn="tl">
                    <a:srgbClr val="000000"/>
                  </a:outerShdw>
                </a:effectLst>
                <a:latin typeface="Times New Roman" pitchFamily="18" charset="0"/>
                <a:cs typeface="Times New Roman" pitchFamily="18" charset="0"/>
              </a:rPr>
            </a:br>
            <a:r>
              <a:rPr lang="en-US" sz="2800" smtClean="0">
                <a:solidFill>
                  <a:srgbClr val="9933FF"/>
                </a:solidFill>
                <a:latin typeface="Times New Roman" pitchFamily="18" charset="0"/>
                <a:cs typeface="Times New Roman" pitchFamily="18" charset="0"/>
              </a:rPr>
              <a:t> </a:t>
            </a:r>
            <a:r>
              <a:rPr lang="en-US" sz="2800" smtClean="0">
                <a:solidFill>
                  <a:srgbClr val="9933FF"/>
                </a:solidFill>
                <a:effectLst>
                  <a:outerShdw blurRad="38100" dist="38100" dir="2700000" algn="tl">
                    <a:srgbClr val="000000"/>
                  </a:outerShdw>
                </a:effectLst>
                <a:latin typeface="Times New Roman" pitchFamily="18" charset="0"/>
                <a:cs typeface="Times New Roman" pitchFamily="18" charset="0"/>
              </a:rPr>
              <a:t>Auguste Marie Louis Nicolas</a:t>
            </a:r>
            <a:r>
              <a:rPr lang="en-US" sz="2800" smtClean="0">
                <a:solidFill>
                  <a:srgbClr val="9933FF"/>
                </a:solidFill>
                <a:latin typeface="Times New Roman" pitchFamily="18" charset="0"/>
                <a:cs typeface="Times New Roman" pitchFamily="18" charset="0"/>
              </a:rPr>
              <a:t> (1862 – 1954) </a:t>
            </a:r>
            <a:br>
              <a:rPr lang="en-US" sz="2800" smtClean="0">
                <a:solidFill>
                  <a:srgbClr val="9933FF"/>
                </a:solidFill>
                <a:latin typeface="Times New Roman" pitchFamily="18" charset="0"/>
                <a:cs typeface="Times New Roman" pitchFamily="18" charset="0"/>
              </a:rPr>
            </a:br>
            <a:r>
              <a:rPr lang="ru-RU" sz="2800" smtClean="0">
                <a:solidFill>
                  <a:srgbClr val="9933FF"/>
                </a:solidFill>
                <a:latin typeface="Times New Roman" pitchFamily="18" charset="0"/>
                <a:cs typeface="Times New Roman" pitchFamily="18" charset="0"/>
              </a:rPr>
              <a:t>        </a:t>
            </a:r>
            <a:r>
              <a:rPr lang="en-US" sz="2800" smtClean="0">
                <a:solidFill>
                  <a:srgbClr val="9933FF"/>
                </a:solidFill>
                <a:effectLst>
                  <a:outerShdw blurRad="38100" dist="38100" dir="2700000" algn="tl">
                    <a:srgbClr val="000000"/>
                  </a:outerShdw>
                </a:effectLst>
                <a:latin typeface="Times New Roman" pitchFamily="18" charset="0"/>
                <a:cs typeface="Times New Roman" pitchFamily="18" charset="0"/>
              </a:rPr>
              <a:t>Louis Jean</a:t>
            </a:r>
            <a:r>
              <a:rPr lang="en-US" sz="2800" smtClean="0">
                <a:solidFill>
                  <a:srgbClr val="9933FF"/>
                </a:solidFill>
                <a:latin typeface="Times New Roman" pitchFamily="18" charset="0"/>
                <a:cs typeface="Times New Roman" pitchFamily="18" charset="0"/>
              </a:rPr>
              <a:t> (1864– 1948)</a:t>
            </a:r>
            <a:endParaRPr lang="ru-RU" sz="2800" smtClean="0">
              <a:solidFill>
                <a:srgbClr val="9933FF"/>
              </a:solidFill>
              <a:latin typeface="Times New Roman" pitchFamily="18" charset="0"/>
              <a:cs typeface="Times New Roman" pitchFamily="18" charset="0"/>
            </a:endParaRPr>
          </a:p>
        </p:txBody>
      </p:sp>
      <p:sp>
        <p:nvSpPr>
          <p:cNvPr id="4" name="Содержимое 3"/>
          <p:cNvSpPr>
            <a:spLocks noGrp="1"/>
          </p:cNvSpPr>
          <p:nvPr>
            <p:ph idx="1"/>
          </p:nvPr>
        </p:nvSpPr>
        <p:spPr>
          <a:xfrm>
            <a:off x="1258888" y="1628775"/>
            <a:ext cx="5429250" cy="2571750"/>
          </a:xfrm>
        </p:spPr>
        <p:txBody>
          <a:bodyPr>
            <a:normAutofit fontScale="62500" lnSpcReduction="20000"/>
          </a:bodyPr>
          <a:lstStyle/>
          <a:p>
            <a:pPr marL="420624" indent="-384048" eaLnBrk="1" fontAlgn="auto" hangingPunct="1">
              <a:spcAft>
                <a:spcPts val="0"/>
              </a:spcAft>
              <a:buFont typeface="Wingdings 2"/>
              <a:buNone/>
              <a:defRPr/>
            </a:pPr>
            <a:r>
              <a:rPr lang="en-US" dirty="0" smtClean="0"/>
              <a:t>		</a:t>
            </a:r>
            <a:r>
              <a:rPr lang="en-US" sz="3400" dirty="0" smtClean="0">
                <a:latin typeface="Times New Roman" pitchFamily="18" charset="0"/>
                <a:cs typeface="Times New Roman" pitchFamily="18" charset="0"/>
              </a:rPr>
              <a:t>The </a:t>
            </a:r>
            <a:r>
              <a:rPr lang="en-US" sz="3400" dirty="0" err="1" smtClean="0">
                <a:latin typeface="Times New Roman" pitchFamily="18" charset="0"/>
                <a:cs typeface="Times New Roman" pitchFamily="18" charset="0"/>
              </a:rPr>
              <a:t>Lumière</a:t>
            </a:r>
            <a:r>
              <a:rPr lang="en-US" sz="3400" dirty="0" smtClean="0">
                <a:latin typeface="Times New Roman" pitchFamily="18" charset="0"/>
                <a:cs typeface="Times New Roman" pitchFamily="18" charset="0"/>
              </a:rPr>
              <a:t> brothers were among the earliest filmmakers. Louis had made some improvements to the still-photograph process, the most notable being the dry-plate process, which was a major step towards moving images. The cinematograph itself was patented on 13 February 1895 and the first footage ever to be recorded using it was recorded on 19 March 1895. </a:t>
            </a:r>
          </a:p>
          <a:p>
            <a:pPr marL="420624" indent="-384048" eaLnBrk="1" fontAlgn="auto" hangingPunct="1">
              <a:spcAft>
                <a:spcPts val="0"/>
              </a:spcAft>
              <a:buFont typeface="Wingdings 2"/>
              <a:buNone/>
              <a:defRPr/>
            </a:pPr>
            <a:endParaRPr lang="ru-RU" dirty="0"/>
          </a:p>
        </p:txBody>
      </p:sp>
      <p:pic>
        <p:nvPicPr>
          <p:cNvPr id="3" name="Picture 9" descr="C:\Documents and Settings\user\Рабочий стол\180px-Fratelli_Lumiere.jpg"/>
          <p:cNvPicPr>
            <a:picLocks noChangeAspect="1" noChangeArrowheads="1"/>
          </p:cNvPicPr>
          <p:nvPr/>
        </p:nvPicPr>
        <p:blipFill>
          <a:blip r:embed="rId2" cstate="print"/>
          <a:srcRect/>
          <a:stretch>
            <a:fillRect/>
          </a:stretch>
        </p:blipFill>
        <p:spPr bwMode="auto">
          <a:xfrm>
            <a:off x="6643688" y="0"/>
            <a:ext cx="2500312" cy="3375025"/>
          </a:xfrm>
          <a:prstGeom prst="rect">
            <a:avLst/>
          </a:prstGeom>
          <a:noFill/>
          <a:ln w="9525">
            <a:noFill/>
            <a:miter lim="800000"/>
            <a:headEnd/>
            <a:tailEnd/>
          </a:ln>
        </p:spPr>
      </p:pic>
      <p:pic>
        <p:nvPicPr>
          <p:cNvPr id="20485" name="Picture 9" descr="C:\Documents and Settings\user\Рабочий стол\IMAGE001.GIF"/>
          <p:cNvPicPr>
            <a:picLocks noChangeAspect="1" noChangeArrowheads="1" noCrop="1"/>
          </p:cNvPicPr>
          <p:nvPr/>
        </p:nvPicPr>
        <p:blipFill>
          <a:blip r:embed="rId3" cstate="print"/>
          <a:srcRect/>
          <a:stretch>
            <a:fillRect/>
          </a:stretch>
        </p:blipFill>
        <p:spPr bwMode="auto">
          <a:xfrm>
            <a:off x="5435600" y="3575050"/>
            <a:ext cx="3708400" cy="3282950"/>
          </a:xfrm>
          <a:prstGeom prst="rect">
            <a:avLst/>
          </a:prstGeom>
          <a:noFill/>
          <a:ln w="9525">
            <a:noFill/>
            <a:miter lim="800000"/>
            <a:headEnd/>
            <a:tailEnd/>
          </a:ln>
        </p:spPr>
      </p:pic>
      <p:pic>
        <p:nvPicPr>
          <p:cNvPr id="20487" name="Picture 7" descr="cine6221"/>
          <p:cNvPicPr>
            <a:picLocks noChangeAspect="1" noChangeArrowheads="1"/>
          </p:cNvPicPr>
          <p:nvPr/>
        </p:nvPicPr>
        <p:blipFill>
          <a:blip r:embed="rId4" cstate="print"/>
          <a:srcRect/>
          <a:stretch>
            <a:fillRect/>
          </a:stretch>
        </p:blipFill>
        <p:spPr bwMode="auto">
          <a:xfrm>
            <a:off x="179388" y="4005263"/>
            <a:ext cx="1998662" cy="2693987"/>
          </a:xfrm>
          <a:prstGeom prst="rect">
            <a:avLst/>
          </a:prstGeom>
          <a:noFill/>
        </p:spPr>
      </p:pic>
      <p:pic>
        <p:nvPicPr>
          <p:cNvPr id="20488" name="Picture 8" descr="images (4)"/>
          <p:cNvPicPr>
            <a:picLocks noChangeAspect="1" noChangeArrowheads="1"/>
          </p:cNvPicPr>
          <p:nvPr/>
        </p:nvPicPr>
        <p:blipFill>
          <a:blip r:embed="rId5" cstate="print"/>
          <a:srcRect/>
          <a:stretch>
            <a:fillRect/>
          </a:stretch>
        </p:blipFill>
        <p:spPr bwMode="auto">
          <a:xfrm>
            <a:off x="0" y="1196975"/>
            <a:ext cx="1619250" cy="1146175"/>
          </a:xfrm>
          <a:prstGeom prst="rect">
            <a:avLst/>
          </a:prstGeom>
          <a:noFill/>
        </p:spPr>
      </p:pic>
      <p:pic>
        <p:nvPicPr>
          <p:cNvPr id="20489" name="Picture 9" descr="lumieres-spacecadetbling"/>
          <p:cNvPicPr>
            <a:picLocks noChangeAspect="1" noChangeArrowheads="1"/>
          </p:cNvPicPr>
          <p:nvPr/>
        </p:nvPicPr>
        <p:blipFill>
          <a:blip r:embed="rId6" cstate="print"/>
          <a:srcRect/>
          <a:stretch>
            <a:fillRect/>
          </a:stretch>
        </p:blipFill>
        <p:spPr bwMode="auto">
          <a:xfrm>
            <a:off x="2339975" y="4005263"/>
            <a:ext cx="3240088" cy="26955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par>
                          <p:cTn id="13" fill="hold">
                            <p:stCondLst>
                              <p:cond delay="4000"/>
                            </p:stCondLst>
                            <p:childTnLst>
                              <p:par>
                                <p:cTn id="14" presetID="24" presetClass="entr" presetSubtype="0" fill="hold" nodeType="afterEffect">
                                  <p:stCondLst>
                                    <p:cond delay="0"/>
                                  </p:stCondLst>
                                  <p:childTnLst>
                                    <p:set>
                                      <p:cBhvr>
                                        <p:cTn id="15" dur="1" fill="hold">
                                          <p:stCondLst>
                                            <p:cond delay="0"/>
                                          </p:stCondLst>
                                        </p:cTn>
                                        <p:tgtEl>
                                          <p:spTgt spid="20488"/>
                                        </p:tgtEl>
                                        <p:attrNameLst>
                                          <p:attrName>style.visibility</p:attrName>
                                        </p:attrNameLst>
                                      </p:cBhvr>
                                      <p:to>
                                        <p:strVal val="visible"/>
                                      </p:to>
                                    </p:set>
                                    <p:anim to="" calcmode="lin" valueType="num">
                                      <p:cBhvr>
                                        <p:cTn id="16" dur="1" fill="hold"/>
                                        <p:tgtEl>
                                          <p:spTgt spid="20488"/>
                                        </p:tgtEl>
                                        <p:attrNameLst>
                                          <p:attrName/>
                                        </p:attrNameLst>
                                      </p:cBhvr>
                                    </p:anim>
                                  </p:childTnLst>
                                </p:cTn>
                              </p:par>
                            </p:childTnLst>
                          </p:cTn>
                        </p:par>
                        <p:par>
                          <p:cTn id="17" fill="hold">
                            <p:stCondLst>
                              <p:cond delay="4000"/>
                            </p:stCondLst>
                            <p:childTnLst>
                              <p:par>
                                <p:cTn id="18" presetID="21" presetClass="entr" presetSubtype="4"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4)">
                                      <p:cBhvr>
                                        <p:cTn id="20" dur="2000"/>
                                        <p:tgtEl>
                                          <p:spTgt spid="4">
                                            <p:txEl>
                                              <p:pRg st="0" end="0"/>
                                            </p:txEl>
                                          </p:spTgt>
                                        </p:tgtEl>
                                      </p:cBhvr>
                                    </p:animEffect>
                                  </p:childTnLst>
                                </p:cTn>
                              </p:par>
                            </p:childTnLst>
                          </p:cTn>
                        </p:par>
                        <p:par>
                          <p:cTn id="21" fill="hold">
                            <p:stCondLst>
                              <p:cond delay="6000"/>
                            </p:stCondLst>
                            <p:childTnLst>
                              <p:par>
                                <p:cTn id="22" presetID="24" presetClass="entr" presetSubtype="0" fill="hold" nodeType="afterEffect">
                                  <p:stCondLst>
                                    <p:cond delay="0"/>
                                  </p:stCondLst>
                                  <p:childTnLst>
                                    <p:set>
                                      <p:cBhvr>
                                        <p:cTn id="23" dur="1" fill="hold">
                                          <p:stCondLst>
                                            <p:cond delay="0"/>
                                          </p:stCondLst>
                                        </p:cTn>
                                        <p:tgtEl>
                                          <p:spTgt spid="20487"/>
                                        </p:tgtEl>
                                        <p:attrNameLst>
                                          <p:attrName>style.visibility</p:attrName>
                                        </p:attrNameLst>
                                      </p:cBhvr>
                                      <p:to>
                                        <p:strVal val="visible"/>
                                      </p:to>
                                    </p:set>
                                    <p:anim to="" calcmode="lin" valueType="num">
                                      <p:cBhvr>
                                        <p:cTn id="24" dur="1" fill="hold"/>
                                        <p:tgtEl>
                                          <p:spTgt spid="20487"/>
                                        </p:tgtEl>
                                        <p:attrNameLst>
                                          <p:attrName/>
                                        </p:attrNameLst>
                                      </p:cBhvr>
                                    </p:anim>
                                  </p:childTnLst>
                                </p:cTn>
                              </p:par>
                            </p:childTnLst>
                          </p:cTn>
                        </p:par>
                        <p:par>
                          <p:cTn id="25" fill="hold">
                            <p:stCondLst>
                              <p:cond delay="6000"/>
                            </p:stCondLst>
                            <p:childTnLst>
                              <p:par>
                                <p:cTn id="26" presetID="24" presetClass="entr" presetSubtype="0" fill="hold" nodeType="afterEffect">
                                  <p:stCondLst>
                                    <p:cond delay="0"/>
                                  </p:stCondLst>
                                  <p:childTnLst>
                                    <p:set>
                                      <p:cBhvr>
                                        <p:cTn id="27" dur="1" fill="hold">
                                          <p:stCondLst>
                                            <p:cond delay="0"/>
                                          </p:stCondLst>
                                        </p:cTn>
                                        <p:tgtEl>
                                          <p:spTgt spid="20489"/>
                                        </p:tgtEl>
                                        <p:attrNameLst>
                                          <p:attrName>style.visibility</p:attrName>
                                        </p:attrNameLst>
                                      </p:cBhvr>
                                      <p:to>
                                        <p:strVal val="visible"/>
                                      </p:to>
                                    </p:set>
                                    <p:anim to="" calcmode="lin" valueType="num">
                                      <p:cBhvr>
                                        <p:cTn id="28" dur="1" fill="hold"/>
                                        <p:tgtEl>
                                          <p:spTgt spid="204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user\Рабочий стол\200px-Wilbur_Wright.jpg"/>
          <p:cNvPicPr>
            <a:picLocks noChangeAspect="1" noChangeArrowheads="1"/>
          </p:cNvPicPr>
          <p:nvPr/>
        </p:nvPicPr>
        <p:blipFill>
          <a:blip r:embed="rId2" cstate="print"/>
          <a:srcRect/>
          <a:stretch>
            <a:fillRect/>
          </a:stretch>
        </p:blipFill>
        <p:spPr bwMode="auto">
          <a:xfrm>
            <a:off x="6804025" y="3860800"/>
            <a:ext cx="2073275" cy="2447925"/>
          </a:xfrm>
          <a:prstGeom prst="rect">
            <a:avLst/>
          </a:prstGeom>
          <a:noFill/>
          <a:ln w="9525">
            <a:noFill/>
            <a:miter lim="800000"/>
            <a:headEnd/>
            <a:tailEnd/>
          </a:ln>
        </p:spPr>
      </p:pic>
      <p:pic>
        <p:nvPicPr>
          <p:cNvPr id="1036" name="Picture 12" descr="C:\Documents and Settings\user\Рабочий стол\200px-Orville_Wright.jpg"/>
          <p:cNvPicPr>
            <a:picLocks noChangeAspect="1" noChangeArrowheads="1"/>
          </p:cNvPicPr>
          <p:nvPr/>
        </p:nvPicPr>
        <p:blipFill>
          <a:blip r:embed="rId3" cstate="print"/>
          <a:srcRect/>
          <a:stretch>
            <a:fillRect/>
          </a:stretch>
        </p:blipFill>
        <p:spPr bwMode="auto">
          <a:xfrm>
            <a:off x="107950" y="3933825"/>
            <a:ext cx="2000250" cy="2438400"/>
          </a:xfrm>
          <a:prstGeom prst="rect">
            <a:avLst/>
          </a:prstGeom>
          <a:noFill/>
          <a:ln w="9525">
            <a:noFill/>
            <a:miter lim="800000"/>
            <a:headEnd/>
            <a:tailEnd/>
          </a:ln>
        </p:spPr>
      </p:pic>
      <p:sp>
        <p:nvSpPr>
          <p:cNvPr id="13" name="Заголовок 12"/>
          <p:cNvSpPr>
            <a:spLocks noGrp="1"/>
          </p:cNvSpPr>
          <p:nvPr>
            <p:ph type="title"/>
          </p:nvPr>
        </p:nvSpPr>
        <p:spPr>
          <a:xfrm>
            <a:off x="1928813" y="274638"/>
            <a:ext cx="5072062" cy="1143000"/>
          </a:xfrm>
        </p:spPr>
        <p:txBody>
          <a:bodyPr/>
          <a:lstStyle/>
          <a:p>
            <a:pPr algn="ctr" eaLnBrk="1" hangingPunct="1"/>
            <a:r>
              <a:rPr lang="en-US" sz="2800" smtClean="0">
                <a:solidFill>
                  <a:srgbClr val="9933FF"/>
                </a:solidFill>
                <a:effectLst>
                  <a:outerShdw blurRad="38100" dist="38100" dir="2700000" algn="tl">
                    <a:srgbClr val="000000"/>
                  </a:outerShdw>
                </a:effectLst>
              </a:rPr>
              <a:t>The Wright brothers:</a:t>
            </a:r>
            <a:r>
              <a:rPr lang="en-US" sz="2800" smtClean="0">
                <a:solidFill>
                  <a:srgbClr val="9933FF"/>
                </a:solidFill>
              </a:rPr>
              <a:t> </a:t>
            </a:r>
            <a:br>
              <a:rPr lang="en-US" sz="2800" smtClean="0">
                <a:solidFill>
                  <a:srgbClr val="9933FF"/>
                </a:solidFill>
              </a:rPr>
            </a:br>
            <a:r>
              <a:rPr lang="en-US" sz="2800" smtClean="0">
                <a:solidFill>
                  <a:srgbClr val="9933FF"/>
                </a:solidFill>
                <a:effectLst>
                  <a:outerShdw blurRad="38100" dist="38100" dir="2700000" algn="tl">
                    <a:srgbClr val="000000"/>
                  </a:outerShdw>
                </a:effectLst>
              </a:rPr>
              <a:t>Orville</a:t>
            </a:r>
            <a:r>
              <a:rPr lang="en-US" sz="2800" smtClean="0">
                <a:solidFill>
                  <a:srgbClr val="9933FF"/>
                </a:solidFill>
              </a:rPr>
              <a:t> (1871 – 1948) </a:t>
            </a:r>
            <a:br>
              <a:rPr lang="en-US" sz="2800" smtClean="0">
                <a:solidFill>
                  <a:srgbClr val="9933FF"/>
                </a:solidFill>
              </a:rPr>
            </a:br>
            <a:r>
              <a:rPr lang="en-US" sz="2800" smtClean="0">
                <a:solidFill>
                  <a:srgbClr val="9933FF"/>
                </a:solidFill>
              </a:rPr>
              <a:t> </a:t>
            </a:r>
            <a:r>
              <a:rPr lang="en-US" sz="2800" smtClean="0">
                <a:solidFill>
                  <a:srgbClr val="9933FF"/>
                </a:solidFill>
                <a:effectLst>
                  <a:outerShdw blurRad="38100" dist="38100" dir="2700000" algn="tl">
                    <a:srgbClr val="000000"/>
                  </a:outerShdw>
                </a:effectLst>
              </a:rPr>
              <a:t>Wilbur</a:t>
            </a:r>
            <a:r>
              <a:rPr lang="en-US" sz="2800" smtClean="0">
                <a:solidFill>
                  <a:srgbClr val="9933FF"/>
                </a:solidFill>
              </a:rPr>
              <a:t> (1867 – 1912) </a:t>
            </a:r>
            <a:endParaRPr lang="ru-RU" sz="2800" smtClean="0">
              <a:solidFill>
                <a:srgbClr val="9933FF"/>
              </a:solidFill>
            </a:endParaRPr>
          </a:p>
        </p:txBody>
      </p:sp>
      <p:sp>
        <p:nvSpPr>
          <p:cNvPr id="14" name="Содержимое 13"/>
          <p:cNvSpPr>
            <a:spLocks noGrp="1"/>
          </p:cNvSpPr>
          <p:nvPr>
            <p:ph idx="1"/>
          </p:nvPr>
        </p:nvSpPr>
        <p:spPr>
          <a:xfrm>
            <a:off x="827088" y="1557338"/>
            <a:ext cx="7643812" cy="3000375"/>
          </a:xfrm>
        </p:spPr>
        <p:txBody>
          <a:bodyPr/>
          <a:lstStyle/>
          <a:p>
            <a:pPr eaLnBrk="1" hangingPunct="1">
              <a:buFont typeface="Wingdings 2" pitchFamily="18" charset="2"/>
              <a:buNone/>
            </a:pPr>
            <a:r>
              <a:rPr lang="en-US" smtClean="0"/>
              <a:t>		</a:t>
            </a:r>
            <a:r>
              <a:rPr lang="en-US" sz="2000" smtClean="0">
                <a:latin typeface="Times New Roman" pitchFamily="18" charset="0"/>
                <a:cs typeface="Times New Roman" pitchFamily="18" charset="0"/>
              </a:rPr>
              <a:t>The Wright brothers were two Americans who are generally credited with inventing and building the world's first successful airplane and making the first controlled, powered and sustained heavier-than-air human flight, on December 17, 1903. In two years afterward, the brothers developed their flying machine into the first practical fixed-wing aircraft. The Wright brothers were the first to invent aircraft controls that made fixed-wing flight possible.</a:t>
            </a:r>
            <a:endParaRPr lang="ru-RU" sz="2000" smtClean="0">
              <a:latin typeface="Times New Roman" pitchFamily="18" charset="0"/>
              <a:cs typeface="Times New Roman" pitchFamily="18" charset="0"/>
            </a:endParaRPr>
          </a:p>
        </p:txBody>
      </p:sp>
      <p:pic>
        <p:nvPicPr>
          <p:cNvPr id="25607" name="Picture 8" descr="C:\Documents and Settings\user\Рабочий стол\samolet.gif"/>
          <p:cNvPicPr>
            <a:picLocks noChangeAspect="1" noChangeArrowheads="1" noCrop="1"/>
          </p:cNvPicPr>
          <p:nvPr/>
        </p:nvPicPr>
        <p:blipFill>
          <a:blip r:embed="rId4" cstate="print"/>
          <a:srcRect/>
          <a:stretch>
            <a:fillRect/>
          </a:stretch>
        </p:blipFill>
        <p:spPr bwMode="auto">
          <a:xfrm>
            <a:off x="179388" y="260350"/>
            <a:ext cx="1728787" cy="1276350"/>
          </a:xfrm>
          <a:prstGeom prst="rect">
            <a:avLst/>
          </a:prstGeom>
          <a:noFill/>
          <a:ln w="9525">
            <a:noFill/>
            <a:miter lim="800000"/>
            <a:headEnd/>
            <a:tailEnd/>
          </a:ln>
        </p:spPr>
      </p:pic>
      <p:sp>
        <p:nvSpPr>
          <p:cNvPr id="21513" name="WordArt 9"/>
          <p:cNvSpPr>
            <a:spLocks noChangeArrowheads="1" noChangeShapeType="1" noTextEdit="1"/>
          </p:cNvSpPr>
          <p:nvPr/>
        </p:nvSpPr>
        <p:spPr bwMode="auto">
          <a:xfrm>
            <a:off x="468313" y="6389688"/>
            <a:ext cx="1152525" cy="468312"/>
          </a:xfrm>
          <a:prstGeom prst="rect">
            <a:avLst/>
          </a:prstGeom>
        </p:spPr>
        <p:txBody>
          <a:bodyPr wrap="none" fromWordArt="1">
            <a:prstTxWarp prst="textPlain">
              <a:avLst>
                <a:gd name="adj" fmla="val 50000"/>
              </a:avLst>
            </a:prstTxWarp>
          </a:bodyPr>
          <a:lstStyle/>
          <a:p>
            <a:pPr algn="ctr"/>
            <a:r>
              <a:rPr lang="en-US" sz="2800" kern="10">
                <a:ln w="9525">
                  <a:solidFill>
                    <a:schemeClr val="folHlink"/>
                  </a:solidFill>
                  <a:round/>
                  <a:headEnd/>
                  <a:tailEnd/>
                </a:ln>
                <a:latin typeface="Arial"/>
                <a:cs typeface="Arial"/>
              </a:rPr>
              <a:t>Orville</a:t>
            </a:r>
            <a:endParaRPr lang="ru-RU" sz="2800" kern="10">
              <a:ln w="9525">
                <a:solidFill>
                  <a:schemeClr val="folHlink"/>
                </a:solidFill>
                <a:round/>
                <a:headEnd/>
                <a:tailEnd/>
              </a:ln>
              <a:latin typeface="Arial"/>
              <a:cs typeface="Arial"/>
            </a:endParaRPr>
          </a:p>
        </p:txBody>
      </p:sp>
      <p:sp>
        <p:nvSpPr>
          <p:cNvPr id="21514" name="WordArt 10"/>
          <p:cNvSpPr>
            <a:spLocks noChangeArrowheads="1" noChangeShapeType="1" noTextEdit="1"/>
          </p:cNvSpPr>
          <p:nvPr/>
        </p:nvSpPr>
        <p:spPr bwMode="auto">
          <a:xfrm>
            <a:off x="7164388" y="6453188"/>
            <a:ext cx="1368425" cy="404812"/>
          </a:xfrm>
          <a:prstGeom prst="rect">
            <a:avLst/>
          </a:prstGeom>
        </p:spPr>
        <p:txBody>
          <a:bodyPr wrap="none" fromWordArt="1">
            <a:prstTxWarp prst="textPlain">
              <a:avLst>
                <a:gd name="adj" fmla="val 50000"/>
              </a:avLst>
            </a:prstTxWarp>
          </a:bodyPr>
          <a:lstStyle/>
          <a:p>
            <a:pPr algn="ctr"/>
            <a:r>
              <a:rPr lang="en-US" sz="2400" kern="10">
                <a:ln w="9525">
                  <a:solidFill>
                    <a:schemeClr val="folHlink"/>
                  </a:solidFill>
                  <a:round/>
                  <a:headEnd/>
                  <a:tailEnd/>
                </a:ln>
                <a:latin typeface="Arial"/>
                <a:cs typeface="Arial"/>
              </a:rPr>
              <a:t>Wilbur</a:t>
            </a:r>
            <a:endParaRPr lang="ru-RU" sz="2400" kern="10">
              <a:ln w="9525">
                <a:solidFill>
                  <a:schemeClr val="folHlink"/>
                </a:solidFill>
                <a:round/>
                <a:headEnd/>
                <a:tailEnd/>
              </a:ln>
              <a:latin typeface="Arial"/>
              <a:cs typeface="Arial"/>
            </a:endParaRPr>
          </a:p>
        </p:txBody>
      </p:sp>
      <p:pic>
        <p:nvPicPr>
          <p:cNvPr id="21515" name="Picture 11" descr="WB1911Glider"/>
          <p:cNvPicPr>
            <a:picLocks noChangeAspect="1" noChangeArrowheads="1"/>
          </p:cNvPicPr>
          <p:nvPr/>
        </p:nvPicPr>
        <p:blipFill>
          <a:blip r:embed="rId5" cstate="print"/>
          <a:srcRect/>
          <a:stretch>
            <a:fillRect/>
          </a:stretch>
        </p:blipFill>
        <p:spPr bwMode="auto">
          <a:xfrm>
            <a:off x="0" y="2060575"/>
            <a:ext cx="1296988" cy="922338"/>
          </a:xfrm>
          <a:prstGeom prst="rect">
            <a:avLst/>
          </a:prstGeom>
          <a:noFill/>
        </p:spPr>
      </p:pic>
      <p:pic>
        <p:nvPicPr>
          <p:cNvPr id="21516" name="Picture 12" descr="honda_a420_4"/>
          <p:cNvPicPr>
            <a:picLocks noChangeAspect="1" noChangeArrowheads="1"/>
          </p:cNvPicPr>
          <p:nvPr/>
        </p:nvPicPr>
        <p:blipFill>
          <a:blip r:embed="rId6" cstate="print"/>
          <a:srcRect/>
          <a:stretch>
            <a:fillRect/>
          </a:stretch>
        </p:blipFill>
        <p:spPr bwMode="auto">
          <a:xfrm>
            <a:off x="6762750" y="0"/>
            <a:ext cx="2381250" cy="1785938"/>
          </a:xfrm>
          <a:prstGeom prst="rect">
            <a:avLst/>
          </a:prstGeom>
          <a:noFill/>
        </p:spPr>
      </p:pic>
      <p:pic>
        <p:nvPicPr>
          <p:cNvPr id="21517" name="Picture 13" descr="illustration_wright_brothers"/>
          <p:cNvPicPr>
            <a:picLocks noChangeAspect="1" noChangeArrowheads="1"/>
          </p:cNvPicPr>
          <p:nvPr/>
        </p:nvPicPr>
        <p:blipFill>
          <a:blip r:embed="rId7" cstate="print"/>
          <a:srcRect/>
          <a:stretch>
            <a:fillRect/>
          </a:stretch>
        </p:blipFill>
        <p:spPr bwMode="auto">
          <a:xfrm>
            <a:off x="2987675" y="3860800"/>
            <a:ext cx="2921000" cy="2997200"/>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4" presetClass="entr" presetSubtype="0" fill="hold" nodeType="afterEffect">
                                  <p:stCondLst>
                                    <p:cond delay="0"/>
                                  </p:stCondLst>
                                  <p:childTnLst>
                                    <p:set>
                                      <p:cBhvr>
                                        <p:cTn id="11" dur="1" fill="hold">
                                          <p:stCondLst>
                                            <p:cond delay="0"/>
                                          </p:stCondLst>
                                        </p:cTn>
                                        <p:tgtEl>
                                          <p:spTgt spid="25607"/>
                                        </p:tgtEl>
                                        <p:attrNameLst>
                                          <p:attrName>style.visibility</p:attrName>
                                        </p:attrNameLst>
                                      </p:cBhvr>
                                      <p:to>
                                        <p:strVal val="visible"/>
                                      </p:to>
                                    </p:set>
                                    <p:anim to="" calcmode="lin" valueType="num">
                                      <p:cBhvr>
                                        <p:cTn id="12" dur="1" fill="hold"/>
                                        <p:tgtEl>
                                          <p:spTgt spid="25607"/>
                                        </p:tgtEl>
                                        <p:attrNameLst>
                                          <p:attrName/>
                                        </p:attrNameLst>
                                      </p:cBhvr>
                                    </p:anim>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0"/>
                                          </p:stCondLst>
                                        </p:cTn>
                                        <p:tgtEl>
                                          <p:spTgt spid="1036"/>
                                        </p:tgtEl>
                                        <p:attrNameLst>
                                          <p:attrName>style.visibility</p:attrName>
                                        </p:attrNameLst>
                                      </p:cBhvr>
                                      <p:to>
                                        <p:strVal val="visible"/>
                                      </p:to>
                                    </p:set>
                                    <p:anim to="" calcmode="lin" valueType="num">
                                      <p:cBhvr>
                                        <p:cTn id="16" dur="1" fill="hold"/>
                                        <p:tgtEl>
                                          <p:spTgt spid="1036"/>
                                        </p:tgtEl>
                                        <p:attrNameLst>
                                          <p:attrName/>
                                        </p:attrNameLst>
                                      </p:cBhvr>
                                    </p:anim>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box(in)">
                                      <p:cBhvr>
                                        <p:cTn id="20" dur="500"/>
                                        <p:tgtEl>
                                          <p:spTgt spid="21513"/>
                                        </p:tgtEl>
                                      </p:cBhvr>
                                    </p:animEffect>
                                  </p:childTnLst>
                                </p:cTn>
                              </p:par>
                            </p:childTnLst>
                          </p:cTn>
                        </p:par>
                        <p:par>
                          <p:cTn id="21" fill="hold">
                            <p:stCondLst>
                              <p:cond delay="1000"/>
                            </p:stCondLst>
                            <p:childTnLst>
                              <p:par>
                                <p:cTn id="22" presetID="24" presetClass="entr" presetSubtype="0" fill="hold" nodeType="afterEffect">
                                  <p:stCondLst>
                                    <p:cond delay="0"/>
                                  </p:stCondLst>
                                  <p:childTnLst>
                                    <p:set>
                                      <p:cBhvr>
                                        <p:cTn id="23" dur="1" fill="hold">
                                          <p:stCondLst>
                                            <p:cond delay="0"/>
                                          </p:stCondLst>
                                        </p:cTn>
                                        <p:tgtEl>
                                          <p:spTgt spid="1032"/>
                                        </p:tgtEl>
                                        <p:attrNameLst>
                                          <p:attrName>style.visibility</p:attrName>
                                        </p:attrNameLst>
                                      </p:cBhvr>
                                      <p:to>
                                        <p:strVal val="visible"/>
                                      </p:to>
                                    </p:set>
                                    <p:anim to="" calcmode="lin" valueType="num">
                                      <p:cBhvr>
                                        <p:cTn id="24" dur="1" fill="hold"/>
                                        <p:tgtEl>
                                          <p:spTgt spid="1032"/>
                                        </p:tgtEl>
                                        <p:attrNameLst>
                                          <p:attrName/>
                                        </p:attrNameLst>
                                      </p:cBhvr>
                                    </p:anim>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21514"/>
                                        </p:tgtEl>
                                        <p:attrNameLst>
                                          <p:attrName>style.visibility</p:attrName>
                                        </p:attrNameLst>
                                      </p:cBhvr>
                                      <p:to>
                                        <p:strVal val="visible"/>
                                      </p:to>
                                    </p:set>
                                    <p:animEffect transition="in" filter="blinds(horizontal)">
                                      <p:cBhvr>
                                        <p:cTn id="28" dur="500"/>
                                        <p:tgtEl>
                                          <p:spTgt spid="21514"/>
                                        </p:tgtEl>
                                      </p:cBhvr>
                                    </p:animEffect>
                                  </p:childTnLst>
                                </p:cTn>
                              </p:par>
                            </p:childTnLst>
                          </p:cTn>
                        </p:par>
                        <p:par>
                          <p:cTn id="29" fill="hold">
                            <p:stCondLst>
                              <p:cond delay="1500"/>
                            </p:stCondLst>
                            <p:childTnLst>
                              <p:par>
                                <p:cTn id="30" presetID="21" presetClass="entr" presetSubtype="4"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heel(4)">
                                      <p:cBhvr>
                                        <p:cTn id="32" dur="2000"/>
                                        <p:tgtEl>
                                          <p:spTgt spid="14">
                                            <p:txEl>
                                              <p:pRg st="0" end="0"/>
                                            </p:txEl>
                                          </p:spTgt>
                                        </p:tgtEl>
                                      </p:cBhvr>
                                    </p:animEffect>
                                  </p:childTnLst>
                                </p:cTn>
                              </p:par>
                            </p:childTnLst>
                          </p:cTn>
                        </p:par>
                        <p:par>
                          <p:cTn id="33" fill="hold">
                            <p:stCondLst>
                              <p:cond delay="3500"/>
                            </p:stCondLst>
                            <p:childTnLst>
                              <p:par>
                                <p:cTn id="34" presetID="8" presetClass="entr" presetSubtype="16" fill="hold" nodeType="afterEffect">
                                  <p:stCondLst>
                                    <p:cond delay="0"/>
                                  </p:stCondLst>
                                  <p:childTnLst>
                                    <p:set>
                                      <p:cBhvr>
                                        <p:cTn id="35" dur="1" fill="hold">
                                          <p:stCondLst>
                                            <p:cond delay="0"/>
                                          </p:stCondLst>
                                        </p:cTn>
                                        <p:tgtEl>
                                          <p:spTgt spid="21515"/>
                                        </p:tgtEl>
                                        <p:attrNameLst>
                                          <p:attrName>style.visibility</p:attrName>
                                        </p:attrNameLst>
                                      </p:cBhvr>
                                      <p:to>
                                        <p:strVal val="visible"/>
                                      </p:to>
                                    </p:set>
                                    <p:animEffect transition="in" filter="diamond(in)">
                                      <p:cBhvr>
                                        <p:cTn id="36" dur="2000"/>
                                        <p:tgtEl>
                                          <p:spTgt spid="21515"/>
                                        </p:tgtEl>
                                      </p:cBhvr>
                                    </p:animEffect>
                                  </p:childTnLst>
                                </p:cTn>
                              </p:par>
                            </p:childTnLst>
                          </p:cTn>
                        </p:par>
                        <p:par>
                          <p:cTn id="37" fill="hold">
                            <p:stCondLst>
                              <p:cond delay="5500"/>
                            </p:stCondLst>
                            <p:childTnLst>
                              <p:par>
                                <p:cTn id="38" presetID="24" presetClass="entr" presetSubtype="0" fill="hold" nodeType="afterEffect">
                                  <p:stCondLst>
                                    <p:cond delay="0"/>
                                  </p:stCondLst>
                                  <p:childTnLst>
                                    <p:set>
                                      <p:cBhvr>
                                        <p:cTn id="39" dur="1" fill="hold">
                                          <p:stCondLst>
                                            <p:cond delay="0"/>
                                          </p:stCondLst>
                                        </p:cTn>
                                        <p:tgtEl>
                                          <p:spTgt spid="21516"/>
                                        </p:tgtEl>
                                        <p:attrNameLst>
                                          <p:attrName>style.visibility</p:attrName>
                                        </p:attrNameLst>
                                      </p:cBhvr>
                                      <p:to>
                                        <p:strVal val="visible"/>
                                      </p:to>
                                    </p:set>
                                    <p:anim to="" calcmode="lin" valueType="num">
                                      <p:cBhvr>
                                        <p:cTn id="40" dur="1" fill="hold"/>
                                        <p:tgtEl>
                                          <p:spTgt spid="21516"/>
                                        </p:tgtEl>
                                        <p:attrNameLst>
                                          <p:attrName/>
                                        </p:attrNameLst>
                                      </p:cBhvr>
                                    </p:anim>
                                  </p:childTnLst>
                                </p:cTn>
                              </p:par>
                            </p:childTnLst>
                          </p:cTn>
                        </p:par>
                        <p:par>
                          <p:cTn id="41" fill="hold">
                            <p:stCondLst>
                              <p:cond delay="5500"/>
                            </p:stCondLst>
                            <p:childTnLst>
                              <p:par>
                                <p:cTn id="42" presetID="5" presetClass="entr" presetSubtype="10" fill="hold" nodeType="afterEffect">
                                  <p:stCondLst>
                                    <p:cond delay="0"/>
                                  </p:stCondLst>
                                  <p:childTnLst>
                                    <p:set>
                                      <p:cBhvr>
                                        <p:cTn id="43" dur="1" fill="hold">
                                          <p:stCondLst>
                                            <p:cond delay="0"/>
                                          </p:stCondLst>
                                        </p:cTn>
                                        <p:tgtEl>
                                          <p:spTgt spid="21517"/>
                                        </p:tgtEl>
                                        <p:attrNameLst>
                                          <p:attrName>style.visibility</p:attrName>
                                        </p:attrNameLst>
                                      </p:cBhvr>
                                      <p:to>
                                        <p:strVal val="visible"/>
                                      </p:to>
                                    </p:set>
                                    <p:animEffect transition="in" filter="checkerboard(across)">
                                      <p:cBhvr>
                                        <p:cTn id="44"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21513" grpId="0" animBg="1"/>
      <p:bldP spid="215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333375"/>
            <a:ext cx="6210300" cy="1428750"/>
          </a:xfrm>
        </p:spPr>
        <p:txBody>
          <a:bodyPr>
            <a:normAutofit fontScale="90000"/>
          </a:bodyPr>
          <a:lstStyle/>
          <a:p>
            <a:pPr algn="ctr" eaLnBrk="1" hangingPunct="1"/>
            <a:r>
              <a:rPr lang="ru-RU" sz="3200" smtClean="0">
                <a:solidFill>
                  <a:srgbClr val="9933FF"/>
                </a:solidFill>
                <a:effectLst>
                  <a:outerShdw blurRad="38100" dist="38100" dir="2700000" algn="tl">
                    <a:srgbClr val="000000"/>
                  </a:outerShdw>
                </a:effectLst>
                <a:latin typeface="Times New Roman" pitchFamily="18" charset="0"/>
                <a:cs typeface="Times New Roman" pitchFamily="18" charset="0"/>
              </a:rPr>
              <a:t>James Murray Spangler</a:t>
            </a:r>
            <a:r>
              <a:rPr lang="en-US" sz="3200" smtClean="0">
                <a:solidFill>
                  <a:srgbClr val="9933FF"/>
                </a:solidFill>
                <a:latin typeface="Times New Roman" pitchFamily="18" charset="0"/>
                <a:cs typeface="Times New Roman" pitchFamily="18" charset="0"/>
              </a:rPr>
              <a:t/>
            </a:r>
            <a:br>
              <a:rPr lang="en-US" sz="3200" smtClean="0">
                <a:solidFill>
                  <a:srgbClr val="9933FF"/>
                </a:solidFill>
                <a:latin typeface="Times New Roman" pitchFamily="18" charset="0"/>
                <a:cs typeface="Times New Roman" pitchFamily="18" charset="0"/>
              </a:rPr>
            </a:br>
            <a:r>
              <a:rPr lang="en-US" sz="3200" smtClean="0">
                <a:solidFill>
                  <a:srgbClr val="9933FF"/>
                </a:solidFill>
                <a:latin typeface="Times New Roman" pitchFamily="18" charset="0"/>
                <a:cs typeface="Times New Roman" pitchFamily="18" charset="0"/>
              </a:rPr>
              <a:t>(1848 - 1915) </a:t>
            </a:r>
            <a:r>
              <a:rPr lang="ru-RU" sz="4100" smtClean="0"/>
              <a:t/>
            </a:r>
            <a:br>
              <a:rPr lang="ru-RU" sz="4100" smtClean="0"/>
            </a:br>
            <a:endParaRPr lang="ru-RU" sz="4100" smtClean="0"/>
          </a:p>
        </p:txBody>
      </p:sp>
      <p:pic>
        <p:nvPicPr>
          <p:cNvPr id="4" name="Picture 4" descr="Spangler_James190h"/>
          <p:cNvPicPr>
            <a:picLocks noGrp="1" noChangeAspect="1" noChangeArrowheads="1"/>
          </p:cNvPicPr>
          <p:nvPr>
            <p:ph idx="1"/>
          </p:nvPr>
        </p:nvPicPr>
        <p:blipFill>
          <a:blip r:embed="rId2" cstate="print"/>
          <a:srcRect/>
          <a:stretch>
            <a:fillRect/>
          </a:stretch>
        </p:blipFill>
        <p:spPr>
          <a:xfrm>
            <a:off x="5942013" y="0"/>
            <a:ext cx="3201987" cy="4167188"/>
          </a:xfrm>
        </p:spPr>
      </p:pic>
      <p:sp>
        <p:nvSpPr>
          <p:cNvPr id="7" name="Прямоугольник 6"/>
          <p:cNvSpPr>
            <a:spLocks noChangeArrowheads="1"/>
          </p:cNvSpPr>
          <p:nvPr/>
        </p:nvSpPr>
        <p:spPr bwMode="auto">
          <a:xfrm>
            <a:off x="1835150" y="1484313"/>
            <a:ext cx="4286250" cy="21621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In 1907, James Murray Spangler, a janitor in Canton, Ohio invented an electric vacuum cleaner from a fan, a box, and a pillowcase. </a:t>
            </a:r>
          </a:p>
          <a:p>
            <a:endParaRPr lang="ru-RU" sz="1600">
              <a:latin typeface="Times New Roman" pitchFamily="18" charset="0"/>
              <a:cs typeface="Times New Roman" pitchFamily="18" charset="0"/>
            </a:endParaRPr>
          </a:p>
        </p:txBody>
      </p:sp>
      <p:pic>
        <p:nvPicPr>
          <p:cNvPr id="8" name="Рисунок 7" descr="FC9164.jpg"/>
          <p:cNvPicPr>
            <a:picLocks noChangeAspect="1"/>
          </p:cNvPicPr>
          <p:nvPr/>
        </p:nvPicPr>
        <p:blipFill>
          <a:blip r:embed="rId3" cstate="print"/>
          <a:srcRect/>
          <a:stretch>
            <a:fillRect/>
          </a:stretch>
        </p:blipFill>
        <p:spPr bwMode="auto">
          <a:xfrm>
            <a:off x="3348038" y="4437063"/>
            <a:ext cx="1854200" cy="2030412"/>
          </a:xfrm>
          <a:prstGeom prst="rect">
            <a:avLst/>
          </a:prstGeom>
          <a:noFill/>
          <a:ln w="9525">
            <a:noFill/>
            <a:miter lim="800000"/>
            <a:headEnd/>
            <a:tailEnd/>
          </a:ln>
        </p:spPr>
      </p:pic>
      <p:pic>
        <p:nvPicPr>
          <p:cNvPr id="23559" name="Picture 7" descr="9e13aac3b0021b1c244fc8134e6ea97d_1M"/>
          <p:cNvPicPr>
            <a:picLocks noChangeAspect="1" noChangeArrowheads="1"/>
          </p:cNvPicPr>
          <p:nvPr/>
        </p:nvPicPr>
        <p:blipFill>
          <a:blip r:embed="rId4" cstate="print"/>
          <a:srcRect/>
          <a:stretch>
            <a:fillRect/>
          </a:stretch>
        </p:blipFill>
        <p:spPr bwMode="auto">
          <a:xfrm>
            <a:off x="0" y="908050"/>
            <a:ext cx="1835150" cy="2900363"/>
          </a:xfrm>
          <a:prstGeom prst="rect">
            <a:avLst/>
          </a:prstGeom>
          <a:noFill/>
        </p:spPr>
      </p:pic>
      <p:pic>
        <p:nvPicPr>
          <p:cNvPr id="23560" name="Picture 8" descr="82"/>
          <p:cNvPicPr>
            <a:picLocks noChangeAspect="1" noChangeArrowheads="1"/>
          </p:cNvPicPr>
          <p:nvPr/>
        </p:nvPicPr>
        <p:blipFill>
          <a:blip r:embed="rId5" cstate="print"/>
          <a:srcRect/>
          <a:stretch>
            <a:fillRect/>
          </a:stretch>
        </p:blipFill>
        <p:spPr bwMode="auto">
          <a:xfrm>
            <a:off x="179388" y="4508500"/>
            <a:ext cx="2735262" cy="2047875"/>
          </a:xfrm>
          <a:prstGeom prst="rect">
            <a:avLst/>
          </a:prstGeom>
          <a:noFill/>
        </p:spPr>
      </p:pic>
      <p:pic>
        <p:nvPicPr>
          <p:cNvPr id="23561" name="Picture 9" descr="pylesos_vitek_vt-1839"/>
          <p:cNvPicPr>
            <a:picLocks noChangeAspect="1" noChangeArrowheads="1"/>
          </p:cNvPicPr>
          <p:nvPr/>
        </p:nvPicPr>
        <p:blipFill>
          <a:blip r:embed="rId6" cstate="print"/>
          <a:srcRect/>
          <a:stretch>
            <a:fillRect/>
          </a:stretch>
        </p:blipFill>
        <p:spPr bwMode="auto">
          <a:xfrm>
            <a:off x="5508625" y="4437063"/>
            <a:ext cx="3457575" cy="2120900"/>
          </a:xfrm>
          <a:prstGeom prst="rect">
            <a:avLst/>
          </a:prstGeo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par>
                          <p:cTn id="13" fill="hold">
                            <p:stCondLst>
                              <p:cond delay="3000"/>
                            </p:stCondLst>
                            <p:childTnLst>
                              <p:par>
                                <p:cTn id="14" presetID="21"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childTnLst>
                          </p:cTn>
                        </p:par>
                        <p:par>
                          <p:cTn id="17" fill="hold">
                            <p:stCondLst>
                              <p:cond delay="5000"/>
                            </p:stCondLst>
                            <p:childTnLst>
                              <p:par>
                                <p:cTn id="18" presetID="24"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par>
                          <p:cTn id="21" fill="hold">
                            <p:stCondLst>
                              <p:cond delay="5000"/>
                            </p:stCondLst>
                            <p:childTnLst>
                              <p:par>
                                <p:cTn id="22" presetID="3" presetClass="entr" presetSubtype="10" fill="hold" nodeType="after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blinds(horizontal)">
                                      <p:cBhvr>
                                        <p:cTn id="24" dur="500"/>
                                        <p:tgtEl>
                                          <p:spTgt spid="23559"/>
                                        </p:tgtEl>
                                      </p:cBhvr>
                                    </p:animEffect>
                                  </p:childTnLst>
                                </p:cTn>
                              </p:par>
                            </p:childTnLst>
                          </p:cTn>
                        </p:par>
                        <p:par>
                          <p:cTn id="25" fill="hold">
                            <p:stCondLst>
                              <p:cond delay="5500"/>
                            </p:stCondLst>
                            <p:childTnLst>
                              <p:par>
                                <p:cTn id="26" presetID="24" presetClass="entr" presetSubtype="0" fill="hold" nodeType="afterEffect">
                                  <p:stCondLst>
                                    <p:cond delay="0"/>
                                  </p:stCondLst>
                                  <p:childTnLst>
                                    <p:set>
                                      <p:cBhvr>
                                        <p:cTn id="27" dur="1" fill="hold">
                                          <p:stCondLst>
                                            <p:cond delay="0"/>
                                          </p:stCondLst>
                                        </p:cTn>
                                        <p:tgtEl>
                                          <p:spTgt spid="23560"/>
                                        </p:tgtEl>
                                        <p:attrNameLst>
                                          <p:attrName>style.visibility</p:attrName>
                                        </p:attrNameLst>
                                      </p:cBhvr>
                                      <p:to>
                                        <p:strVal val="visible"/>
                                      </p:to>
                                    </p:set>
                                    <p:anim to="" calcmode="lin" valueType="num">
                                      <p:cBhvr>
                                        <p:cTn id="28" dur="1" fill="hold"/>
                                        <p:tgtEl>
                                          <p:spTgt spid="23560"/>
                                        </p:tgtEl>
                                        <p:attrNameLst>
                                          <p:attrName/>
                                        </p:attrNameLst>
                                      </p:cBhvr>
                                    </p:anim>
                                  </p:childTnLst>
                                </p:cTn>
                              </p:par>
                            </p:childTnLst>
                          </p:cTn>
                        </p:par>
                        <p:par>
                          <p:cTn id="29" fill="hold">
                            <p:stCondLst>
                              <p:cond delay="5500"/>
                            </p:stCondLst>
                            <p:childTnLst>
                              <p:par>
                                <p:cTn id="30" presetID="2" presetClass="entr" presetSubtype="4" fill="hold" nodeType="afterEffect">
                                  <p:stCondLst>
                                    <p:cond delay="0"/>
                                  </p:stCondLst>
                                  <p:childTnLst>
                                    <p:set>
                                      <p:cBhvr>
                                        <p:cTn id="31" dur="1" fill="hold">
                                          <p:stCondLst>
                                            <p:cond delay="0"/>
                                          </p:stCondLst>
                                        </p:cTn>
                                        <p:tgtEl>
                                          <p:spTgt spid="23561"/>
                                        </p:tgtEl>
                                        <p:attrNameLst>
                                          <p:attrName>style.visibility</p:attrName>
                                        </p:attrNameLst>
                                      </p:cBhvr>
                                      <p:to>
                                        <p:strVal val="visible"/>
                                      </p:to>
                                    </p:set>
                                    <p:anim calcmode="lin" valueType="num">
                                      <p:cBhvr additive="base">
                                        <p:cTn id="32" dur="500" fill="hold"/>
                                        <p:tgtEl>
                                          <p:spTgt spid="23561"/>
                                        </p:tgtEl>
                                        <p:attrNameLst>
                                          <p:attrName>ppt_x</p:attrName>
                                        </p:attrNameLst>
                                      </p:cBhvr>
                                      <p:tavLst>
                                        <p:tav tm="0">
                                          <p:val>
                                            <p:strVal val="#ppt_x"/>
                                          </p:val>
                                        </p:tav>
                                        <p:tav tm="100000">
                                          <p:val>
                                            <p:strVal val="#ppt_x"/>
                                          </p:val>
                                        </p:tav>
                                      </p:tavLst>
                                    </p:anim>
                                    <p:anim calcmode="lin" valueType="num">
                                      <p:cBhvr additive="base">
                                        <p:cTn id="33"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1039</TotalTime>
  <Words>225</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Техническая</vt:lpstr>
      <vt:lpstr>Слайд 1</vt:lpstr>
      <vt:lpstr>Слайд 2</vt:lpstr>
      <vt:lpstr>To invent is to see anew. </vt:lpstr>
      <vt:lpstr>Joseph Nicéphore Niépce  (1765 – 1833)</vt:lpstr>
      <vt:lpstr>Alexander Graham Bell (1847 – 1922) </vt:lpstr>
      <vt:lpstr>    Karl Friedrich Benz    (1844 – 1929)</vt:lpstr>
      <vt:lpstr>The Lumière brothers:  Auguste Marie Louis Nicolas (1862 – 1954)          Louis Jean (1864– 1948)</vt:lpstr>
      <vt:lpstr>The Wright brothers:  Orville (1871 – 1948)   Wilbur (1867 – 1912) </vt:lpstr>
      <vt:lpstr>James Murray Spangler (1848 - 1915)  </vt:lpstr>
      <vt:lpstr>John Logie Baird  (1888 – 1946) </vt:lpstr>
      <vt:lpstr>John Gorrie  (1803 – 1855)</vt:lpstr>
      <vt:lpstr>Henry Ford  (1863 – 1947) </vt:lpstr>
      <vt:lpstr>Sergey Pavlovich Korolyov (1907 – 1966)</vt:lpstr>
      <vt:lpstr>Akio Morita  (1921 — 1999) </vt:lpstr>
      <vt:lpstr>William Henry "Bill" Gates III  (born October 28, 1955)</vt:lpstr>
      <vt:lpstr>Thank you for your attention</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and inventors</dc:title>
  <dc:subject>It’s Difficult to Imagine It as an Invention</dc:subject>
  <dc:creator>Шох М.В.</dc:creator>
  <cp:lastModifiedBy>User</cp:lastModifiedBy>
  <cp:revision>305</cp:revision>
  <dcterms:created xsi:type="dcterms:W3CDTF">2008-12-12T12:25:12Z</dcterms:created>
  <dcterms:modified xsi:type="dcterms:W3CDTF">2014-06-04T18:54:08Z</dcterms:modified>
</cp:coreProperties>
</file>