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A199171-8B2C-4E31-B9B4-CBB1C5D61A6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00D43A9-E849-4F5C-AE2E-6A0BF2E42484}" type="datetimeFigureOut">
              <a:rPr lang="uk-UA" smtClean="0"/>
              <a:t>20.04.2014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6336703" cy="1963689"/>
          </a:xfrm>
        </p:spPr>
        <p:txBody>
          <a:bodyPr/>
          <a:lstStyle/>
          <a:p>
            <a:r>
              <a:rPr lang="uk-UA" sz="6600" dirty="0" smtClean="0"/>
              <a:t>Мустафа Кемаль Ататюрк</a:t>
            </a:r>
            <a:endParaRPr lang="uk-UA" sz="6600" dirty="0"/>
          </a:p>
        </p:txBody>
      </p:sp>
      <p:pic>
        <p:nvPicPr>
          <p:cNvPr id="1026" name="Picture 2" descr="Файл:Atatürk with his signa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83757"/>
            <a:ext cx="3096344" cy="41215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urcanka.ru/images/istor/mustaf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640116"/>
            <a:ext cx="4248472" cy="30079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583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052736"/>
            <a:ext cx="7467600" cy="4419600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Скасування системи </a:t>
            </a:r>
            <a:r>
              <a:rPr lang="uk-UA" dirty="0" err="1"/>
              <a:t>ашарит</a:t>
            </a:r>
            <a:r>
              <a:rPr lang="uk-UA" dirty="0"/>
              <a:t> (застарілого оподаткування сільського господарства).</a:t>
            </a:r>
          </a:p>
          <a:p>
            <a:r>
              <a:rPr lang="uk-UA" dirty="0"/>
              <a:t>Заохочення приватного підприємництва в сільському господарстві.</a:t>
            </a:r>
          </a:p>
          <a:p>
            <a:r>
              <a:rPr lang="uk-UA" dirty="0"/>
              <a:t>Створення зразкових сільськогосподарських підприємств.</a:t>
            </a:r>
          </a:p>
          <a:p>
            <a:r>
              <a:rPr lang="uk-UA" dirty="0"/>
              <a:t>Видання Закону про промисловість і створення промислових підприємств.</a:t>
            </a:r>
          </a:p>
          <a:p>
            <a:r>
              <a:rPr lang="uk-UA" dirty="0"/>
              <a:t>Прийняття 1-го і 2-го планів індустріального розвитку (1933-37 роки), будівництво доріг на території всієї країни.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1696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Об'єднання всіх органів освіти під єдиним керівництвом (3 березня 1924 року).</a:t>
            </a:r>
          </a:p>
          <a:p>
            <a:r>
              <a:rPr lang="uk-UA" dirty="0"/>
              <a:t>Прийняття нового турецького алфавіту</a:t>
            </a:r>
          </a:p>
          <a:p>
            <a:r>
              <a:rPr lang="uk-UA" dirty="0"/>
              <a:t>Установа Турецького лінгвістичного та Турецького історичного товариств.</a:t>
            </a:r>
          </a:p>
          <a:p>
            <a:r>
              <a:rPr lang="uk-UA" dirty="0"/>
              <a:t>Впорядкування університетської освіти (31 травня 1933 року).</a:t>
            </a:r>
          </a:p>
          <a:p>
            <a:r>
              <a:rPr lang="uk-UA" dirty="0"/>
              <a:t>Нововведення у сфері витончених мистецтв.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082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45224"/>
            <a:ext cx="7239000" cy="1143000"/>
          </a:xfrm>
        </p:spPr>
        <p:txBody>
          <a:bodyPr/>
          <a:lstStyle/>
          <a:p>
            <a:r>
              <a:rPr lang="uk-UA" sz="4400" b="0" dirty="0">
                <a:effectLst/>
              </a:rPr>
              <a:t>Націоналізм і політика </a:t>
            </a:r>
            <a:r>
              <a:rPr lang="uk-UA" sz="4400" b="0" dirty="0" err="1">
                <a:effectLst/>
              </a:rPr>
              <a:t>тюркізації</a:t>
            </a:r>
            <a:r>
              <a:rPr lang="uk-UA" sz="4400" b="0" dirty="0">
                <a:effectLst/>
              </a:rPr>
              <a:t> </a:t>
            </a:r>
            <a:r>
              <a:rPr lang="uk-UA" sz="4400" b="0" dirty="0" smtClean="0">
                <a:effectLst/>
              </a:rPr>
              <a:t>меншин</a:t>
            </a:r>
            <a:endParaRPr lang="uk-UA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620688"/>
            <a:ext cx="6768752" cy="4419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З</a:t>
            </a:r>
            <a:r>
              <a:rPr lang="uk-UA" dirty="0" smtClean="0"/>
              <a:t>гідно </a:t>
            </a:r>
            <a:r>
              <a:rPr lang="uk-UA" dirty="0"/>
              <a:t>з Ататюрком, елементами, які зміцнюють турецький націоналізм і єдність нації, є:</a:t>
            </a:r>
          </a:p>
          <a:p>
            <a:pPr marL="0" indent="0">
              <a:buNone/>
            </a:pPr>
            <a:r>
              <a:rPr lang="uk-UA" dirty="0"/>
              <a:t>1. Пакт про національну згоду.</a:t>
            </a:r>
          </a:p>
          <a:p>
            <a:pPr marL="0" indent="0">
              <a:buNone/>
            </a:pPr>
            <a:r>
              <a:rPr lang="uk-UA" dirty="0"/>
              <a:t>2. Національне виховання.</a:t>
            </a:r>
          </a:p>
          <a:p>
            <a:pPr marL="0" indent="0">
              <a:buNone/>
            </a:pPr>
            <a:r>
              <a:rPr lang="uk-UA" dirty="0"/>
              <a:t>3. Національна культура.</a:t>
            </a:r>
          </a:p>
          <a:p>
            <a:pPr marL="0" indent="0">
              <a:buNone/>
            </a:pPr>
            <a:r>
              <a:rPr lang="uk-UA" dirty="0"/>
              <a:t>4. Єдність мови, історії та культури.</a:t>
            </a:r>
          </a:p>
          <a:p>
            <a:pPr marL="0" indent="0">
              <a:buNone/>
            </a:pPr>
            <a:r>
              <a:rPr lang="uk-UA" dirty="0"/>
              <a:t>5. Турецька самосвідомість.</a:t>
            </a:r>
          </a:p>
          <a:p>
            <a:pPr marL="0" indent="0">
              <a:buNone/>
            </a:pPr>
            <a:r>
              <a:rPr lang="uk-UA" dirty="0"/>
              <a:t>6. Духовні цінності.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124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764704"/>
            <a:ext cx="7467600" cy="4419600"/>
          </a:xfrm>
        </p:spPr>
        <p:txBody>
          <a:bodyPr>
            <a:normAutofit/>
          </a:bodyPr>
          <a:lstStyle/>
          <a:p>
            <a:r>
              <a:rPr lang="uk-UA" b="1" dirty="0" smtClean="0"/>
              <a:t>МУСТАФА КЕМАЛЬ АТАТЮРК</a:t>
            </a:r>
            <a:r>
              <a:rPr lang="uk-UA" dirty="0" smtClean="0"/>
              <a:t> — </a:t>
            </a:r>
            <a:r>
              <a:rPr lang="uk-UA" dirty="0"/>
              <a:t>видатний державний і політичний діяч Туреччини, турецький генерал; перший президент Туреччини; лідер Турецької війни за незалежність проти поділу колишньої Османської </a:t>
            </a:r>
            <a:r>
              <a:rPr lang="uk-UA" dirty="0" smtClean="0"/>
              <a:t>імперії</a:t>
            </a:r>
            <a:br>
              <a:rPr lang="uk-UA" dirty="0" smtClean="0"/>
            </a:br>
            <a:r>
              <a:rPr lang="uk-UA" dirty="0" smtClean="0"/>
              <a:t>після</a:t>
            </a:r>
            <a:r>
              <a:rPr lang="uk-UA" dirty="0"/>
              <a:t> </a:t>
            </a:r>
            <a:r>
              <a:rPr lang="en-US" dirty="0" smtClean="0"/>
              <a:t>I</a:t>
            </a:r>
            <a:r>
              <a:rPr lang="uk-UA" dirty="0" smtClean="0"/>
              <a:t> </a:t>
            </a:r>
            <a:r>
              <a:rPr lang="uk-UA" dirty="0"/>
              <a:t>Світової війни.</a:t>
            </a:r>
            <a:endParaRPr lang="uk-UA" dirty="0"/>
          </a:p>
        </p:txBody>
      </p:sp>
      <p:pic>
        <p:nvPicPr>
          <p:cNvPr id="2050" name="Picture 2" descr="http://www.zarubejye.com/history/foto/his2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09170"/>
            <a:ext cx="3000101" cy="436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84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http://3.bp.blogspot.com/-13ZgCnFSSmw/Url5aWqGb-I/AAAAAAAAAc8/c7BwWgfRylY/s1600/Ataturk_Janiss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-6016"/>
            <a:ext cx="5076056" cy="6864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beta.inosmi.ru/images/16792/22/1679222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20960"/>
            <a:ext cx="4457700" cy="5334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.kommersant.ru/Issues.photo/TEMA2/2012/001/KMO_090612_01593_1_t2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905672"/>
            <a:ext cx="3936437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trt.net.tr/medya4/resim/2012/06/26/536c78ca-6c74-45c7-90a5-a58aa7bf5cb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6" y="4000499"/>
            <a:ext cx="28575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32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1896 році його зараховано у військову школу в м. </a:t>
            </a:r>
            <a:r>
              <a:rPr lang="uk-UA" dirty="0" err="1" smtClean="0"/>
              <a:t>Монастір</a:t>
            </a:r>
            <a:r>
              <a:rPr lang="uk-UA" dirty="0" smtClean="0"/>
              <a:t>, у 1899 – до Оттоманського військового </a:t>
            </a:r>
            <a:r>
              <a:rPr lang="uk-UA" dirty="0" err="1" smtClean="0"/>
              <a:t>коледжа</a:t>
            </a:r>
            <a:r>
              <a:rPr lang="uk-UA" dirty="0" smtClean="0"/>
              <a:t> в Константинополі.</a:t>
            </a:r>
          </a:p>
          <a:p>
            <a:r>
              <a:rPr lang="uk-UA" dirty="0" smtClean="0"/>
              <a:t>У 1902 році </a:t>
            </a:r>
            <a:r>
              <a:rPr lang="ru-RU" dirty="0"/>
              <a:t> </a:t>
            </a:r>
            <a:r>
              <a:rPr lang="ru-RU" dirty="0" smtClean="0"/>
              <a:t>вступив </a:t>
            </a:r>
            <a:r>
              <a:rPr lang="ru-RU" dirty="0"/>
              <a:t>в </a:t>
            </a:r>
            <a:r>
              <a:rPr lang="ru-RU" dirty="0" err="1"/>
              <a:t>Оттоманську</a:t>
            </a:r>
            <a:r>
              <a:rPr lang="ru-RU" dirty="0"/>
              <a:t> </a:t>
            </a:r>
            <a:r>
              <a:rPr lang="ru-RU" dirty="0" err="1"/>
              <a:t>академію</a:t>
            </a:r>
            <a:r>
              <a:rPr lang="ru-RU" dirty="0"/>
              <a:t> </a:t>
            </a:r>
            <a:r>
              <a:rPr lang="ru-RU" dirty="0" smtClean="0"/>
              <a:t>генштабу. </a:t>
            </a:r>
            <a:r>
              <a:rPr lang="ru-RU" dirty="0" err="1" smtClean="0"/>
              <a:t>Одразу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(1905 </a:t>
            </a:r>
            <a:r>
              <a:rPr lang="ru-RU" dirty="0" err="1" smtClean="0"/>
              <a:t>рік</a:t>
            </a:r>
            <a:r>
              <a:rPr lang="ru-RU" dirty="0" smtClean="0"/>
              <a:t>) Мустафу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uk-UA" dirty="0" smtClean="0"/>
              <a:t>заарештовано </a:t>
            </a:r>
            <a:r>
              <a:rPr lang="uk-UA" dirty="0"/>
              <a:t>за звинуваченням у протизаконній критиці </a:t>
            </a:r>
            <a:r>
              <a:rPr lang="uk-UA" dirty="0" err="1"/>
              <a:t>абдулхамідовського</a:t>
            </a:r>
            <a:r>
              <a:rPr lang="uk-UA" dirty="0"/>
              <a:t> </a:t>
            </a:r>
            <a:r>
              <a:rPr lang="uk-UA" dirty="0" smtClean="0"/>
              <a:t>режиму.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267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islamnews.ru/uploads/news/2013-04/1366992400/global/news-4fFgXQEpJ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104456" cy="30783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trt.net.tr/medya4/resim/2012/09/14/80bb5b50-187e-482b-8d00-1984e1c46d4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903" y="3845171"/>
            <a:ext cx="4135439" cy="2843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dic.academic.ru/pictures/bse/jpg/02203585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61" y="524420"/>
            <a:ext cx="4620281" cy="28460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historic.ru/books/item/f00/s00/z0000152/pic/00021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52" y="3717032"/>
            <a:ext cx="4328089" cy="2917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32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413" y="404664"/>
            <a:ext cx="7467600" cy="4419600"/>
          </a:xfrm>
        </p:spPr>
        <p:txBody>
          <a:bodyPr>
            <a:normAutofit/>
          </a:bodyPr>
          <a:lstStyle/>
          <a:p>
            <a:r>
              <a:rPr lang="uk-UA" dirty="0" smtClean="0"/>
              <a:t>У 1919</a:t>
            </a:r>
            <a:r>
              <a:rPr lang="uk-UA" dirty="0"/>
              <a:t> </a:t>
            </a:r>
            <a:r>
              <a:rPr lang="uk-UA" dirty="0" smtClean="0"/>
              <a:t>році — Мустафа Кемаль очолив </a:t>
            </a:r>
            <a:r>
              <a:rPr lang="uk-UA" dirty="0"/>
              <a:t>національно-визвольний рух проти Антанти, що привів до проголошення Турецької республіки</a:t>
            </a:r>
            <a:r>
              <a:rPr lang="uk-UA" dirty="0" smtClean="0"/>
              <a:t>.</a:t>
            </a:r>
          </a:p>
          <a:p>
            <a:r>
              <a:rPr lang="uk-UA" dirty="0"/>
              <a:t> </a:t>
            </a:r>
            <a:r>
              <a:rPr lang="uk-UA" dirty="0" smtClean="0"/>
              <a:t>У 1923 – став </a:t>
            </a:r>
            <a:r>
              <a:rPr lang="uk-UA" dirty="0"/>
              <a:t>її першим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президентом</a:t>
            </a:r>
            <a:r>
              <a:rPr lang="uk-UA" dirty="0"/>
              <a:t>.</a:t>
            </a:r>
          </a:p>
        </p:txBody>
      </p:sp>
      <p:pic>
        <p:nvPicPr>
          <p:cNvPr id="6146" name="Picture 2" descr="https://encrypted-tbn0.gstatic.com/images?q=tbn:ANd9GcSXLs_g45EyF6dpHvUzQ5XbS0r_E2S8j7A7q613s32xUXPjuwH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45024"/>
            <a:ext cx="3297801" cy="28443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turkey.mid.ru/0img/85/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32856"/>
            <a:ext cx="2914650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54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РЕФОРМИ</a:t>
            </a:r>
            <a:endParaRPr lang="uk-UA" dirty="0"/>
          </a:p>
        </p:txBody>
      </p:sp>
      <p:pic>
        <p:nvPicPr>
          <p:cNvPr id="7170" name="Picture 2" descr="https://encrypted-tbn2.gstatic.com/images?q=tbn:ANd9GcRgXZqRIsWh0ImPNtsjl1vzPcZgBc4ahgxQcZTlDBE_1PMyEMD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11"/>
          <a:stretch/>
        </p:blipFill>
        <p:spPr bwMode="auto">
          <a:xfrm>
            <a:off x="4067944" y="548681"/>
            <a:ext cx="4589190" cy="32336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content.foto.mail.ru/mail/donramazanov_temrlan/_blogs/i-10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60" y="980728"/>
            <a:ext cx="2527481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13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82304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Скасування</a:t>
            </a:r>
            <a:r>
              <a:rPr lang="ru-RU" dirty="0"/>
              <a:t> султанату (1 листопада 1922 року).</a:t>
            </a:r>
          </a:p>
          <a:p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та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однопартійної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(9 </a:t>
            </a:r>
            <a:r>
              <a:rPr lang="ru-RU" dirty="0" err="1"/>
              <a:t>вересня</a:t>
            </a:r>
            <a:r>
              <a:rPr lang="ru-RU" dirty="0"/>
              <a:t> 1923 року).</a:t>
            </a:r>
          </a:p>
          <a:p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(29 </a:t>
            </a:r>
            <a:r>
              <a:rPr lang="ru-RU" dirty="0" err="1"/>
              <a:t>жовтня</a:t>
            </a:r>
            <a:r>
              <a:rPr lang="ru-RU" dirty="0"/>
              <a:t> 1923 року).</a:t>
            </a:r>
          </a:p>
          <a:p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халіфату</a:t>
            </a:r>
            <a:r>
              <a:rPr lang="ru-RU" dirty="0"/>
              <a:t> (3 </a:t>
            </a:r>
            <a:r>
              <a:rPr lang="ru-RU" dirty="0" err="1"/>
              <a:t>березня</a:t>
            </a:r>
            <a:r>
              <a:rPr lang="ru-RU" dirty="0"/>
              <a:t> 1924 року).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меджелле</a:t>
            </a:r>
            <a:r>
              <a:rPr lang="ru-RU" dirty="0"/>
              <a:t> (</a:t>
            </a:r>
            <a:r>
              <a:rPr lang="ru-RU" dirty="0" err="1"/>
              <a:t>зводу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шаріаті</a:t>
            </a:r>
            <a:r>
              <a:rPr lang="ru-RU" dirty="0"/>
              <a:t>) (1924 — 1937 роки).</a:t>
            </a:r>
          </a:p>
          <a:p>
            <a:r>
              <a:rPr lang="ru-RU" dirty="0" err="1"/>
              <a:t>Прийняття</a:t>
            </a:r>
            <a:r>
              <a:rPr lang="ru-RU" dirty="0"/>
              <a:t> нового </a:t>
            </a:r>
            <a:r>
              <a:rPr lang="ru-RU" dirty="0" err="1"/>
              <a:t>Цивільного</a:t>
            </a:r>
            <a:r>
              <a:rPr lang="ru-RU" dirty="0"/>
              <a:t> кодексу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став </a:t>
            </a:r>
            <a:r>
              <a:rPr lang="ru-RU" dirty="0" err="1"/>
              <a:t>можливим</a:t>
            </a:r>
            <a:r>
              <a:rPr lang="ru-RU" dirty="0"/>
              <a:t> </a:t>
            </a:r>
            <a:r>
              <a:rPr lang="ru-RU" dirty="0" err="1"/>
              <a:t>перехід</a:t>
            </a:r>
            <a:r>
              <a:rPr lang="ru-RU" dirty="0"/>
              <a:t> на </a:t>
            </a:r>
            <a:r>
              <a:rPr lang="ru-RU" dirty="0" err="1"/>
              <a:t>світську</a:t>
            </a:r>
            <a:r>
              <a:rPr lang="ru-RU" dirty="0"/>
              <a:t> систему державного </a:t>
            </a:r>
            <a:r>
              <a:rPr lang="ru-RU" dirty="0" err="1"/>
              <a:t>правління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525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Надання жінкам рівних </a:t>
            </a:r>
            <a:r>
              <a:rPr lang="uk-UA" dirty="0" smtClean="0"/>
              <a:t>із </a:t>
            </a:r>
            <a:r>
              <a:rPr lang="uk-UA" dirty="0"/>
              <a:t>чоловіками прав (1926-34 роки).</a:t>
            </a:r>
          </a:p>
          <a:p>
            <a:r>
              <a:rPr lang="uk-UA" dirty="0"/>
              <a:t>Реформа головних уборів і одягу (25 листопада 1925 року).</a:t>
            </a:r>
          </a:p>
          <a:p>
            <a:r>
              <a:rPr lang="uk-UA" dirty="0"/>
              <a:t>Заборона на діяльність релігійних осередків </a:t>
            </a:r>
            <a:r>
              <a:rPr lang="uk-UA" dirty="0" smtClean="0"/>
              <a:t>та </a:t>
            </a:r>
            <a:r>
              <a:rPr lang="uk-UA" dirty="0"/>
              <a:t>орденів (30 листопада 1925 року).</a:t>
            </a:r>
          </a:p>
          <a:p>
            <a:r>
              <a:rPr lang="uk-UA" dirty="0"/>
              <a:t>Закон про прізвища (21 червня 1934 року).</a:t>
            </a:r>
          </a:p>
          <a:p>
            <a:r>
              <a:rPr lang="uk-UA" dirty="0"/>
              <a:t>Скасування приставок до імен у вигляді прізвиськ і звань (26 листопада 1934 року).</a:t>
            </a:r>
          </a:p>
          <a:p>
            <a:r>
              <a:rPr lang="uk-UA" dirty="0"/>
              <a:t>Введення міжнародних систем часу, календаря </a:t>
            </a:r>
            <a:r>
              <a:rPr lang="uk-UA" dirty="0" smtClean="0"/>
              <a:t>й </a:t>
            </a:r>
            <a:r>
              <a:rPr lang="uk-UA" dirty="0"/>
              <a:t>мір (1925-31 роки).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0765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243</TotalTime>
  <Words>301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Thermal</vt:lpstr>
      <vt:lpstr>Мустафа Кемаль Ататюрк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РЕФОРМИ</vt:lpstr>
      <vt:lpstr>Презентация PowerPoint</vt:lpstr>
      <vt:lpstr>Презентация PowerPoint</vt:lpstr>
      <vt:lpstr>Презентация PowerPoint</vt:lpstr>
      <vt:lpstr>Презентация PowerPoint</vt:lpstr>
      <vt:lpstr>Націоналізм і політика тюркізації меншин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Мустафа Кемаль Ататюрк</dc:title>
  <dc:creator>PROFI</dc:creator>
  <cp:lastModifiedBy>PROFI</cp:lastModifiedBy>
  <cp:revision>12</cp:revision>
  <dcterms:created xsi:type="dcterms:W3CDTF">2014-04-20T15:47:54Z</dcterms:created>
  <dcterms:modified xsi:type="dcterms:W3CDTF">2014-04-20T19:51:41Z</dcterms:modified>
</cp:coreProperties>
</file>