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B4C71EC6-210F-42DE-9C53-41977AD35B3D}" type="datetimeFigureOut">
              <a:rPr lang="ru-RU" smtClean="0"/>
              <a:t>07.05.2014</a:t>
            </a:fld>
            <a:endParaRPr lang="ru-RU"/>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ru-RU"/>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ru-RU" smtClean="0"/>
              <a:t>Образец заголовка</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B4C71EC6-210F-42DE-9C53-41977AD35B3D}" type="datetimeFigureOut">
              <a:rPr lang="ru-RU" smtClean="0"/>
              <a:t>07.05.2014</a:t>
            </a:fld>
            <a:endParaRPr lang="ru-RU"/>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ru-RU"/>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B4C71EC6-210F-42DE-9C53-41977AD35B3D}" type="datetimeFigureOut">
              <a:rPr lang="ru-RU" smtClean="0"/>
              <a:t>07.05.2014</a:t>
            </a:fld>
            <a:endParaRPr lang="ru-RU"/>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ru-RU"/>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ru-RU" smtClean="0"/>
              <a:t>Образец заголовка</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B4C71EC6-210F-42DE-9C53-41977AD35B3D}" type="datetimeFigureOut">
              <a:rPr lang="ru-RU" smtClean="0"/>
              <a:t>07.05.2014</a:t>
            </a:fld>
            <a:endParaRPr lang="ru-RU"/>
          </a:p>
        </p:txBody>
      </p:sp>
      <p:sp>
        <p:nvSpPr>
          <p:cNvPr id="5" name="Footer Placeholder 4"/>
          <p:cNvSpPr>
            <a:spLocks noGrp="1"/>
          </p:cNvSpPr>
          <p:nvPr>
            <p:ph type="ftr" sz="quarter" idx="11"/>
          </p:nvPr>
        </p:nvSpPr>
        <p:spPr>
          <a:xfrm rot="900000">
            <a:off x="3103620" y="6177546"/>
            <a:ext cx="2392237" cy="365125"/>
          </a:xfrm>
        </p:spPr>
        <p:txBody>
          <a:bodyPr/>
          <a:lstStyle/>
          <a:p>
            <a:endParaRPr lang="ru-RU"/>
          </a:p>
        </p:txBody>
      </p:sp>
      <p:sp>
        <p:nvSpPr>
          <p:cNvPr id="6" name="Slide Number Placeholder 5"/>
          <p:cNvSpPr>
            <a:spLocks noGrp="1"/>
          </p:cNvSpPr>
          <p:nvPr>
            <p:ph type="sldNum" sz="quarter" idx="12"/>
          </p:nvPr>
        </p:nvSpPr>
        <p:spPr>
          <a:xfrm rot="900000">
            <a:off x="1265370" y="300797"/>
            <a:ext cx="2287319" cy="365125"/>
          </a:xfrm>
        </p:spPr>
        <p:txBody>
          <a:body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B4C71EC6-210F-42DE-9C53-41977AD35B3D}" type="datetimeFigureOut">
              <a:rPr lang="ru-RU" smtClean="0"/>
              <a:t>07.05.2014</a:t>
            </a:fld>
            <a:endParaRPr lang="ru-RU"/>
          </a:p>
        </p:txBody>
      </p:sp>
      <p:sp>
        <p:nvSpPr>
          <p:cNvPr id="5" name="Footer Placeholder 4"/>
          <p:cNvSpPr>
            <a:spLocks noGrp="1"/>
          </p:cNvSpPr>
          <p:nvPr>
            <p:ph type="ftr" sz="quarter" idx="11"/>
          </p:nvPr>
        </p:nvSpPr>
        <p:spPr>
          <a:xfrm rot="900000">
            <a:off x="7056965" y="3170795"/>
            <a:ext cx="1926305" cy="365125"/>
          </a:xfrm>
        </p:spPr>
        <p:txBody>
          <a:bodyPr/>
          <a:lstStyle/>
          <a:p>
            <a:endParaRPr lang="ru-RU"/>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ru-RU" smtClean="0"/>
              <a:t>Образец заголовка</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B4C71EC6-210F-42DE-9C53-41977AD35B3D}" type="datetimeFigureOut">
              <a:rPr lang="ru-RU" smtClean="0"/>
              <a:t>07.05.2014</a:t>
            </a:fld>
            <a:endParaRPr lang="ru-RU"/>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ru-RU"/>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B4C71EC6-210F-42DE-9C53-41977AD35B3D}" type="datetimeFigureOut">
              <a:rPr lang="ru-RU" smtClean="0"/>
              <a:t>07.05.2014</a:t>
            </a:fld>
            <a:endParaRPr lang="ru-RU"/>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ru-RU"/>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ru-RU" smtClean="0"/>
              <a:t>Образец заголовка</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B4C71EC6-210F-42DE-9C53-41977AD35B3D}" type="datetimeFigureOut">
              <a:rPr lang="ru-RU" smtClean="0"/>
              <a:t>07.05.2014</a:t>
            </a:fld>
            <a:endParaRPr lang="ru-RU"/>
          </a:p>
        </p:txBody>
      </p:sp>
      <p:sp>
        <p:nvSpPr>
          <p:cNvPr id="4" name="Footer Placeholder 3"/>
          <p:cNvSpPr>
            <a:spLocks noGrp="1"/>
          </p:cNvSpPr>
          <p:nvPr>
            <p:ph type="ftr" sz="quarter" idx="11"/>
          </p:nvPr>
        </p:nvSpPr>
        <p:spPr>
          <a:xfrm rot="900000">
            <a:off x="2493721" y="6101033"/>
            <a:ext cx="3052113" cy="365125"/>
          </a:xfrm>
        </p:spPr>
        <p:txBody>
          <a:bodyPr/>
          <a:lstStyle/>
          <a:p>
            <a:endParaRPr lang="ru-RU"/>
          </a:p>
        </p:txBody>
      </p:sp>
      <p:sp>
        <p:nvSpPr>
          <p:cNvPr id="5" name="Slide Number Placeholder 4"/>
          <p:cNvSpPr>
            <a:spLocks noGrp="1"/>
          </p:cNvSpPr>
          <p:nvPr>
            <p:ph type="sldNum" sz="quarter" idx="12"/>
          </p:nvPr>
        </p:nvSpPr>
        <p:spPr>
          <a:xfrm rot="900000">
            <a:off x="1261872" y="301752"/>
            <a:ext cx="2286000" cy="365125"/>
          </a:xfrm>
        </p:spPr>
        <p:txBody>
          <a:body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B4C71EC6-210F-42DE-9C53-41977AD35B3D}" type="datetimeFigureOut">
              <a:rPr lang="ru-RU" smtClean="0"/>
              <a:t>07.05.2014</a:t>
            </a:fld>
            <a:endParaRPr lang="ru-RU"/>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ru-RU"/>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ru-RU" smtClean="0"/>
              <a:t>Образец заголовка</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B4C71EC6-210F-42DE-9C53-41977AD35B3D}" type="datetimeFigureOut">
              <a:rPr lang="ru-RU" smtClean="0"/>
              <a:t>07.05.2014</a:t>
            </a:fld>
            <a:endParaRPr lang="ru-RU"/>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ru-RU"/>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ru-RU" smtClean="0"/>
              <a:t>Образец заголовка</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B4C71EC6-210F-42DE-9C53-41977AD35B3D}" type="datetimeFigureOut">
              <a:rPr lang="ru-RU" smtClean="0"/>
              <a:t>07.05.2014</a:t>
            </a:fld>
            <a:endParaRPr lang="ru-RU"/>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ru-RU"/>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B4C71EC6-210F-42DE-9C53-41977AD35B3D}" type="datetimeFigureOut">
              <a:rPr lang="ru-RU" smtClean="0"/>
              <a:t>07.05.2014</a:t>
            </a:fld>
            <a:endParaRPr lang="ru-RU"/>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3726" y="852908"/>
            <a:ext cx="5985159" cy="1606102"/>
          </a:xfrm>
        </p:spPr>
        <p:txBody>
          <a:bodyPr>
            <a:normAutofit/>
          </a:bodyPr>
          <a:lstStyle/>
          <a:p>
            <a:r>
              <a:rPr lang="en-US" sz="8000" dirty="0" smtClean="0"/>
              <a:t>Newcastle</a:t>
            </a:r>
            <a:endParaRPr lang="ru-RU" sz="8000" dirty="0"/>
          </a:p>
        </p:txBody>
      </p:sp>
      <p:sp>
        <p:nvSpPr>
          <p:cNvPr id="3" name="Подзаголовок 2"/>
          <p:cNvSpPr>
            <a:spLocks noGrp="1"/>
          </p:cNvSpPr>
          <p:nvPr>
            <p:ph type="subTitle" idx="1"/>
          </p:nvPr>
        </p:nvSpPr>
        <p:spPr>
          <a:xfrm rot="614110">
            <a:off x="876770" y="4710403"/>
            <a:ext cx="6419117" cy="1128495"/>
          </a:xfrm>
        </p:spPr>
        <p:txBody>
          <a:bodyPr>
            <a:noAutofit/>
          </a:bodyPr>
          <a:lstStyle/>
          <a:p>
            <a:r>
              <a:rPr lang="en-US" sz="5400" dirty="0" smtClean="0"/>
              <a:t>In New South Wales</a:t>
            </a:r>
            <a:endParaRPr lang="ru-RU" sz="5400" dirty="0"/>
          </a:p>
        </p:txBody>
      </p:sp>
    </p:spTree>
    <p:extLst>
      <p:ext uri="{BB962C8B-B14F-4D97-AF65-F5344CB8AC3E}">
        <p14:creationId xmlns:p14="http://schemas.microsoft.com/office/powerpoint/2010/main" val="283684193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393338"/>
            <a:ext cx="5771581" cy="3046988"/>
          </a:xfrm>
          <a:prstGeom prst="rect">
            <a:avLst/>
          </a:prstGeom>
        </p:spPr>
        <p:txBody>
          <a:bodyPr wrap="square">
            <a:spAutoFit/>
          </a:bodyPr>
          <a:lstStyle/>
          <a:p>
            <a:r>
              <a:rPr lang="en-US" sz="2400" dirty="0"/>
              <a:t>This Is Not Art (</a:t>
            </a:r>
            <a:r>
              <a:rPr lang="en-US" sz="2400" dirty="0" err="1"/>
              <a:t>TiNA</a:t>
            </a:r>
            <a:r>
              <a:rPr lang="en-US" sz="2400" dirty="0"/>
              <a:t>) is a national festival of new media and arts organized in Newcastle, New South Wales, Australia each year over the October long weekend. Since its humble beginnings in 1998, it has become a leading independent contemporary arts festival in Australia.</a:t>
            </a:r>
            <a:endParaRPr lang="ru-RU" sz="24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499502"/>
            <a:ext cx="5256584" cy="1743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692696"/>
            <a:ext cx="311727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440326"/>
            <a:ext cx="3150678" cy="210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60526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476672"/>
            <a:ext cx="7200800" cy="936104"/>
          </a:xfrm>
        </p:spPr>
        <p:txBody>
          <a:bodyPr/>
          <a:lstStyle/>
          <a:p>
            <a:r>
              <a:rPr lang="en-US" dirty="0" smtClean="0"/>
              <a:t>The Architecture of the city</a:t>
            </a: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49169"/>
            <a:ext cx="4190007" cy="278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0194" y="4705091"/>
            <a:ext cx="4184976" cy="1970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1989102"/>
            <a:ext cx="3168352" cy="2108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4706548"/>
            <a:ext cx="23717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54220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rot="21356246">
            <a:off x="1781465" y="3508694"/>
            <a:ext cx="7251023" cy="3096344"/>
          </a:xfrm>
        </p:spPr>
        <p:txBody>
          <a:bodyPr/>
          <a:lstStyle/>
          <a:p>
            <a:r>
              <a:rPr lang="en-US" dirty="0"/>
              <a:t>The Newcastle metropolitan area is the second most populated area in the Australian state of New South Wales. </a:t>
            </a:r>
            <a:r>
              <a:rPr lang="en-US" dirty="0" smtClean="0"/>
              <a:t>It lies </a:t>
            </a:r>
            <a:r>
              <a:rPr lang="en-US" dirty="0"/>
              <a:t>due north of Sydney, the state capital. </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38" y="64844"/>
            <a:ext cx="4516587"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204864"/>
            <a:ext cx="2952328" cy="1840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52535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476672"/>
            <a:ext cx="6192688" cy="1384329"/>
          </a:xfrm>
        </p:spPr>
        <p:txBody>
          <a:bodyPr/>
          <a:lstStyle/>
          <a:p>
            <a:r>
              <a:rPr lang="en-US" dirty="0" smtClean="0"/>
              <a:t>The History of the city</a:t>
            </a:r>
            <a:endParaRPr lang="ru-RU" dirty="0"/>
          </a:p>
        </p:txBody>
      </p:sp>
      <p:sp>
        <p:nvSpPr>
          <p:cNvPr id="3" name="Объект 2"/>
          <p:cNvSpPr>
            <a:spLocks noGrp="1"/>
          </p:cNvSpPr>
          <p:nvPr>
            <p:ph idx="1"/>
          </p:nvPr>
        </p:nvSpPr>
        <p:spPr>
          <a:xfrm>
            <a:off x="251520" y="1844823"/>
            <a:ext cx="8332801" cy="4608513"/>
          </a:xfrm>
        </p:spPr>
        <p:txBody>
          <a:bodyPr/>
          <a:lstStyle/>
          <a:p>
            <a:r>
              <a:rPr lang="en-US" dirty="0"/>
              <a:t>In September 1797 Lieutenant John </a:t>
            </a:r>
            <a:r>
              <a:rPr lang="en-US" dirty="0" err="1"/>
              <a:t>Shortland</a:t>
            </a:r>
            <a:r>
              <a:rPr lang="en-US" dirty="0"/>
              <a:t> became the first European to explore the area. His discovery of the area was largely </a:t>
            </a:r>
            <a:r>
              <a:rPr lang="en-US" dirty="0" smtClean="0"/>
              <a:t>accidental.  Then the great coal deposits were discovered there. So, the new city was founded in the </a:t>
            </a:r>
            <a:r>
              <a:rPr lang="en-US" dirty="0"/>
              <a:t>early 1800th. </a:t>
            </a:r>
            <a:r>
              <a:rPr lang="en-US" dirty="0" err="1"/>
              <a:t>Newcastlewas</a:t>
            </a:r>
            <a:r>
              <a:rPr lang="en-US" dirty="0"/>
              <a:t> a place where the most dangerous convicts were sent to dig in the coal mines as harsh punishment for their crimes</a:t>
            </a:r>
            <a:endParaRPr lang="ru-RU" dirty="0"/>
          </a:p>
        </p:txBody>
      </p:sp>
    </p:spTree>
    <p:extLst>
      <p:ext uri="{BB962C8B-B14F-4D97-AF65-F5344CB8AC3E}">
        <p14:creationId xmlns:p14="http://schemas.microsoft.com/office/powerpoint/2010/main" val="405568281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rot="284231">
            <a:off x="4114438" y="804387"/>
            <a:ext cx="4658735" cy="5077623"/>
          </a:xfrm>
        </p:spPr>
        <p:txBody>
          <a:bodyPr>
            <a:normAutofit/>
          </a:bodyPr>
          <a:lstStyle/>
          <a:p>
            <a:r>
              <a:rPr lang="en-US" dirty="0"/>
              <a:t>During the Second World War, Newcastle was an important industrial </a:t>
            </a:r>
            <a:r>
              <a:rPr lang="en-US" dirty="0" err="1"/>
              <a:t>centre</a:t>
            </a:r>
            <a:r>
              <a:rPr lang="en-US" dirty="0"/>
              <a:t> for the Australian war effort. Consequently, it was considered to be a potential Japanese target during the Second World </a:t>
            </a:r>
            <a:r>
              <a:rPr lang="en-US" dirty="0" smtClean="0"/>
              <a:t>War.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3096344" cy="2488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933056"/>
            <a:ext cx="3964706" cy="205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99711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0688" y="116632"/>
            <a:ext cx="10441160" cy="1008112"/>
          </a:xfrm>
        </p:spPr>
        <p:txBody>
          <a:bodyPr/>
          <a:lstStyle/>
          <a:p>
            <a:r>
              <a:rPr lang="en-US" dirty="0" smtClean="0"/>
              <a:t>Newcastle – the city of disasters</a:t>
            </a:r>
            <a:endParaRPr lang="ru-RU" dirty="0"/>
          </a:p>
        </p:txBody>
      </p:sp>
      <p:sp>
        <p:nvSpPr>
          <p:cNvPr id="4" name="TextBox 3"/>
          <p:cNvSpPr txBox="1"/>
          <p:nvPr/>
        </p:nvSpPr>
        <p:spPr>
          <a:xfrm>
            <a:off x="170531" y="1563154"/>
            <a:ext cx="4176464" cy="2308324"/>
          </a:xfrm>
          <a:prstGeom prst="rect">
            <a:avLst/>
          </a:prstGeom>
          <a:noFill/>
        </p:spPr>
        <p:txBody>
          <a:bodyPr wrap="square" rtlCol="0">
            <a:spAutoFit/>
          </a:bodyPr>
          <a:lstStyle/>
          <a:p>
            <a:r>
              <a:rPr lang="en-US" b="1" dirty="0"/>
              <a:t>1989 Newcastle earthquake</a:t>
            </a:r>
          </a:p>
          <a:p>
            <a:endParaRPr lang="en-US" dirty="0"/>
          </a:p>
          <a:p>
            <a:r>
              <a:rPr lang="en-US" dirty="0"/>
              <a:t>On 28 December 1989, Newcastle experienced an earthquake measuring 5.6 on the Richter scale, which killed 13 people, injured 162 and destroyed or severely damaged a number of prominent buildings.</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530540"/>
            <a:ext cx="4176464" cy="2182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995936" y="4009132"/>
            <a:ext cx="4572000" cy="2585323"/>
          </a:xfrm>
          <a:prstGeom prst="rect">
            <a:avLst/>
          </a:prstGeom>
        </p:spPr>
        <p:txBody>
          <a:bodyPr>
            <a:spAutoFit/>
          </a:bodyPr>
          <a:lstStyle/>
          <a:p>
            <a:r>
              <a:rPr lang="en-US" b="1" dirty="0"/>
              <a:t>June 2007 Hunter Region and Central Coast storms</a:t>
            </a:r>
          </a:p>
          <a:p>
            <a:r>
              <a:rPr lang="en-US" dirty="0"/>
              <a:t>On 8 June 2007 the Hunter and Central Coast regions were battered by the worst series of storms to hit New South Wales in 30 years. This resulted in extensive flooding and nine deaths. Thousands of homes were flooded and many were destroyed.</a:t>
            </a:r>
            <a:endParaRPr lang="ru-RU"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204" y="4214812"/>
            <a:ext cx="2792676" cy="209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31535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764704"/>
            <a:ext cx="4968552" cy="2308324"/>
          </a:xfrm>
          <a:prstGeom prst="rect">
            <a:avLst/>
          </a:prstGeom>
        </p:spPr>
        <p:txBody>
          <a:bodyPr wrap="square">
            <a:spAutoFit/>
          </a:bodyPr>
          <a:lstStyle/>
          <a:p>
            <a:r>
              <a:rPr lang="en-US" dirty="0"/>
              <a:t>On 12 July 1866 a paddle steamer the SS </a:t>
            </a:r>
            <a:r>
              <a:rPr lang="en-US" dirty="0" err="1"/>
              <a:t>Cawarra</a:t>
            </a:r>
            <a:r>
              <a:rPr lang="en-US" dirty="0"/>
              <a:t>, on its way to Brisbane, Queensland from Newcastle carrying 60 passengers, was caught in a storm as it made its way out of the </a:t>
            </a:r>
            <a:r>
              <a:rPr lang="en-US" dirty="0" err="1"/>
              <a:t>harbour</a:t>
            </a:r>
            <a:r>
              <a:rPr lang="en-US" dirty="0"/>
              <a:t>. 60 lives were lost with only one survivor, Frederick Hedges, who was plucked from the water by the sole survivor of the Dunbar that had sunk in Sydney </a:t>
            </a:r>
            <a:r>
              <a:rPr lang="en-US" dirty="0" err="1"/>
              <a:t>Harbour</a:t>
            </a:r>
            <a:r>
              <a:rPr lang="en-US" dirty="0"/>
              <a:t>.</a:t>
            </a:r>
            <a:endParaRPr lang="ru-RU" dirty="0"/>
          </a:p>
        </p:txBody>
      </p:sp>
      <p:sp>
        <p:nvSpPr>
          <p:cNvPr id="5" name="Прямоугольник 4"/>
          <p:cNvSpPr/>
          <p:nvPr/>
        </p:nvSpPr>
        <p:spPr>
          <a:xfrm>
            <a:off x="4067944" y="3212976"/>
            <a:ext cx="4896544" cy="3139321"/>
          </a:xfrm>
          <a:prstGeom prst="rect">
            <a:avLst/>
          </a:prstGeom>
        </p:spPr>
        <p:txBody>
          <a:bodyPr wrap="square">
            <a:spAutoFit/>
          </a:bodyPr>
          <a:lstStyle/>
          <a:p>
            <a:r>
              <a:rPr lang="en-US" dirty="0"/>
              <a:t>On 16 August 1966, an RAAF CAC Sabre crashed into the inner city suburb of The </a:t>
            </a:r>
            <a:r>
              <a:rPr lang="en-US" dirty="0" err="1" smtClean="0"/>
              <a:t>Junction.The</a:t>
            </a:r>
            <a:r>
              <a:rPr lang="en-US" dirty="0" smtClean="0"/>
              <a:t> </a:t>
            </a:r>
            <a:r>
              <a:rPr lang="en-US" dirty="0"/>
              <a:t>pilot, Flying Officer Warren William Goddard, experienced engine troubles and unsuccessfully tried to get the plane over the Pacific Ocean. The Junction is a highly populated suburb of Newcastle and most of the plane wreckage landed in the shopping area of the suburb. In 2007 a memorial plaque was unveiled for the killed pilot.</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2848" y="842701"/>
            <a:ext cx="3465616" cy="2152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799264"/>
            <a:ext cx="3500336" cy="2150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30462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5856" y="476672"/>
            <a:ext cx="2664296" cy="923330"/>
          </a:xfrm>
          <a:prstGeom prst="rect">
            <a:avLst/>
          </a:prstGeom>
          <a:noFill/>
        </p:spPr>
        <p:txBody>
          <a:bodyPr wrap="square" rtlCol="0">
            <a:spAutoFit/>
          </a:bodyPr>
          <a:lstStyle/>
          <a:p>
            <a:r>
              <a:rPr lang="en-US" sz="5400" dirty="0" smtClean="0"/>
              <a:t>Culture</a:t>
            </a:r>
            <a:endParaRPr lang="ru-RU" sz="5400" dirty="0"/>
          </a:p>
        </p:txBody>
      </p:sp>
      <p:sp>
        <p:nvSpPr>
          <p:cNvPr id="5" name="Прямоугольник 4"/>
          <p:cNvSpPr/>
          <p:nvPr/>
        </p:nvSpPr>
        <p:spPr>
          <a:xfrm>
            <a:off x="251520" y="1369647"/>
            <a:ext cx="5688632" cy="3293209"/>
          </a:xfrm>
          <a:prstGeom prst="rect">
            <a:avLst/>
          </a:prstGeom>
        </p:spPr>
        <p:txBody>
          <a:bodyPr wrap="square">
            <a:spAutoFit/>
          </a:bodyPr>
          <a:lstStyle/>
          <a:p>
            <a:r>
              <a:rPr lang="en-US" sz="2800" dirty="0"/>
              <a:t>Festivals</a:t>
            </a:r>
          </a:p>
          <a:p>
            <a:endParaRPr lang="en-US" dirty="0"/>
          </a:p>
          <a:p>
            <a:r>
              <a:rPr lang="en-US" dirty="0"/>
              <a:t>Newcastle holds a variety of cultural events and festivals.</a:t>
            </a:r>
          </a:p>
          <a:p>
            <a:endParaRPr lang="en-US" dirty="0"/>
          </a:p>
          <a:p>
            <a:r>
              <a:rPr lang="en-US" dirty="0"/>
              <a:t>The Newcastle Regional Show is held in the Newcastle Showground annually. There are a mixture of typical regional show elements such as </a:t>
            </a:r>
            <a:r>
              <a:rPr lang="en-US" dirty="0" err="1"/>
              <a:t>woodchopping</a:t>
            </a:r>
            <a:r>
              <a:rPr lang="en-US" dirty="0"/>
              <a:t> displays, </a:t>
            </a:r>
            <a:r>
              <a:rPr lang="en-US" dirty="0" err="1"/>
              <a:t>showbags</a:t>
            </a:r>
            <a:r>
              <a:rPr lang="en-US" dirty="0"/>
              <a:t>, rides and stalls and usually fireworks to complement the events in the main arena</a:t>
            </a:r>
            <a:r>
              <a:rPr lang="en-US" dirty="0" smtClean="0"/>
              <a: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406395"/>
            <a:ext cx="208597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437112"/>
            <a:ext cx="3096344" cy="206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5013623"/>
            <a:ext cx="4026232" cy="1483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15955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476672"/>
            <a:ext cx="6912768" cy="3785652"/>
          </a:xfrm>
          <a:prstGeom prst="rect">
            <a:avLst/>
          </a:prstGeom>
        </p:spPr>
        <p:txBody>
          <a:bodyPr wrap="square">
            <a:spAutoFit/>
          </a:bodyPr>
          <a:lstStyle/>
          <a:p>
            <a:r>
              <a:rPr lang="en-US" sz="2400" dirty="0"/>
              <a:t>The </a:t>
            </a:r>
            <a:r>
              <a:rPr lang="en-US" sz="2400" dirty="0" err="1"/>
              <a:t>Mattara</a:t>
            </a:r>
            <a:r>
              <a:rPr lang="en-US" sz="2400" dirty="0"/>
              <a:t> festival, founded in 1961, is the official festival of Newcastle with a more traditional 'country fair' type program that combines a parade, rides, sporting events, band competitions and portrait and landscape painting exhibitions</a:t>
            </a:r>
            <a:r>
              <a:rPr lang="en-US" sz="2400" dirty="0" smtClean="0"/>
              <a:t>.</a:t>
            </a:r>
            <a:endParaRPr lang="en-US" sz="2400" dirty="0"/>
          </a:p>
          <a:p>
            <a:endParaRPr lang="uk-UA" sz="2400" dirty="0" smtClean="0"/>
          </a:p>
          <a:p>
            <a:endParaRPr lang="uk-UA" dirty="0"/>
          </a:p>
          <a:p>
            <a:endParaRPr lang="uk-UA" dirty="0" smtClean="0"/>
          </a:p>
          <a:p>
            <a:endParaRPr lang="uk-UA" dirty="0"/>
          </a:p>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645024"/>
            <a:ext cx="3600400" cy="2652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527073"/>
            <a:ext cx="3096344" cy="206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812" y="4797152"/>
            <a:ext cx="3021540" cy="190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28727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99392"/>
            <a:ext cx="5018775" cy="5616624"/>
          </a:xfrm>
        </p:spPr>
        <p:txBody>
          <a:bodyPr>
            <a:normAutofit/>
          </a:bodyPr>
          <a:lstStyle/>
          <a:p>
            <a:r>
              <a:rPr lang="en-US" dirty="0"/>
              <a:t>The Newcastle Jazz Festival is held across three days in August, and attracts performers and audiences from all over Australia</a:t>
            </a:r>
            <a:r>
              <a:rPr lang="en-US" dirty="0" smtClean="0"/>
              <a:t>.</a:t>
            </a:r>
            <a:endParaRPr lang="en-US" dirty="0"/>
          </a:p>
          <a:p>
            <a:endParaRPr lang="uk-UA"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568" y="1196752"/>
            <a:ext cx="388843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717032"/>
            <a:ext cx="3960440" cy="2683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301701"/>
            <a:ext cx="3703764" cy="1863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045480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TC101859865[[fn=Порядок]]</Template>
  <TotalTime>89</TotalTime>
  <Words>563</Words>
  <Application>Microsoft Office PowerPoint</Application>
  <PresentationFormat>Экран (4:3)</PresentationFormat>
  <Paragraphs>27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Kilter</vt:lpstr>
      <vt:lpstr>Newcastle</vt:lpstr>
      <vt:lpstr>Презентация PowerPoint</vt:lpstr>
      <vt:lpstr>The History of the city</vt:lpstr>
      <vt:lpstr>Презентация PowerPoint</vt:lpstr>
      <vt:lpstr>Newcastle – the city of disasters</vt:lpstr>
      <vt:lpstr>Презентация PowerPoint</vt:lpstr>
      <vt:lpstr>Презентация PowerPoint</vt:lpstr>
      <vt:lpstr>Презентация PowerPoint</vt:lpstr>
      <vt:lpstr>Презентация PowerPoint</vt:lpstr>
      <vt:lpstr>Презентация PowerPoint</vt:lpstr>
      <vt:lpstr>The Architecture of the city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Newcastle</dc:title>
  <dc:creator>pc</dc:creator>
  <cp:lastModifiedBy>pc</cp:lastModifiedBy>
  <cp:revision>8</cp:revision>
  <dcterms:created xsi:type="dcterms:W3CDTF">2014-05-07T17:08:09Z</dcterms:created>
  <dcterms:modified xsi:type="dcterms:W3CDTF">2014-05-07T18:48:20Z</dcterms:modified>
</cp:coreProperties>
</file>