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2" r:id="rId3"/>
    <p:sldId id="264" r:id="rId4"/>
    <p:sldId id="265" r:id="rId5"/>
    <p:sldId id="266" r:id="rId6"/>
    <p:sldId id="268" r:id="rId7"/>
    <p:sldId id="258" r:id="rId8"/>
    <p:sldId id="259" r:id="rId9"/>
    <p:sldId id="261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136904" cy="223623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Соціально-економічні</a:t>
            </a:r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експерименти</a:t>
            </a:r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комуністів</a:t>
            </a:r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sz="40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кнр</a:t>
            </a:r>
            <a:endParaRPr lang="ru-RU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509120"/>
            <a:ext cx="3667944" cy="15841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i="1" dirty="0" err="1" smtClean="0"/>
              <a:t>Підготували</a:t>
            </a:r>
            <a:endParaRPr lang="ru-RU" i="1" dirty="0" smtClean="0"/>
          </a:p>
          <a:p>
            <a:pPr>
              <a:lnSpc>
                <a:spcPct val="120000"/>
              </a:lnSpc>
            </a:pPr>
            <a:r>
              <a:rPr lang="ru-RU" i="1" dirty="0" err="1" smtClean="0"/>
              <a:t>учениці</a:t>
            </a:r>
            <a:r>
              <a:rPr lang="ru-RU" i="1" dirty="0" smtClean="0"/>
              <a:t> 11-Б </a:t>
            </a:r>
            <a:r>
              <a:rPr lang="ru-RU" i="1" dirty="0" err="1" smtClean="0"/>
              <a:t>класу</a:t>
            </a:r>
            <a:endParaRPr lang="ru-RU" i="1" dirty="0" smtClean="0"/>
          </a:p>
          <a:p>
            <a:pPr>
              <a:lnSpc>
                <a:spcPct val="120000"/>
              </a:lnSpc>
            </a:pPr>
            <a:r>
              <a:rPr lang="ru-RU" i="1" dirty="0" smtClean="0"/>
              <a:t>Ситник </a:t>
            </a:r>
            <a:r>
              <a:rPr lang="ru-RU" i="1" dirty="0" err="1" smtClean="0"/>
              <a:t>Світлана</a:t>
            </a:r>
            <a:endParaRPr lang="ru-RU" i="1" dirty="0" smtClean="0"/>
          </a:p>
          <a:p>
            <a:pPr>
              <a:lnSpc>
                <a:spcPct val="120000"/>
              </a:lnSpc>
            </a:pPr>
            <a:r>
              <a:rPr lang="ru-RU" i="1" dirty="0" err="1" smtClean="0"/>
              <a:t>Тихонюк</a:t>
            </a:r>
            <a:r>
              <a:rPr lang="ru-RU" i="1" dirty="0" smtClean="0"/>
              <a:t> </a:t>
            </a:r>
            <a:r>
              <a:rPr lang="ru-RU" i="1" dirty="0" err="1" smtClean="0"/>
              <a:t>Альона</a:t>
            </a:r>
            <a:endParaRPr lang="ru-RU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3681028"/>
            <a:ext cx="4320479" cy="270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53650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зміцнення влади Мао Цзедуна, встановлення його абсолютної влади;</a:t>
            </a:r>
          </a:p>
          <a:p>
            <a:r>
              <a:rPr lang="uk-UA" dirty="0" smtClean="0"/>
              <a:t>послаблення позицій противників тоталітарного режиму;</a:t>
            </a:r>
          </a:p>
          <a:p>
            <a:r>
              <a:rPr lang="uk-UA" dirty="0" smtClean="0"/>
              <a:t>понад 100 млн. осів репресовані;</a:t>
            </a:r>
          </a:p>
          <a:p>
            <a:r>
              <a:rPr lang="uk-UA" dirty="0" smtClean="0"/>
              <a:t>скасування профспілок, громадських організацій, закрито школи, ВНЗ та культурні установи;</a:t>
            </a:r>
          </a:p>
          <a:p>
            <a:r>
              <a:rPr lang="uk-UA" dirty="0" smtClean="0"/>
              <a:t>величезні шкоди суспільно – політичному життю КНР.</a:t>
            </a:r>
          </a:p>
          <a:p>
            <a:endParaRPr lang="uk-UA" dirty="0" smtClean="0"/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83529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ПІДСУМКИ “КУЛЬТУРНОЇ РЕВОЛЮЦІЇ”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792088"/>
          </a:xfrm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Культ особи Мао Цзедуна</a:t>
            </a:r>
            <a:endParaRPr lang="ru-RU" cap="all" dirty="0">
              <a:ln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4896544"/>
          </a:xfrm>
        </p:spPr>
        <p:txBody>
          <a:bodyPr/>
          <a:lstStyle/>
          <a:p>
            <a:pPr algn="r">
              <a:buNone/>
            </a:pPr>
            <a:r>
              <a:rPr lang="uk-UA" i="1" dirty="0" err="1" smtClean="0"/>
              <a:t>“Народ</a:t>
            </a:r>
            <a:r>
              <a:rPr lang="uk-UA" i="1" dirty="0" smtClean="0"/>
              <a:t> – це чистий лист паперу, на якому можна написати будь-які </a:t>
            </a:r>
            <a:r>
              <a:rPr lang="uk-UA" i="1" dirty="0" err="1" smtClean="0"/>
              <a:t>ієрогліфи”</a:t>
            </a:r>
            <a:endParaRPr lang="uk-UA" i="1" dirty="0" smtClean="0"/>
          </a:p>
          <a:p>
            <a:pPr algn="r">
              <a:buNone/>
            </a:pPr>
            <a:r>
              <a:rPr lang="uk-UA" i="1" dirty="0" smtClean="0"/>
              <a:t>Мао Цзедун</a:t>
            </a:r>
            <a:endParaRPr lang="ru-RU" i="1" dirty="0"/>
          </a:p>
        </p:txBody>
      </p:sp>
      <p:pic>
        <p:nvPicPr>
          <p:cNvPr id="24582" name="Picture 6" descr="http://img585.imageshack.us/img585/4927/0001gbkb7504660.jpg"/>
          <p:cNvPicPr>
            <a:picLocks noChangeAspect="1" noChangeArrowheads="1"/>
          </p:cNvPicPr>
          <p:nvPr/>
        </p:nvPicPr>
        <p:blipFill>
          <a:blip r:embed="rId2" cstate="print"/>
          <a:srcRect l="10843" r="8434"/>
          <a:stretch>
            <a:fillRect/>
          </a:stretch>
        </p:blipFill>
        <p:spPr bwMode="auto">
          <a:xfrm>
            <a:off x="3563888" y="2564904"/>
            <a:ext cx="4824536" cy="3305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4" name="Picture 8" descr="http://www.vokrugsveta.ru/encyclopedia/images/4/44/Mao_Tse-t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90" y="2564904"/>
            <a:ext cx="2381250" cy="3343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4429120" cy="4464496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b="1" dirty="0" err="1" smtClean="0"/>
              <a:t>Лютий</a:t>
            </a:r>
            <a:r>
              <a:rPr lang="ru-RU" b="1" dirty="0" smtClean="0"/>
              <a:t>  1950 р. </a:t>
            </a:r>
            <a:r>
              <a:rPr lang="ru-RU" dirty="0" smtClean="0"/>
              <a:t> СРСР </a:t>
            </a:r>
            <a:r>
              <a:rPr lang="ru-RU" dirty="0" err="1" smtClean="0"/>
              <a:t>підписав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 урядом  КНР </a:t>
            </a:r>
            <a:r>
              <a:rPr lang="ru-RU" dirty="0" err="1" smtClean="0"/>
              <a:t>Договір</a:t>
            </a:r>
            <a:r>
              <a:rPr lang="ru-RU" dirty="0" smtClean="0"/>
              <a:t> про дружбу,  союз  </a:t>
            </a:r>
            <a:r>
              <a:rPr lang="ru-RU" dirty="0" err="1" smtClean="0"/>
              <a:t>і</a:t>
            </a:r>
            <a:r>
              <a:rPr lang="ru-RU" dirty="0" smtClean="0"/>
              <a:t>  </a:t>
            </a:r>
            <a:r>
              <a:rPr lang="ru-RU" dirty="0" err="1" smtClean="0"/>
              <a:t>взаємодопомогу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 </a:t>
            </a:r>
            <a:r>
              <a:rPr lang="ru-RU" dirty="0" err="1" smtClean="0"/>
              <a:t>надав</a:t>
            </a:r>
            <a:r>
              <a:rPr lang="ru-RU" dirty="0" smtClean="0"/>
              <a:t>  Китаю  кредит у </a:t>
            </a:r>
            <a:r>
              <a:rPr lang="ru-RU" dirty="0" err="1" smtClean="0"/>
              <a:t>розмірі</a:t>
            </a:r>
            <a:r>
              <a:rPr lang="ru-RU" dirty="0" smtClean="0"/>
              <a:t> 300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доларів</a:t>
            </a:r>
            <a:r>
              <a:rPr lang="ru-RU" dirty="0" smtClean="0"/>
              <a:t>.</a:t>
            </a:r>
          </a:p>
          <a:p>
            <a:pPr lvl="0">
              <a:lnSpc>
                <a:spcPct val="120000"/>
              </a:lnSpc>
            </a:pPr>
            <a:r>
              <a:rPr lang="ru-RU" b="1" dirty="0" smtClean="0"/>
              <a:t>1954 р.</a:t>
            </a:r>
            <a:r>
              <a:rPr lang="ru-RU" dirty="0" smtClean="0"/>
              <a:t> </a:t>
            </a:r>
            <a:r>
              <a:rPr lang="ru-RU" dirty="0" err="1" smtClean="0"/>
              <a:t>Конституція</a:t>
            </a:r>
            <a:r>
              <a:rPr lang="ru-RU" dirty="0" smtClean="0"/>
              <a:t> КНР </a:t>
            </a:r>
            <a:r>
              <a:rPr lang="ru-RU" dirty="0" err="1" smtClean="0"/>
              <a:t>закріпила</a:t>
            </a:r>
            <a:r>
              <a:rPr lang="ru-RU" dirty="0" smtClean="0"/>
              <a:t> </a:t>
            </a:r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 smtClean="0"/>
              <a:t>устрій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як </a:t>
            </a:r>
            <a:r>
              <a:rPr lang="ru-RU" u="sng" dirty="0" err="1" smtClean="0"/>
              <a:t>унітарної</a:t>
            </a:r>
            <a:r>
              <a:rPr lang="ru-RU" u="sng" dirty="0" smtClean="0"/>
              <a:t> </a:t>
            </a:r>
            <a:r>
              <a:rPr lang="ru-RU" u="sng" dirty="0" err="1" smtClean="0"/>
              <a:t>держави</a:t>
            </a:r>
            <a:r>
              <a:rPr lang="ru-RU" u="sng" dirty="0" smtClean="0"/>
              <a:t> </a:t>
            </a:r>
            <a:r>
              <a:rPr lang="ru-RU" u="sng" dirty="0" err="1" smtClean="0"/>
              <a:t>з</a:t>
            </a:r>
            <a:r>
              <a:rPr lang="ru-RU" u="sng" dirty="0" smtClean="0"/>
              <a:t> </a:t>
            </a:r>
            <a:r>
              <a:rPr lang="ru-RU" u="sng" dirty="0" err="1" smtClean="0"/>
              <a:t>обмеженими</a:t>
            </a:r>
            <a:r>
              <a:rPr lang="ru-RU" u="sng" dirty="0" smtClean="0"/>
              <a:t> </a:t>
            </a:r>
            <a:r>
              <a:rPr lang="ru-RU" u="sng" dirty="0" err="1" smtClean="0"/>
              <a:t>національними</a:t>
            </a:r>
            <a:r>
              <a:rPr lang="ru-RU" u="sng" dirty="0" smtClean="0"/>
              <a:t> </a:t>
            </a:r>
            <a:r>
              <a:rPr lang="ru-RU" u="sng" dirty="0" err="1" smtClean="0"/>
              <a:t>автономіями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6"/>
            <a:ext cx="385480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5013176"/>
            <a:ext cx="80648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i="1" dirty="0" smtClean="0"/>
              <a:t>Китай </a:t>
            </a:r>
            <a:r>
              <a:rPr lang="ru-RU" sz="2400" i="1" dirty="0" err="1" smtClean="0"/>
              <a:t>був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розколотим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дві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держави</a:t>
            </a:r>
            <a:r>
              <a:rPr lang="ru-RU" sz="2400" i="1" dirty="0" smtClean="0"/>
              <a:t> — Китай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Тайвань, </a:t>
            </a:r>
            <a:r>
              <a:rPr lang="ru-RU" sz="2400" i="1" dirty="0" err="1" smtClean="0"/>
              <a:t>які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пішли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різними</a:t>
            </a:r>
            <a:r>
              <a:rPr lang="ru-RU" sz="2400" i="1" dirty="0" smtClean="0"/>
              <a:t> шляхами </a:t>
            </a:r>
            <a:r>
              <a:rPr lang="ru-RU" sz="2400" i="1" dirty="0" err="1" smtClean="0"/>
              <a:t>розвитку</a:t>
            </a:r>
            <a:r>
              <a:rPr lang="ru-RU" sz="2400" i="1" dirty="0" smtClean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51216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Встановлення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соціалістичного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режиму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464496"/>
          </a:xfrm>
        </p:spPr>
        <p:txBody>
          <a:bodyPr>
            <a:normAutofit fontScale="92500" lnSpcReduction="10000"/>
          </a:bodyPr>
          <a:lstStyle/>
          <a:p>
            <a:pPr marL="0" indent="4763"/>
            <a:r>
              <a:rPr lang="ru-RU" dirty="0" smtClean="0"/>
              <a:t> до початку  1953 р. 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завершено </a:t>
            </a:r>
            <a:r>
              <a:rPr lang="ru-RU" dirty="0" err="1" smtClean="0"/>
              <a:t>аграрну</a:t>
            </a:r>
            <a:r>
              <a:rPr lang="ru-RU" dirty="0" smtClean="0"/>
              <a:t> реформу;</a:t>
            </a:r>
          </a:p>
          <a:p>
            <a:pPr marL="0" indent="4763"/>
            <a:r>
              <a:rPr lang="ru-RU" dirty="0" smtClean="0"/>
              <a:t> </a:t>
            </a:r>
            <a:r>
              <a:rPr lang="ru-RU" dirty="0" err="1" smtClean="0"/>
              <a:t>кооперування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;</a:t>
            </a:r>
          </a:p>
          <a:p>
            <a:pPr marL="0" indent="4763"/>
            <a:r>
              <a:rPr lang="ru-RU" dirty="0" smtClean="0"/>
              <a:t> </a:t>
            </a:r>
            <a:r>
              <a:rPr lang="ru-RU" dirty="0" err="1" smtClean="0"/>
              <a:t>націоналізація</a:t>
            </a:r>
            <a:r>
              <a:rPr lang="ru-RU" dirty="0" smtClean="0"/>
              <a:t>  великих  </a:t>
            </a:r>
            <a:r>
              <a:rPr lang="ru-RU" dirty="0" err="1" smtClean="0"/>
              <a:t>промислових</a:t>
            </a:r>
            <a:r>
              <a:rPr lang="ru-RU" dirty="0" smtClean="0"/>
              <a:t>  </a:t>
            </a:r>
            <a:r>
              <a:rPr lang="ru-RU" dirty="0" err="1" smtClean="0"/>
              <a:t>підприємств</a:t>
            </a:r>
            <a:r>
              <a:rPr lang="ru-RU" dirty="0" smtClean="0"/>
              <a:t>, </a:t>
            </a:r>
            <a:r>
              <a:rPr lang="ru-RU" dirty="0" err="1" smtClean="0"/>
              <a:t>власності</a:t>
            </a:r>
            <a:r>
              <a:rPr lang="ru-RU" dirty="0" smtClean="0"/>
              <a:t> </a:t>
            </a:r>
            <a:r>
              <a:rPr lang="ru-RU" dirty="0" err="1" smtClean="0"/>
              <a:t>іноземного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, </a:t>
            </a:r>
            <a:r>
              <a:rPr lang="ru-RU" dirty="0" err="1" smtClean="0"/>
              <a:t>банків</a:t>
            </a:r>
            <a:r>
              <a:rPr lang="ru-RU" dirty="0" smtClean="0"/>
              <a:t>, </a:t>
            </a:r>
            <a:r>
              <a:rPr lang="ru-RU" dirty="0" err="1" smtClean="0"/>
              <a:t>залізниць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;</a:t>
            </a:r>
          </a:p>
          <a:p>
            <a:pPr marL="0" indent="4763"/>
            <a:r>
              <a:rPr lang="ru-RU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1956 р</a:t>
            </a:r>
            <a:r>
              <a:rPr lang="ru-RU" dirty="0" smtClean="0"/>
              <a:t>. шляхом </a:t>
            </a:r>
            <a:r>
              <a:rPr lang="ru-RU" dirty="0" err="1" smtClean="0"/>
              <a:t>викупу</a:t>
            </a:r>
            <a:r>
              <a:rPr lang="ru-RU" dirty="0" smtClean="0"/>
              <a:t> весь </a:t>
            </a:r>
            <a:r>
              <a:rPr lang="ru-RU" dirty="0" err="1" smtClean="0"/>
              <a:t>приватний</a:t>
            </a:r>
            <a:r>
              <a:rPr lang="ru-RU" dirty="0" smtClean="0"/>
              <a:t> сектор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перетворювався</a:t>
            </a:r>
            <a:r>
              <a:rPr lang="ru-RU" dirty="0" smtClean="0"/>
              <a:t> на </a:t>
            </a:r>
            <a:r>
              <a:rPr lang="ru-RU" dirty="0" err="1" smtClean="0"/>
              <a:t>державний</a:t>
            </a:r>
            <a:r>
              <a:rPr lang="ru-RU" dirty="0" smtClean="0"/>
              <a:t>;</a:t>
            </a:r>
          </a:p>
          <a:p>
            <a:pPr marL="0" indent="4763"/>
            <a:r>
              <a:rPr lang="ru-RU" dirty="0" smtClean="0"/>
              <a:t> </a:t>
            </a:r>
            <a:r>
              <a:rPr lang="ru-RU" dirty="0" err="1" smtClean="0"/>
              <a:t>монополія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;</a:t>
            </a:r>
          </a:p>
          <a:p>
            <a:pPr marL="0" indent="4763"/>
            <a:r>
              <a:rPr lang="ru-RU" dirty="0" smtClean="0"/>
              <a:t> контроль над </a:t>
            </a:r>
            <a:r>
              <a:rPr lang="ru-RU" dirty="0" err="1" smtClean="0"/>
              <a:t>імпортом</a:t>
            </a:r>
            <a:r>
              <a:rPr lang="ru-RU" dirty="0" smtClean="0"/>
              <a:t> </a:t>
            </a:r>
            <a:r>
              <a:rPr lang="ru-RU" dirty="0" err="1" smtClean="0"/>
              <a:t>закордонних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692696"/>
            <a:ext cx="8183880" cy="525658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з</a:t>
            </a:r>
            <a:r>
              <a:rPr lang="ru-RU" dirty="0" smtClean="0"/>
              <a:t> 1953  р.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КНР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п’ятирічними</a:t>
            </a:r>
            <a:r>
              <a:rPr lang="ru-RU" dirty="0" smtClean="0"/>
              <a:t> планами;</a:t>
            </a:r>
          </a:p>
          <a:p>
            <a:r>
              <a:rPr lang="ru-RU" dirty="0" smtClean="0"/>
              <a:t>1950-і </a:t>
            </a:r>
            <a:r>
              <a:rPr lang="ru-RU" dirty="0" err="1" smtClean="0"/>
              <a:t>рр</a:t>
            </a:r>
            <a:r>
              <a:rPr lang="ru-RU" dirty="0" smtClean="0"/>
              <a:t>. - курс на </a:t>
            </a:r>
            <a:r>
              <a:rPr lang="ru-RU" dirty="0" err="1" smtClean="0"/>
              <a:t>індустріалізацію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СРСР </a:t>
            </a:r>
            <a:r>
              <a:rPr lang="ru-RU" dirty="0" err="1" smtClean="0"/>
              <a:t>безоплатно</a:t>
            </a:r>
            <a:r>
              <a:rPr lang="ru-RU" dirty="0" smtClean="0"/>
              <a:t> передав Китаю </a:t>
            </a:r>
            <a:r>
              <a:rPr lang="ru-RU" dirty="0" err="1" smtClean="0"/>
              <a:t>науково-технічну</a:t>
            </a:r>
            <a:r>
              <a:rPr lang="ru-RU" dirty="0" smtClean="0"/>
              <a:t> </a:t>
            </a:r>
            <a:r>
              <a:rPr lang="ru-RU" dirty="0" err="1" smtClean="0"/>
              <a:t>документацію</a:t>
            </a:r>
            <a:r>
              <a:rPr lang="ru-RU" dirty="0" smtClean="0"/>
              <a:t>, </a:t>
            </a:r>
            <a:r>
              <a:rPr lang="ru-RU" dirty="0" err="1" smtClean="0"/>
              <a:t>надав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фінансову</a:t>
            </a:r>
            <a:r>
              <a:rPr lang="ru-RU" dirty="0" smtClean="0"/>
              <a:t> </a:t>
            </a:r>
            <a:r>
              <a:rPr lang="ru-RU" dirty="0" err="1" smtClean="0"/>
              <a:t>підтримку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докорінна</a:t>
            </a:r>
            <a:r>
              <a:rPr lang="ru-RU" dirty="0" smtClean="0"/>
              <a:t> </a:t>
            </a:r>
            <a:r>
              <a:rPr lang="ru-RU" dirty="0" err="1" smtClean="0"/>
              <a:t>перебудова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та </a:t>
            </a:r>
            <a:r>
              <a:rPr lang="ru-RU" dirty="0" err="1" smtClean="0"/>
              <a:t>освіти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масові</a:t>
            </a:r>
            <a:r>
              <a:rPr lang="ru-RU" dirty="0" smtClean="0"/>
              <a:t> </a:t>
            </a:r>
            <a:r>
              <a:rPr lang="ru-RU" dirty="0" err="1" smtClean="0"/>
              <a:t>репресії</a:t>
            </a:r>
            <a:r>
              <a:rPr lang="ru-RU" dirty="0" smtClean="0"/>
              <a:t> (</a:t>
            </a:r>
            <a:r>
              <a:rPr lang="ru-RU" dirty="0" err="1" smtClean="0"/>
              <a:t>репресій</a:t>
            </a:r>
            <a:r>
              <a:rPr lang="ru-RU" dirty="0" smtClean="0"/>
              <a:t> </a:t>
            </a:r>
            <a:r>
              <a:rPr lang="ru-RU" dirty="0" err="1" smtClean="0"/>
              <a:t>зазнавала</a:t>
            </a:r>
            <a:r>
              <a:rPr lang="ru-RU" dirty="0" smtClean="0"/>
              <a:t> </a:t>
            </a:r>
            <a:r>
              <a:rPr lang="ru-RU" dirty="0" err="1" smtClean="0"/>
              <a:t>інтелігенція</a:t>
            </a:r>
            <a:r>
              <a:rPr lang="ru-RU" dirty="0" smtClean="0"/>
              <a:t>;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комуністи</a:t>
            </a:r>
            <a:r>
              <a:rPr lang="ru-RU" dirty="0" smtClean="0"/>
              <a:t>, </a:t>
            </a:r>
            <a:r>
              <a:rPr lang="ru-RU" dirty="0" err="1" smtClean="0"/>
              <a:t>проводилися</a:t>
            </a:r>
            <a:r>
              <a:rPr lang="ru-RU" dirty="0" smtClean="0"/>
              <a:t> </a:t>
            </a:r>
            <a:r>
              <a:rPr lang="ru-RU" dirty="0" err="1" smtClean="0"/>
              <a:t>масові</a:t>
            </a:r>
            <a:r>
              <a:rPr lang="ru-RU" dirty="0" smtClean="0"/>
              <a:t> чистки КПК).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Соціально-економічні</a:t>
            </a:r>
            <a:r>
              <a:rPr lang="ru-RU" sz="2800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експерименти</a:t>
            </a:r>
            <a:r>
              <a:rPr lang="ru-RU" sz="2800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комуністів</a:t>
            </a:r>
            <a:r>
              <a:rPr lang="ru-RU" sz="2800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Китаю</a:t>
            </a:r>
            <a:endParaRPr lang="ru-RU" sz="2800" cap="all" dirty="0">
              <a:ln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39604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err="1" smtClean="0"/>
              <a:t>Травень</a:t>
            </a:r>
            <a:r>
              <a:rPr lang="ru-RU" b="1" dirty="0" smtClean="0"/>
              <a:t> 1958 р. </a:t>
            </a:r>
            <a:r>
              <a:rPr lang="ru-RU" dirty="0" smtClean="0"/>
              <a:t>КПК проголосила так званий курс </a:t>
            </a:r>
            <a:r>
              <a:rPr lang="ru-RU" b="1" i="1" dirty="0" smtClean="0"/>
              <a:t>«</a:t>
            </a:r>
            <a:r>
              <a:rPr lang="ru-RU" b="1" i="1" dirty="0" err="1" smtClean="0"/>
              <a:t>трьох</a:t>
            </a:r>
            <a:r>
              <a:rPr lang="ru-RU" b="1" i="1" dirty="0" smtClean="0"/>
              <a:t> </a:t>
            </a:r>
            <a:r>
              <a:rPr lang="ru-RU" b="1" i="1" dirty="0" smtClean="0"/>
              <a:t>великих </a:t>
            </a:r>
            <a:r>
              <a:rPr lang="ru-RU" b="1" i="1" dirty="0" err="1" smtClean="0"/>
              <a:t>прапорів</a:t>
            </a:r>
            <a:r>
              <a:rPr lang="ru-RU" b="1" i="1" dirty="0" smtClean="0"/>
              <a:t>»</a:t>
            </a:r>
            <a:br>
              <a:rPr lang="ru-RU" b="1" i="1" dirty="0" smtClean="0"/>
            </a:b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1.</a:t>
            </a:r>
            <a:r>
              <a:rPr lang="ru-RU" b="1" i="1" dirty="0" smtClean="0"/>
              <a:t>“</a:t>
            </a:r>
            <a:r>
              <a:rPr lang="ru-RU" b="1" i="1" dirty="0" err="1" smtClean="0"/>
              <a:t>Генеральна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лінія</a:t>
            </a:r>
            <a:r>
              <a:rPr lang="ru-RU" b="1" i="1" dirty="0" smtClean="0"/>
              <a:t>” </a:t>
            </a:r>
            <a:r>
              <a:rPr lang="ru-RU" dirty="0" smtClean="0"/>
              <a:t>— курс на </a:t>
            </a:r>
            <a:r>
              <a:rPr lang="ru-RU" dirty="0" err="1" smtClean="0"/>
              <a:t>форсовану</a:t>
            </a:r>
            <a:r>
              <a:rPr lang="ru-RU" dirty="0" smtClean="0"/>
              <a:t> </a:t>
            </a:r>
            <a:r>
              <a:rPr lang="ru-RU" dirty="0" err="1" smtClean="0"/>
              <a:t>побудову</a:t>
            </a:r>
            <a:r>
              <a:rPr lang="ru-RU" dirty="0" smtClean="0"/>
              <a:t> </a:t>
            </a:r>
            <a:r>
              <a:rPr lang="ru-RU" dirty="0" err="1" smtClean="0"/>
              <a:t>комунізму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i="1" dirty="0" smtClean="0"/>
              <a:t>.</a:t>
            </a:r>
            <a:r>
              <a:rPr lang="ru-RU" b="1" i="1" dirty="0" smtClean="0"/>
              <a:t> “Великий </a:t>
            </a:r>
            <a:r>
              <a:rPr lang="ru-RU" b="1" i="1" dirty="0" err="1" smtClean="0"/>
              <a:t>стрибок</a:t>
            </a:r>
            <a:r>
              <a:rPr lang="ru-RU" b="1" i="1" dirty="0" smtClean="0"/>
              <a:t>” </a:t>
            </a:r>
            <a:r>
              <a:rPr lang="ru-RU" i="1" dirty="0" smtClean="0"/>
              <a:t>(1958-1960 </a:t>
            </a:r>
            <a:r>
              <a:rPr lang="ru-RU" i="1" dirty="0" err="1" smtClean="0"/>
              <a:t>рр</a:t>
            </a:r>
            <a:r>
              <a:rPr lang="ru-RU" i="1" dirty="0" smtClean="0"/>
              <a:t>.).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3. </a:t>
            </a:r>
            <a:r>
              <a:rPr lang="ru-RU" b="1" i="1" dirty="0" smtClean="0"/>
              <a:t>“</a:t>
            </a:r>
            <a:r>
              <a:rPr lang="ru-RU" b="1" i="1" dirty="0" err="1" smtClean="0"/>
              <a:t>Народні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комуни</a:t>
            </a:r>
            <a:r>
              <a:rPr lang="ru-RU" b="1" i="1" dirty="0" smtClean="0"/>
              <a:t>” </a:t>
            </a:r>
            <a:r>
              <a:rPr lang="ru-RU" i="1" dirty="0" smtClean="0"/>
              <a:t>(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серпня</a:t>
            </a:r>
            <a:r>
              <a:rPr lang="ru-RU" i="1" dirty="0" smtClean="0"/>
              <a:t> 1958 р.)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83880" cy="129614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Наслідки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курсу “</a:t>
            </a:r>
            <a:r>
              <a:rPr lang="ru-RU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трьох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великих </a:t>
            </a:r>
            <a:r>
              <a:rPr lang="ru-RU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прапорів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608512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err="1" smtClean="0"/>
              <a:t>значне</a:t>
            </a:r>
            <a:r>
              <a:rPr lang="ru-RU" sz="2200" dirty="0" smtClean="0"/>
              <a:t> </a:t>
            </a:r>
            <a:r>
              <a:rPr lang="ru-RU" sz="2200" dirty="0" err="1" smtClean="0"/>
              <a:t>падіння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промислового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сільськогосподарського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виробництва</a:t>
            </a:r>
            <a:r>
              <a:rPr lang="ru-RU" sz="2200" dirty="0" smtClean="0"/>
              <a:t>;</a:t>
            </a:r>
          </a:p>
          <a:p>
            <a:r>
              <a:rPr lang="ru-RU" sz="2200" dirty="0" err="1" smtClean="0"/>
              <a:t>знизиження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продуктивність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праці</a:t>
            </a:r>
            <a:r>
              <a:rPr lang="ru-RU" sz="2200" dirty="0" smtClean="0"/>
              <a:t>;</a:t>
            </a:r>
          </a:p>
          <a:p>
            <a:r>
              <a:rPr lang="ru-RU" sz="2200" dirty="0" err="1" smtClean="0"/>
              <a:t>низька</a:t>
            </a:r>
            <a:r>
              <a:rPr lang="ru-RU" sz="2200" dirty="0" smtClean="0"/>
              <a:t> </a:t>
            </a:r>
            <a:r>
              <a:rPr lang="ru-RU" sz="2200" dirty="0" err="1" smtClean="0"/>
              <a:t>якість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виплавленної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сталі</a:t>
            </a:r>
            <a:r>
              <a:rPr lang="ru-RU" sz="2200" dirty="0" smtClean="0"/>
              <a:t>;</a:t>
            </a:r>
          </a:p>
          <a:p>
            <a:r>
              <a:rPr lang="ru-RU" sz="2200" dirty="0" err="1" smtClean="0"/>
              <a:t>глибока</a:t>
            </a:r>
            <a:r>
              <a:rPr lang="ru-RU" sz="2200" dirty="0" smtClean="0"/>
              <a:t> </a:t>
            </a:r>
            <a:r>
              <a:rPr lang="ru-RU" sz="2200" dirty="0" err="1" smtClean="0"/>
              <a:t>економічна</a:t>
            </a:r>
            <a:r>
              <a:rPr lang="ru-RU" sz="2200" dirty="0" smtClean="0"/>
              <a:t> криза;</a:t>
            </a:r>
          </a:p>
          <a:p>
            <a:r>
              <a:rPr lang="ru-RU" sz="2200" dirty="0" smtClean="0"/>
              <a:t>великий  </a:t>
            </a:r>
            <a:r>
              <a:rPr lang="ru-RU" sz="2200" dirty="0" err="1" smtClean="0"/>
              <a:t>дефіцит</a:t>
            </a:r>
            <a:r>
              <a:rPr lang="ru-RU" sz="2200" dirty="0" smtClean="0"/>
              <a:t>  </a:t>
            </a:r>
            <a:r>
              <a:rPr lang="ru-RU" sz="2200" dirty="0" err="1" smtClean="0"/>
              <a:t>товарів</a:t>
            </a:r>
            <a:r>
              <a:rPr lang="ru-RU" sz="2200" dirty="0" smtClean="0"/>
              <a:t>  </a:t>
            </a:r>
            <a:r>
              <a:rPr lang="ru-RU" sz="2200" dirty="0" err="1" smtClean="0"/>
              <a:t>першої</a:t>
            </a:r>
            <a:r>
              <a:rPr lang="ru-RU" sz="2200" dirty="0" smtClean="0"/>
              <a:t>  </a:t>
            </a:r>
            <a:r>
              <a:rPr lang="ru-RU" sz="2200" dirty="0" err="1" smtClean="0"/>
              <a:t>необхідності</a:t>
            </a:r>
            <a:r>
              <a:rPr lang="ru-RU" sz="2200" dirty="0" smtClean="0"/>
              <a:t>, </a:t>
            </a:r>
            <a:r>
              <a:rPr lang="ru-RU" sz="2200" dirty="0" err="1" smtClean="0"/>
              <a:t>продовольства</a:t>
            </a:r>
            <a:r>
              <a:rPr lang="ru-RU" sz="2200" dirty="0" smtClean="0"/>
              <a:t>;</a:t>
            </a:r>
          </a:p>
          <a:p>
            <a:r>
              <a:rPr lang="ru-RU" sz="2200" dirty="0" err="1" smtClean="0"/>
              <a:t>ліквідація</a:t>
            </a:r>
            <a:r>
              <a:rPr lang="ru-RU" sz="2200" dirty="0" smtClean="0"/>
              <a:t> </a:t>
            </a:r>
            <a:r>
              <a:rPr lang="ru-RU" sz="2200" dirty="0" err="1" smtClean="0"/>
              <a:t>матеріальних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стимулів</a:t>
            </a:r>
            <a:r>
              <a:rPr lang="ru-RU" sz="2200" dirty="0" smtClean="0"/>
              <a:t> до </a:t>
            </a:r>
            <a:r>
              <a:rPr lang="ru-RU" sz="2200" dirty="0" err="1" smtClean="0"/>
              <a:t>праці</a:t>
            </a:r>
            <a:r>
              <a:rPr lang="ru-RU" sz="2200" dirty="0" smtClean="0"/>
              <a:t>, </a:t>
            </a:r>
            <a:r>
              <a:rPr lang="ru-RU" sz="2200" dirty="0" err="1" smtClean="0"/>
              <a:t>зрівнялівка</a:t>
            </a:r>
            <a:r>
              <a:rPr lang="ru-RU" sz="2200" dirty="0" smtClean="0"/>
              <a:t>, </a:t>
            </a:r>
            <a:r>
              <a:rPr lang="ru-RU" sz="2200" dirty="0" err="1" smtClean="0"/>
              <a:t>незадоволення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населення</a:t>
            </a:r>
            <a:r>
              <a:rPr lang="ru-RU" sz="2200" dirty="0" smtClean="0"/>
              <a:t>, голод;</a:t>
            </a:r>
          </a:p>
          <a:p>
            <a:r>
              <a:rPr lang="ru-RU" sz="2200" dirty="0" err="1" smtClean="0"/>
              <a:t>провину</a:t>
            </a:r>
            <a:r>
              <a:rPr lang="ru-RU" sz="2200" dirty="0" smtClean="0"/>
              <a:t> за </a:t>
            </a:r>
            <a:r>
              <a:rPr lang="ru-RU" sz="2200" dirty="0" err="1" smtClean="0"/>
              <a:t>поразку</a:t>
            </a:r>
            <a:r>
              <a:rPr lang="ru-RU" sz="2200" dirty="0" smtClean="0"/>
              <a:t> курсу </a:t>
            </a:r>
            <a:r>
              <a:rPr lang="ru-RU" sz="2200" dirty="0" err="1" smtClean="0"/>
              <a:t>покладено</a:t>
            </a:r>
            <a:r>
              <a:rPr lang="ru-RU" sz="2200" dirty="0" smtClean="0"/>
              <a:t> на </a:t>
            </a:r>
            <a:r>
              <a:rPr lang="ru-RU" sz="2200" dirty="0" err="1" smtClean="0"/>
              <a:t>інтелігенцію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партійних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працівників</a:t>
            </a:r>
            <a:r>
              <a:rPr lang="ru-RU" sz="2200" dirty="0" smtClean="0"/>
              <a:t>;</a:t>
            </a:r>
          </a:p>
          <a:p>
            <a:r>
              <a:rPr lang="ru-RU" sz="2200" dirty="0" err="1" smtClean="0"/>
              <a:t>виникнення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опозиції</a:t>
            </a:r>
            <a:r>
              <a:rPr lang="ru-RU" sz="2200" dirty="0" smtClean="0"/>
              <a:t>, яка </a:t>
            </a:r>
            <a:r>
              <a:rPr lang="ru-RU" sz="2200" dirty="0" err="1" smtClean="0"/>
              <a:t>критикувала</a:t>
            </a:r>
            <a:r>
              <a:rPr lang="ru-RU" sz="2200" dirty="0" smtClean="0"/>
              <a:t> курс Мао </a:t>
            </a:r>
            <a:r>
              <a:rPr lang="ru-RU" sz="2200" dirty="0" err="1" smtClean="0"/>
              <a:t>Цзедуна</a:t>
            </a:r>
            <a:r>
              <a:rPr lang="ru-RU" sz="2200" dirty="0" smtClean="0"/>
              <a:t>;</a:t>
            </a:r>
          </a:p>
          <a:p>
            <a:r>
              <a:rPr lang="ru-RU" sz="2200" dirty="0" err="1" smtClean="0"/>
              <a:t>проти</a:t>
            </a:r>
            <a:r>
              <a:rPr lang="ru-RU" sz="2200" dirty="0" smtClean="0"/>
              <a:t> </a:t>
            </a:r>
            <a:r>
              <a:rPr lang="ru-RU" sz="2200" dirty="0" err="1" smtClean="0"/>
              <a:t>опозиції</a:t>
            </a:r>
            <a:r>
              <a:rPr lang="ru-RU" sz="2200" dirty="0" smtClean="0"/>
              <a:t> Мао </a:t>
            </a:r>
            <a:r>
              <a:rPr lang="ru-RU" sz="2200" dirty="0" err="1" smtClean="0"/>
              <a:t>Цзедун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розгорнув</a:t>
            </a:r>
            <a:r>
              <a:rPr lang="ru-RU" sz="2200" dirty="0" smtClean="0"/>
              <a:t> </a:t>
            </a:r>
            <a:r>
              <a:rPr lang="ru-RU" sz="2200" dirty="0" err="1" smtClean="0"/>
              <a:t>репресії</a:t>
            </a:r>
            <a:r>
              <a:rPr lang="ru-RU" sz="2200" dirty="0" smtClean="0"/>
              <a:t>;</a:t>
            </a:r>
          </a:p>
          <a:p>
            <a:r>
              <a:rPr lang="ru-RU" sz="2200" dirty="0" err="1" smtClean="0"/>
              <a:t>ідеологічне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протистояння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між</a:t>
            </a:r>
            <a:r>
              <a:rPr lang="ru-RU" sz="2200" dirty="0" smtClean="0"/>
              <a:t> </a:t>
            </a:r>
            <a:r>
              <a:rPr lang="ru-RU" sz="2200" dirty="0" err="1" smtClean="0"/>
              <a:t>Китаєм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СРСР.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Зміни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зовнішньо-плітичному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курсі</a:t>
            </a:r>
            <a:endParaRPr lang="ru-RU" cap="all" dirty="0">
              <a:ln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4752528" cy="41044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1959 р.</a:t>
            </a:r>
            <a:r>
              <a:rPr lang="ru-RU" dirty="0" smtClean="0"/>
              <a:t> – </a:t>
            </a:r>
            <a:r>
              <a:rPr lang="ru-RU" dirty="0" err="1" smtClean="0"/>
              <a:t>прикордонні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Індією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1961р. </a:t>
            </a:r>
            <a:r>
              <a:rPr lang="ru-RU" dirty="0" smtClean="0"/>
              <a:t>– 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 smtClean="0"/>
              <a:t>міжпартійних</a:t>
            </a:r>
            <a:r>
              <a:rPr lang="ru-RU" dirty="0" smtClean="0"/>
              <a:t> </a:t>
            </a:r>
            <a:r>
              <a:rPr lang="ru-RU" dirty="0" err="1" smtClean="0"/>
              <a:t>розбіжностей</a:t>
            </a:r>
            <a:r>
              <a:rPr lang="ru-RU" dirty="0" smtClean="0"/>
              <a:t> на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1964 р. </a:t>
            </a:r>
            <a:r>
              <a:rPr lang="ru-RU" dirty="0" smtClean="0"/>
              <a:t>– </a:t>
            </a:r>
            <a:r>
              <a:rPr lang="ru-RU" dirty="0" err="1" smtClean="0"/>
              <a:t>набуття</a:t>
            </a:r>
            <a:r>
              <a:rPr lang="ru-RU" dirty="0" smtClean="0"/>
              <a:t> </a:t>
            </a:r>
            <a:r>
              <a:rPr lang="ru-RU" dirty="0" err="1" smtClean="0"/>
              <a:t>Китаєм</a:t>
            </a:r>
            <a:r>
              <a:rPr lang="ru-RU" dirty="0" smtClean="0"/>
              <a:t> статусу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березень</a:t>
            </a:r>
            <a:r>
              <a:rPr lang="ru-RU" b="1" dirty="0" smtClean="0"/>
              <a:t> 1969р. </a:t>
            </a:r>
            <a:r>
              <a:rPr lang="ru-RU" dirty="0" smtClean="0"/>
              <a:t>- </a:t>
            </a:r>
            <a:r>
              <a:rPr lang="ru-RU" dirty="0" err="1" smtClean="0"/>
              <a:t>зіткнення</a:t>
            </a:r>
            <a:r>
              <a:rPr lang="ru-RU" dirty="0" smtClean="0"/>
              <a:t> </a:t>
            </a:r>
            <a:r>
              <a:rPr lang="ru-RU" dirty="0" err="1" smtClean="0"/>
              <a:t>збройних</a:t>
            </a:r>
            <a:r>
              <a:rPr lang="ru-RU" dirty="0" smtClean="0"/>
              <a:t> сил КНР </a:t>
            </a:r>
            <a:r>
              <a:rPr lang="ru-RU" dirty="0" err="1" smtClean="0"/>
              <a:t>і</a:t>
            </a:r>
            <a:r>
              <a:rPr lang="ru-RU" dirty="0" smtClean="0"/>
              <a:t> СРСР на </a:t>
            </a:r>
            <a:r>
              <a:rPr lang="ru-RU" dirty="0" err="1" smtClean="0"/>
              <a:t>острові</a:t>
            </a:r>
            <a:r>
              <a:rPr lang="ru-RU" dirty="0" smtClean="0"/>
              <a:t> </a:t>
            </a:r>
            <a:r>
              <a:rPr lang="ru-RU" dirty="0" err="1" smtClean="0"/>
              <a:t>Даманський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900" t="10080" r="16841" b="9281"/>
          <a:stretch>
            <a:fillRect/>
          </a:stretch>
        </p:blipFill>
        <p:spPr bwMode="auto">
          <a:xfrm>
            <a:off x="5409093" y="1124744"/>
            <a:ext cx="321335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213773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80920" cy="792088"/>
          </a:xfrm>
        </p:spPr>
        <p:txBody>
          <a:bodyPr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«Культурна </a:t>
            </a:r>
            <a:r>
              <a:rPr lang="ru-RU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революція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ru-RU" cap="all" dirty="0">
              <a:ln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399904" cy="4764016"/>
          </a:xfrm>
        </p:spPr>
        <p:txBody>
          <a:bodyPr anchor="t">
            <a:normAutofit/>
          </a:bodyPr>
          <a:lstStyle/>
          <a:p>
            <a:pPr marL="265113" indent="4763">
              <a:buNone/>
            </a:pPr>
            <a:r>
              <a:rPr lang="ru-RU" sz="3200" b="1" dirty="0" smtClean="0"/>
              <a:t>«</a:t>
            </a:r>
            <a:r>
              <a:rPr lang="uk-UA" sz="3200" b="1" dirty="0" smtClean="0"/>
              <a:t>Культурна </a:t>
            </a:r>
            <a:r>
              <a:rPr lang="uk-UA" sz="3200" b="1" dirty="0" err="1" smtClean="0"/>
              <a:t>революція”</a:t>
            </a:r>
            <a:r>
              <a:rPr lang="uk-UA" sz="3200" b="1" dirty="0" smtClean="0"/>
              <a:t> </a:t>
            </a:r>
            <a:r>
              <a:rPr lang="uk-UA" sz="3200" dirty="0" smtClean="0"/>
              <a:t>– цілеспрямована акція Мао Цзедуна та його прихильників </a:t>
            </a:r>
            <a:r>
              <a:rPr lang="uk-UA" sz="3200" b="1" dirty="0" smtClean="0"/>
              <a:t>1996-1976 </a:t>
            </a:r>
            <a:r>
              <a:rPr lang="uk-UA" sz="3200" b="1" dirty="0" err="1" smtClean="0"/>
              <a:t>р.р</a:t>
            </a:r>
            <a:r>
              <a:rPr lang="uk-UA" sz="3200" b="1" dirty="0" smtClean="0"/>
              <a:t>.</a:t>
            </a:r>
            <a:r>
              <a:rPr lang="uk-UA" sz="3200" dirty="0" smtClean="0"/>
              <a:t>, спрямована на усунення усіх критиків і противників тоталітарного режиму, аж до їх фізичного винищування. Закономірний період становлення комуністичної диктатури. </a:t>
            </a:r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0352"/>
            <a:ext cx="4464496" cy="2178568"/>
          </a:xfrm>
        </p:spPr>
        <p:txBody>
          <a:bodyPr anchor="ctr">
            <a:normAutofit fontScale="92500"/>
          </a:bodyPr>
          <a:lstStyle/>
          <a:p>
            <a:pPr marL="265113" indent="4763">
              <a:buNone/>
            </a:pPr>
            <a:r>
              <a:rPr lang="uk-UA" sz="3200" b="1" i="1" dirty="0" smtClean="0"/>
              <a:t>Хунвейбіни</a:t>
            </a:r>
            <a:r>
              <a:rPr lang="uk-UA" sz="3200" dirty="0" smtClean="0"/>
              <a:t> – </a:t>
            </a:r>
            <a:r>
              <a:rPr lang="uk-UA" sz="3200" i="1" dirty="0" err="1" smtClean="0"/>
              <a:t>“червоні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охоронці”</a:t>
            </a:r>
            <a:r>
              <a:rPr lang="uk-UA" sz="3200" i="1" dirty="0" smtClean="0"/>
              <a:t> </a:t>
            </a:r>
            <a:r>
              <a:rPr lang="uk-UA" sz="3200" dirty="0" smtClean="0"/>
              <a:t>– старші школярі та студенти</a:t>
            </a:r>
          </a:p>
        </p:txBody>
      </p:sp>
      <p:pic>
        <p:nvPicPr>
          <p:cNvPr id="1026" name="Picture 2" descr="http://glavnoe.ua/UserFiles/Image2012/1968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29654"/>
            <a:ext cx="4104456" cy="2674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rusplt.ru/netcat_files/userfiles/redguard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996444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139952" y="620688"/>
            <a:ext cx="4824536" cy="1872208"/>
          </a:xfrm>
          <a:prstGeom prst="rect">
            <a:avLst/>
          </a:prstGeom>
        </p:spPr>
        <p:txBody>
          <a:bodyPr vert="horz" lIns="182880" tIns="91440" anchor="t">
            <a:normAutofit fontScale="92500"/>
          </a:bodyPr>
          <a:lstStyle/>
          <a:p>
            <a:pPr marL="265113" lvl="0" indent="476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uk-UA" sz="3200" b="1" i="1" dirty="0" err="1" smtClean="0"/>
              <a:t>Цзаофани</a:t>
            </a:r>
            <a:r>
              <a:rPr lang="uk-UA" sz="3200" dirty="0" smtClean="0"/>
              <a:t> – </a:t>
            </a:r>
            <a:r>
              <a:rPr lang="uk-UA" sz="3200" i="1" dirty="0" err="1" smtClean="0"/>
              <a:t>“бунтарі”</a:t>
            </a:r>
            <a:r>
              <a:rPr lang="uk-UA" sz="3200" i="1" dirty="0" smtClean="0"/>
              <a:t> </a:t>
            </a:r>
            <a:r>
              <a:rPr lang="uk-UA" sz="3200" dirty="0" smtClean="0"/>
              <a:t>– робітники та службовці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9">
      <a:dk1>
        <a:sysClr val="windowText" lastClr="000000"/>
      </a:dk1>
      <a:lt1>
        <a:sysClr val="window" lastClr="FFFFFF"/>
      </a:lt1>
      <a:dk2>
        <a:srgbClr val="323232"/>
      </a:dk2>
      <a:lt2>
        <a:srgbClr val="595959"/>
      </a:lt2>
      <a:accent1>
        <a:srgbClr val="FF00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597</TotalTime>
  <Words>471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Соціально-економічні експерименти комуністів в кнр</vt:lpstr>
      <vt:lpstr>Слайд 2</vt:lpstr>
      <vt:lpstr>Встановлення соціалістичного режиму </vt:lpstr>
      <vt:lpstr>Слайд 4</vt:lpstr>
      <vt:lpstr>Соціально-економічні експерименти комуністів Китаю</vt:lpstr>
      <vt:lpstr>Наслідки курсу “трьох великих прапорів” </vt:lpstr>
      <vt:lpstr>Зміни в зовнішньо-плітичному курсі</vt:lpstr>
      <vt:lpstr>«Культурна революція»</vt:lpstr>
      <vt:lpstr>Слайд 9</vt:lpstr>
      <vt:lpstr>Слайд 10</vt:lpstr>
      <vt:lpstr>Культ особи Мао Цзедуна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 у другій половині XX – на початку XXI ст.</dc:title>
  <dc:creator>Алёна</dc:creator>
  <cp:lastModifiedBy>Алёна</cp:lastModifiedBy>
  <cp:revision>27</cp:revision>
  <dcterms:created xsi:type="dcterms:W3CDTF">2014-03-02T12:09:26Z</dcterms:created>
  <dcterms:modified xsi:type="dcterms:W3CDTF">2014-03-16T23:43:50Z</dcterms:modified>
</cp:coreProperties>
</file>