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9" r:id="rId4"/>
    <p:sldId id="270" r:id="rId5"/>
    <p:sldId id="258" r:id="rId6"/>
    <p:sldId id="257" r:id="rId7"/>
    <p:sldId id="259" r:id="rId8"/>
    <p:sldId id="261" r:id="rId9"/>
    <p:sldId id="268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1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30F413C-983D-4205-81CB-68DF12A09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2BDDC-DD06-4B17-8B63-0F599838822F}" type="slidenum">
              <a:rPr lang="ru-RU"/>
              <a:pPr/>
              <a:t>13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11 класса.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483BD-A23D-4089-A7D7-A8AB1A2C8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5BC-E9EA-4FED-B2A1-5B998DF41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DB67-90AD-4740-93C1-FCDE966D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3FE1F-7F00-4BDE-8316-0886214E4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7C201-9C7E-4530-81CB-26B941F34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03970-EA8D-4732-80B6-FA75DC0FA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CF535-6F07-44FC-AE53-313C25E5D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589B1-8576-4932-B7AE-C15D88A10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B0B2B-237F-40F4-B089-4D781DA75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FF97-A818-4AFD-80B9-ECB790A74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C835B-E027-4912-8EE8-A9F23A0FD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3E88-9994-4CAC-B3AB-91A5F1592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49F2150-D2B1-46DE-B23B-8FF63949E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Мемориал в Берлине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1916113"/>
            <a:ext cx="6264250" cy="1470025"/>
          </a:xfrm>
        </p:spPr>
        <p:txBody>
          <a:bodyPr/>
          <a:lstStyle/>
          <a:p>
            <a:pPr eaLnBrk="1" hangingPunct="1"/>
            <a:r>
              <a:rPr lang="ru-RU" sz="9600" b="1" dirty="0" smtClean="0">
                <a:solidFill>
                  <a:srgbClr val="FF0000"/>
                </a:solidFill>
              </a:rPr>
              <a:t>Холокост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5445125"/>
            <a:ext cx="6400800" cy="1296988"/>
          </a:xfrm>
        </p:spPr>
        <p:txBody>
          <a:bodyPr/>
          <a:lstStyle/>
          <a:p>
            <a:pPr eaLnBrk="1" hangingPunct="1"/>
            <a:r>
              <a:rPr lang="ru-RU" b="1" smtClean="0"/>
              <a:t>Геноцид еврейского народа</a:t>
            </a:r>
          </a:p>
          <a:p>
            <a:pPr eaLnBrk="1" hangingPunct="1"/>
            <a:r>
              <a:rPr lang="ru-RU" b="1" smtClean="0"/>
              <a:t>1933 – 1945 гг.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Забор под электрическим ток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76327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крематор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Сохранившиеся печи низкопропускного кремато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620713"/>
            <a:ext cx="39131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2451E-6 L 0.12205 -3.52451E-6 C 0.17674 -3.52451E-6 0.2441 0.07586 0.2441 0.13761 L 0.2441 0.27521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4524E-7 L 0 -0.243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873 L -0.15503 0.01873 C -0.22396 0.01873 -0.30851 0.09667 -0.30851 0.16027 L -0.30851 0.30203 " pathEditMode="relative" rAng="0" ptsTypes="FfFF">
                                      <p:cBhvr>
                                        <p:cTn id="3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4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24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008063"/>
          </a:xfrm>
        </p:spPr>
        <p:txBody>
          <a:bodyPr/>
          <a:lstStyle/>
          <a:p>
            <a:pPr eaLnBrk="1" hangingPunct="1"/>
            <a:r>
              <a:rPr lang="ru-RU" smtClean="0"/>
              <a:t>Медицинские эксперименты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Заключенных подвергали:</a:t>
            </a:r>
          </a:p>
          <a:p>
            <a:pPr eaLnBrk="1" hangingPunct="1"/>
            <a:r>
              <a:rPr lang="ru-RU" sz="2000" smtClean="0"/>
              <a:t>Заражению вирусами</a:t>
            </a:r>
          </a:p>
          <a:p>
            <a:pPr eaLnBrk="1" hangingPunct="1"/>
            <a:r>
              <a:rPr lang="ru-RU" sz="2000" smtClean="0"/>
              <a:t>Голоду, переохлаждению, обезвоживанию, гипоксии</a:t>
            </a:r>
          </a:p>
        </p:txBody>
      </p:sp>
      <p:pic>
        <p:nvPicPr>
          <p:cNvPr id="11269" name="Picture 5" descr="Стол для препариров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 0.1887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404813"/>
            <a:ext cx="4038600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/>
              <a:t>Анна Франк</a:t>
            </a:r>
          </a:p>
        </p:txBody>
      </p:sp>
      <p:pic>
        <p:nvPicPr>
          <p:cNvPr id="12293" name="Picture 5" descr="Анна Фран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341438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емориал в Берлине_1"/>
          <p:cNvPicPr>
            <a:picLocks noChangeAspect="1" noChangeArrowheads="1"/>
          </p:cNvPicPr>
          <p:nvPr/>
        </p:nvPicPr>
        <p:blipFill>
          <a:blip r:embed="rId3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Отрицание холокоста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Подвергаются сомнению:</a:t>
            </a:r>
          </a:p>
        </p:txBody>
      </p:sp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1331913" y="45815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9750" y="284638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Число жертв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148263" y="2787650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Существование плана уничтожения евреев и цыган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3850" y="5386388"/>
            <a:ext cx="8459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dirty="0"/>
              <a:t>В некоторых странах Европы отрицание холокоста карается законом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2555875" y="37893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/>
              <a:t>Морально-этическая оценка</a:t>
            </a: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 flipH="1">
            <a:off x="2411413" y="4005263"/>
            <a:ext cx="38893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 flipH="1">
            <a:off x="2268538" y="1773238"/>
            <a:ext cx="10080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Line 31"/>
          <p:cNvSpPr>
            <a:spLocks noChangeShapeType="1"/>
          </p:cNvSpPr>
          <p:nvPr/>
        </p:nvSpPr>
        <p:spPr bwMode="auto">
          <a:xfrm>
            <a:off x="5868988" y="1700213"/>
            <a:ext cx="10795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4427538" y="1773238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684213" y="4652963"/>
            <a:ext cx="799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Одно дело – спорить о фактах, и другое – оправдывать беззаконие</a:t>
            </a:r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4427538" y="41497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51" grpId="0"/>
      <p:bldP spid="14363" grpId="0" animBg="1"/>
      <p:bldP spid="14366" grpId="0" animBg="1"/>
      <p:bldP spid="14367" grpId="0" animBg="1"/>
      <p:bldP spid="14368" grpId="0" animBg="1"/>
      <p:bldP spid="14369" grpId="0"/>
      <p:bldP spid="143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Х</a:t>
            </a:r>
            <a:r>
              <a:rPr lang="ru-RU" sz="8800" b="1" i="1" u="sng" dirty="0" smtClean="0">
                <a:solidFill>
                  <a:schemeClr val="bg1"/>
                </a:solidFill>
              </a:rPr>
              <a:t>о</a:t>
            </a:r>
            <a:r>
              <a:rPr lang="ru-RU" sz="88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</a:t>
            </a:r>
            <a:r>
              <a:rPr lang="ru-RU" sz="8800" b="1" i="1" u="sng" dirty="0" smtClean="0">
                <a:solidFill>
                  <a:schemeClr val="bg1"/>
                </a:solidFill>
              </a:rPr>
              <a:t>о</a:t>
            </a:r>
            <a:r>
              <a:rPr lang="ru-RU" sz="88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</a:t>
            </a:r>
            <a:r>
              <a:rPr lang="ru-RU" sz="8800" b="1" i="1" u="sng" dirty="0" smtClean="0">
                <a:solidFill>
                  <a:schemeClr val="bg1"/>
                </a:solidFill>
              </a:rPr>
              <a:t>о</a:t>
            </a:r>
            <a:r>
              <a:rPr lang="ru-RU" sz="8800" b="1" i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</a:t>
            </a:r>
            <a:r>
              <a:rPr lang="ru-RU" sz="8800" b="1" i="1" u="sng" dirty="0" smtClean="0">
                <a:solidFill>
                  <a:schemeClr val="bg1"/>
                </a:solidFill>
              </a:rPr>
              <a:t>т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/>
            <a:r>
              <a:rPr lang="ru-RU" sz="2400" b="1" i="1" u="sng" dirty="0" smtClean="0">
                <a:solidFill>
                  <a:schemeClr val="bg1"/>
                </a:solidFill>
              </a:rPr>
              <a:t>Холокост</a:t>
            </a:r>
            <a:r>
              <a:rPr lang="ru-RU" sz="2400" b="1" i="1" dirty="0" smtClean="0">
                <a:solidFill>
                  <a:schemeClr val="bg1"/>
                </a:solidFill>
              </a:rPr>
              <a:t>- </a:t>
            </a:r>
            <a:r>
              <a:rPr lang="ru-RU" sz="2400" b="1" i="1" dirty="0" smtClean="0">
                <a:solidFill>
                  <a:schemeClr val="bg1"/>
                </a:solidFill>
              </a:rPr>
              <a:t>наиболее распространенный термин, обозначающий преследование и уничтожение 6 миллионов евреев нацистами и их пособниками после прихода к власти Гитлера и до окончания Второй мировой войны (1933 – 1945 гг.).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Важнейшие события Холокоста</a:t>
            </a:r>
            <a:endParaRPr lang="ru-RU" sz="4000" u="sng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3347864" y="2735210"/>
            <a:ext cx="360040" cy="45719"/>
          </a:xfrm>
        </p:spPr>
        <p:txBody>
          <a:bodyPr/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30 января</a:t>
            </a:r>
            <a:r>
              <a:rPr lang="ru-RU" b="1" dirty="0" smtClean="0">
                <a:solidFill>
                  <a:schemeClr val="bg1"/>
                </a:solidFill>
              </a:rPr>
              <a:t> 1933 </a:t>
            </a:r>
            <a:r>
              <a:rPr lang="ru-RU" b="1" dirty="0" smtClean="0">
                <a:solidFill>
                  <a:schemeClr val="bg1"/>
                </a:solidFill>
              </a:rPr>
              <a:t>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861048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 ноября 1938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09120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 </a:t>
            </a:r>
            <a:r>
              <a:rPr lang="ru-RU" b="1" dirty="0" smtClean="0">
                <a:solidFill>
                  <a:schemeClr val="bg1"/>
                </a:solidFill>
              </a:rPr>
              <a:t>сентября 1939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157192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 мая 1940 </a:t>
            </a:r>
            <a:r>
              <a:rPr lang="ru-RU" b="1" dirty="0" smtClean="0">
                <a:solidFill>
                  <a:schemeClr val="bg1"/>
                </a:solidFill>
              </a:rPr>
              <a:t>года</a:t>
            </a:r>
            <a:r>
              <a:rPr lang="ru-RU" dirty="0" smtClean="0"/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877272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22 июня 1941 </a:t>
            </a:r>
            <a:r>
              <a:rPr lang="ru-RU" b="1" dirty="0" smtClean="0">
                <a:solidFill>
                  <a:schemeClr val="bg1"/>
                </a:solidFill>
              </a:rPr>
              <a:t>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492896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23  Марта 1933 </a:t>
            </a:r>
            <a:r>
              <a:rPr lang="ru-RU" b="1" dirty="0" smtClean="0">
                <a:solidFill>
                  <a:schemeClr val="bg1"/>
                </a:solidFill>
              </a:rPr>
              <a:t>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15 </a:t>
            </a:r>
            <a:r>
              <a:rPr lang="ru-RU" b="1" dirty="0" smtClean="0">
                <a:solidFill>
                  <a:schemeClr val="bg1"/>
                </a:solidFill>
              </a:rPr>
              <a:t>сентября 1935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1844824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Гитлер назначен канцлером Германии.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3140968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Принятие </a:t>
            </a:r>
            <a:r>
              <a:rPr lang="ru-RU" dirty="0" smtClean="0"/>
              <a:t>антиеврейских Нюрнбергских законов.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3861048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Хрустальная ночь, </a:t>
            </a:r>
            <a:r>
              <a:rPr lang="ru-RU" dirty="0" smtClean="0"/>
              <a:t>массовые антиеврейских </a:t>
            </a:r>
            <a:r>
              <a:rPr lang="ru-RU" dirty="0" smtClean="0"/>
              <a:t>погромы по всей Германии.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4509120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 Второй мировой войны — нападение на </a:t>
            </a:r>
            <a:r>
              <a:rPr lang="ru-RU" dirty="0" smtClean="0"/>
              <a:t>Польшу.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5157192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Закладка концлагеря в </a:t>
            </a:r>
            <a:r>
              <a:rPr lang="ru-RU" dirty="0" smtClean="0"/>
              <a:t>Освенциме.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5877272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Нападение Германии на </a:t>
            </a:r>
            <a:r>
              <a:rPr lang="ru-RU" dirty="0" smtClean="0"/>
              <a:t>СССР.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2492896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Закон о чрезвычайных </a:t>
            </a:r>
            <a:r>
              <a:rPr lang="ru-RU" dirty="0" smtClean="0"/>
              <a:t>полномочиях устанавливает </a:t>
            </a:r>
            <a:r>
              <a:rPr lang="ru-RU" dirty="0" smtClean="0"/>
              <a:t>в Германии диктатуру национал-социалистов.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Важнейшие события Холокоста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492897"/>
            <a:ext cx="1512168" cy="1296144"/>
          </a:xfrm>
        </p:spPr>
        <p:txBody>
          <a:bodyPr/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44824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 </a:t>
            </a:r>
            <a:r>
              <a:rPr lang="ru-RU" b="1" dirty="0" smtClean="0"/>
              <a:t>января 1942 </a:t>
            </a:r>
            <a:r>
              <a:rPr lang="ru-RU" b="1" dirty="0" smtClean="0"/>
              <a:t>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84984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 апреля 1942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64904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Весна 1942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05064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27 января 1945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25144"/>
            <a:ext cx="216024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 мая 1945 года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517232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Октябрь 1945 — ноябрь 1946 годов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1844824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Ванзейская</a:t>
            </a:r>
            <a:r>
              <a:rPr lang="ru-RU" sz="2000" dirty="0" smtClean="0"/>
              <a:t> </a:t>
            </a:r>
            <a:r>
              <a:rPr lang="ru-RU" sz="2000" dirty="0" smtClean="0"/>
              <a:t>конференция.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2564904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 </a:t>
            </a:r>
            <a:r>
              <a:rPr lang="ru-RU" dirty="0" smtClean="0"/>
              <a:t>массовой депортации евреев Западной и Центральной Европы в лагеря </a:t>
            </a:r>
            <a:r>
              <a:rPr lang="ru-RU" dirty="0" smtClean="0"/>
              <a:t>смерти.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3284984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Восстание в Варшавском </a:t>
            </a:r>
            <a:r>
              <a:rPr lang="ru-RU" dirty="0" smtClean="0"/>
              <a:t>гетто.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4005064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Советская армия </a:t>
            </a:r>
            <a:r>
              <a:rPr lang="ru-RU" dirty="0" smtClean="0"/>
              <a:t>освобождает Освенцим.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4725144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Капитуляция Германии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5517232"/>
            <a:ext cx="612068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Суд </a:t>
            </a:r>
            <a:r>
              <a:rPr lang="ru-RU" dirty="0" smtClean="0"/>
              <a:t>над военными преступниками в Нюрнберге.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Жертвы Холокоста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2476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Уничтожено: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35% евреев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30% цыган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/>
              <a:t>25% белорусов</a:t>
            </a:r>
          </a:p>
        </p:txBody>
      </p:sp>
      <p:pic>
        <p:nvPicPr>
          <p:cNvPr id="5125" name="Picture 5" descr="Освенцим - сжигание труп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246688"/>
            <a:ext cx="12493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Винниц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862388"/>
            <a:ext cx="185261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Дети Освенцима, жертвы ме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5230813"/>
            <a:ext cx="17986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84663" y="2133600"/>
            <a:ext cx="46085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–   (6 млн. человек)</a:t>
            </a:r>
          </a:p>
          <a:p>
            <a:pPr>
              <a:spcBef>
                <a:spcPct val="50000"/>
              </a:spcBef>
            </a:pPr>
            <a:r>
              <a:rPr lang="ru-RU" sz="3200"/>
              <a:t>–   (200 тыс. человек)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0"/>
            <a:ext cx="4259262" cy="850900"/>
          </a:xfrm>
        </p:spPr>
        <p:txBody>
          <a:bodyPr/>
          <a:lstStyle/>
          <a:p>
            <a:pPr eaLnBrk="1" hangingPunct="1"/>
            <a:r>
              <a:rPr lang="ru-RU" smtClean="0"/>
              <a:t>Адольф Гитлер</a:t>
            </a:r>
          </a:p>
        </p:txBody>
      </p:sp>
      <p:pic>
        <p:nvPicPr>
          <p:cNvPr id="4101" name="Picture 5" descr="Гитлер 1"/>
          <p:cNvPicPr>
            <a:picLocks noChangeAspect="1" noChangeArrowheads="1"/>
          </p:cNvPicPr>
          <p:nvPr/>
        </p:nvPicPr>
        <p:blipFill>
          <a:blip r:embed="rId3" cstate="print"/>
          <a:srcRect b="11894"/>
          <a:stretch>
            <a:fillRect/>
          </a:stretch>
        </p:blipFill>
        <p:spPr bwMode="auto">
          <a:xfrm>
            <a:off x="1979613" y="836613"/>
            <a:ext cx="52101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Гитлер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475" y="125413"/>
            <a:ext cx="459105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Гитлер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744538"/>
            <a:ext cx="72009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02683E-6 L 0.12917 1.02683E-6 C 0.18715 1.02683E-6 0.25851 0.06776 0.25851 0.12326 L 0.25851 0.24653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019E-6 L 0.12604 2.59019E-6 C 0.18247 2.59019E-6 0.25208 -0.05412 0.25208 -0.09806 L 0.25208 -0.19612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854075"/>
          </a:xfrm>
        </p:spPr>
        <p:txBody>
          <a:bodyPr/>
          <a:lstStyle/>
          <a:p>
            <a:pPr eaLnBrk="1" hangingPunct="1"/>
            <a:r>
              <a:rPr lang="ru-RU" smtClean="0"/>
              <a:t>Планы нацистской Германии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3455988" cy="475138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Расширение «жизненного пространства»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Уничтожение неполноценных рас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Уничтожение политических оппонентов</a:t>
            </a:r>
          </a:p>
        </p:txBody>
      </p:sp>
      <p:pic>
        <p:nvPicPr>
          <p:cNvPr id="7174" name="Picture 6" descr="Карта Евро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1557338"/>
            <a:ext cx="4851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Мемориал в Берлине_1"/>
          <p:cNvPicPr>
            <a:picLocks noChangeAspect="1" noChangeArrowheads="1"/>
          </p:cNvPicPr>
          <p:nvPr/>
        </p:nvPicPr>
        <p:blipFill>
          <a:blip r:embed="rId2" cstate="print">
            <a:lum contrast="-80000"/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Лагеря смерти</a:t>
            </a:r>
          </a:p>
        </p:txBody>
      </p:sp>
      <p:pic>
        <p:nvPicPr>
          <p:cNvPr id="9221" name="Picture 5" descr="Карта транспортировки евреев в лагеря смерти"/>
          <p:cNvPicPr>
            <a:picLocks noChangeAspect="1" noChangeArrowheads="1"/>
          </p:cNvPicPr>
          <p:nvPr/>
        </p:nvPicPr>
        <p:blipFill>
          <a:blip r:embed="rId3" cstate="print"/>
          <a:srcRect t="6714"/>
          <a:stretch>
            <a:fillRect/>
          </a:stretch>
        </p:blipFill>
        <p:spPr bwMode="auto">
          <a:xfrm>
            <a:off x="971550" y="838200"/>
            <a:ext cx="7524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Немецкие лагеря, функционировавшие исключительно как фабрики смерти на оккупированных польских землях.</a:t>
            </a:r>
            <a:endParaRPr lang="ru-RU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2564905"/>
            <a:ext cx="2592288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фабрики смер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5531"/>
            <a:ext cx="9144000" cy="5252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0000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</TotalTime>
  <Words>249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Холокост</vt:lpstr>
      <vt:lpstr>Холокост</vt:lpstr>
      <vt:lpstr>Важнейшие события Холокоста</vt:lpstr>
      <vt:lpstr>Важнейшие события Холокоста</vt:lpstr>
      <vt:lpstr>Жертвы Холокоста</vt:lpstr>
      <vt:lpstr>Адольф Гитлер</vt:lpstr>
      <vt:lpstr>Планы нацистской Германии</vt:lpstr>
      <vt:lpstr>Лагеря смерти</vt:lpstr>
      <vt:lpstr>Немецкие лагеря, функционировавшие исключительно как фабрики смерти на оккупированных польских землях.</vt:lpstr>
      <vt:lpstr>Слайд 10</vt:lpstr>
      <vt:lpstr>Медицинские эксперименты</vt:lpstr>
      <vt:lpstr>Слайд 12</vt:lpstr>
      <vt:lpstr>Отрицание холокоста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Макарцев</dc:creator>
  <cp:lastModifiedBy>Карина</cp:lastModifiedBy>
  <cp:revision>50</cp:revision>
  <dcterms:created xsi:type="dcterms:W3CDTF">2008-12-27T19:35:25Z</dcterms:created>
  <dcterms:modified xsi:type="dcterms:W3CDTF">2013-09-24T14:01:03Z</dcterms:modified>
</cp:coreProperties>
</file>