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3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03" y="-21908"/>
            <a:ext cx="11376224" cy="6879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396552" y="2636912"/>
            <a:ext cx="9073008" cy="175432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      Росія після </a:t>
            </a:r>
            <a:r>
              <a:rPr lang="uk-UA" sz="5400" b="1" cap="none" spc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розпаду </a:t>
            </a:r>
            <a:r>
              <a:rPr lang="uk-UA" sz="5400" b="1" cap="none" spc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СРСР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152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116632"/>
            <a:ext cx="4844008" cy="72008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2010-ті роки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1052736"/>
            <a:ext cx="3810000" cy="5040560"/>
          </a:xfrm>
        </p:spPr>
        <p:txBody>
          <a:bodyPr>
            <a:normAutofit/>
          </a:bodyPr>
          <a:lstStyle/>
          <a:p>
            <a:r>
              <a:rPr lang="ru-RU" sz="1800" dirty="0"/>
              <a:t>На </a:t>
            </a:r>
            <a:r>
              <a:rPr lang="ru-RU" sz="1800" dirty="0" err="1"/>
              <a:t>виборах</a:t>
            </a:r>
            <a:r>
              <a:rPr lang="ru-RU" sz="1800" dirty="0"/>
              <a:t> президента </a:t>
            </a:r>
            <a:r>
              <a:rPr lang="ru-RU" sz="1800" dirty="0" err="1"/>
              <a:t>Росії</a:t>
            </a:r>
            <a:r>
              <a:rPr lang="ru-RU" sz="1800" dirty="0"/>
              <a:t> </a:t>
            </a:r>
            <a:r>
              <a:rPr lang="ru-RU" sz="1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4 </a:t>
            </a:r>
            <a:r>
              <a:rPr lang="ru-RU" sz="18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березня</a:t>
            </a:r>
            <a:r>
              <a:rPr lang="ru-RU" sz="1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2012 р. </a:t>
            </a:r>
            <a:r>
              <a:rPr lang="ru-RU" sz="1800" dirty="0" err="1"/>
              <a:t>Володимир</a:t>
            </a:r>
            <a:r>
              <a:rPr lang="ru-RU" sz="1800" dirty="0"/>
              <a:t> </a:t>
            </a:r>
            <a:r>
              <a:rPr lang="ru-RU" sz="1800" dirty="0" err="1"/>
              <a:t>Путін</a:t>
            </a:r>
            <a:r>
              <a:rPr lang="ru-RU" sz="1800" dirty="0"/>
              <a:t> </a:t>
            </a:r>
            <a:r>
              <a:rPr lang="ru-RU" sz="1800" dirty="0" err="1"/>
              <a:t>переміг</a:t>
            </a:r>
            <a:r>
              <a:rPr lang="ru-RU" sz="1800" dirty="0"/>
              <a:t> у </a:t>
            </a:r>
            <a:r>
              <a:rPr lang="ru-RU" sz="1800" dirty="0" err="1"/>
              <a:t>першому</a:t>
            </a:r>
            <a:r>
              <a:rPr lang="ru-RU" sz="1800" dirty="0"/>
              <a:t> </a:t>
            </a:r>
            <a:r>
              <a:rPr lang="ru-RU" sz="1800" dirty="0" err="1"/>
              <a:t>турі</a:t>
            </a:r>
            <a:r>
              <a:rPr lang="ru-RU" sz="1800" dirty="0"/>
              <a:t>.</a:t>
            </a:r>
            <a:r>
              <a:rPr lang="uk-UA" sz="1800" dirty="0" smtClean="0"/>
              <a:t> </a:t>
            </a:r>
          </a:p>
          <a:p>
            <a:r>
              <a:rPr lang="uk-UA" sz="1800" dirty="0"/>
              <a:t> </a:t>
            </a:r>
            <a:r>
              <a:rPr lang="ru-RU" sz="1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8 </a:t>
            </a:r>
            <a:r>
              <a:rPr lang="ru-RU" sz="18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травня</a:t>
            </a:r>
            <a:r>
              <a:rPr lang="ru-RU" sz="1800" dirty="0"/>
              <a:t> </a:t>
            </a:r>
            <a:r>
              <a:rPr lang="ru-RU" sz="1800" dirty="0" err="1"/>
              <a:t>Державна</a:t>
            </a:r>
            <a:r>
              <a:rPr lang="ru-RU" sz="1800" dirty="0"/>
              <a:t> дума дала </a:t>
            </a:r>
            <a:r>
              <a:rPr lang="ru-RU" sz="1800" dirty="0" err="1"/>
              <a:t>згоду</a:t>
            </a:r>
            <a:r>
              <a:rPr lang="ru-RU" sz="1800" dirty="0"/>
              <a:t> Президенту </a:t>
            </a:r>
            <a:r>
              <a:rPr lang="ru-RU" sz="1800" dirty="0" err="1"/>
              <a:t>Росії</a:t>
            </a:r>
            <a:r>
              <a:rPr lang="ru-RU" sz="1800" dirty="0"/>
              <a:t> </a:t>
            </a:r>
            <a:r>
              <a:rPr lang="ru-RU" sz="1800" dirty="0" err="1"/>
              <a:t>Володимиру</a:t>
            </a:r>
            <a:r>
              <a:rPr lang="ru-RU" sz="1800" dirty="0"/>
              <a:t> </a:t>
            </a:r>
            <a:r>
              <a:rPr lang="ru-RU" sz="1800" dirty="0" err="1"/>
              <a:t>Путіну</a:t>
            </a:r>
            <a:r>
              <a:rPr lang="ru-RU" sz="1800" dirty="0"/>
              <a:t> на </a:t>
            </a:r>
            <a:r>
              <a:rPr lang="ru-RU" sz="1800" dirty="0" err="1"/>
              <a:t>призначення</a:t>
            </a:r>
            <a:r>
              <a:rPr lang="ru-RU" sz="1800" dirty="0"/>
              <a:t> </a:t>
            </a:r>
            <a:r>
              <a:rPr lang="ru-RU" sz="1800" dirty="0" err="1"/>
              <a:t>Дмитра</a:t>
            </a:r>
            <a:r>
              <a:rPr lang="ru-RU" sz="1800" dirty="0"/>
              <a:t> </a:t>
            </a:r>
            <a:r>
              <a:rPr lang="ru-RU" sz="1800" dirty="0" err="1"/>
              <a:t>Медведєва</a:t>
            </a:r>
            <a:r>
              <a:rPr lang="ru-RU" sz="1800" dirty="0"/>
              <a:t> головою </a:t>
            </a:r>
            <a:r>
              <a:rPr lang="ru-RU" sz="1800" dirty="0" smtClean="0"/>
              <a:t>уряду</a:t>
            </a:r>
          </a:p>
          <a:p>
            <a:r>
              <a:rPr lang="ru-RU" sz="1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18 </a:t>
            </a:r>
            <a:r>
              <a:rPr lang="ru-RU" sz="18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березня</a:t>
            </a:r>
            <a:r>
              <a:rPr lang="ru-RU" sz="1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2014 року </a:t>
            </a:r>
            <a:r>
              <a:rPr lang="ru-RU" sz="1800" dirty="0" err="1"/>
              <a:t>Росія</a:t>
            </a:r>
            <a:r>
              <a:rPr lang="ru-RU" sz="1800" dirty="0"/>
              <a:t> </a:t>
            </a:r>
            <a:r>
              <a:rPr lang="ru-RU" sz="1800" dirty="0" err="1"/>
              <a:t>всупереч</a:t>
            </a:r>
            <a:r>
              <a:rPr lang="ru-RU" sz="1800" dirty="0"/>
              <a:t> </a:t>
            </a:r>
            <a:r>
              <a:rPr lang="ru-RU" sz="1800" dirty="0" err="1"/>
              <a:t>Будапештського</a:t>
            </a:r>
            <a:r>
              <a:rPr lang="ru-RU" sz="1800" dirty="0"/>
              <a:t> меморандуму, за </a:t>
            </a:r>
            <a:r>
              <a:rPr lang="ru-RU" sz="1800" dirty="0" err="1"/>
              <a:t>яким</a:t>
            </a:r>
            <a:r>
              <a:rPr lang="ru-RU" sz="1800" dirty="0"/>
              <a:t> РФ </a:t>
            </a:r>
            <a:r>
              <a:rPr lang="ru-RU" sz="1800" dirty="0" err="1"/>
              <a:t>виступає</a:t>
            </a:r>
            <a:r>
              <a:rPr lang="ru-RU" sz="1800" dirty="0"/>
              <a:t> гарантом </a:t>
            </a:r>
            <a:r>
              <a:rPr lang="ru-RU" sz="1800" dirty="0" err="1"/>
              <a:t>територіальної</a:t>
            </a:r>
            <a:r>
              <a:rPr lang="ru-RU" sz="1800" dirty="0"/>
              <a:t> </a:t>
            </a:r>
            <a:r>
              <a:rPr lang="ru-RU" sz="1800" dirty="0" err="1"/>
              <a:t>цілісності</a:t>
            </a:r>
            <a:r>
              <a:rPr lang="ru-RU" sz="1800" dirty="0"/>
              <a:t> України, </a:t>
            </a:r>
            <a:r>
              <a:rPr lang="ru-RU" sz="1800" dirty="0" err="1"/>
              <a:t>здійснила</a:t>
            </a:r>
            <a:r>
              <a:rPr lang="ru-RU" sz="1800" dirty="0"/>
              <a:t> </a:t>
            </a:r>
            <a:r>
              <a:rPr lang="ru-RU" sz="1800" dirty="0" err="1"/>
              <a:t>анексію</a:t>
            </a:r>
            <a:r>
              <a:rPr lang="ru-RU" sz="1800" dirty="0"/>
              <a:t> </a:t>
            </a:r>
            <a:r>
              <a:rPr lang="ru-RU" sz="1800" dirty="0" err="1"/>
              <a:t>території</a:t>
            </a:r>
            <a:r>
              <a:rPr lang="ru-RU" sz="1800" dirty="0"/>
              <a:t> </a:t>
            </a:r>
            <a:r>
              <a:rPr lang="ru-RU" sz="1800" dirty="0" err="1"/>
              <a:t>Криму</a:t>
            </a:r>
            <a:r>
              <a:rPr lang="ru-RU" sz="1800" dirty="0"/>
              <a:t> та Севастополя шляхом </a:t>
            </a:r>
            <a:r>
              <a:rPr lang="ru-RU" sz="1800" dirty="0" err="1"/>
              <a:t>підписання</a:t>
            </a:r>
            <a:r>
              <a:rPr lang="ru-RU" sz="1800" dirty="0"/>
              <a:t> Угоди про </a:t>
            </a:r>
            <a:r>
              <a:rPr lang="ru-RU" sz="1800" dirty="0" err="1"/>
              <a:t>прийняття</a:t>
            </a:r>
            <a:r>
              <a:rPr lang="ru-RU" sz="1800" dirty="0"/>
              <a:t> до складу РФ </a:t>
            </a:r>
            <a:r>
              <a:rPr lang="ru-RU" sz="1800" dirty="0" err="1"/>
              <a:t>Криму</a:t>
            </a:r>
            <a:r>
              <a:rPr lang="ru-RU" sz="1800" dirty="0"/>
              <a:t> і Севастополя.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010" y="404665"/>
            <a:ext cx="2998390" cy="2008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564904"/>
            <a:ext cx="28575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769" y="4575196"/>
            <a:ext cx="3383631" cy="2251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850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404664"/>
            <a:ext cx="4555976" cy="504056"/>
          </a:xfrm>
        </p:spPr>
        <p:txBody>
          <a:bodyPr>
            <a:normAutofit/>
          </a:bodyPr>
          <a:lstStyle/>
          <a:p>
            <a:r>
              <a:rPr lang="ru-RU" sz="24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Міжнародні</a:t>
            </a:r>
            <a:r>
              <a:rPr lang="ru-RU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відносини</a:t>
            </a:r>
            <a:endParaRPr lang="ru-RU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2132856"/>
            <a:ext cx="4530080" cy="2439144"/>
          </a:xfrm>
        </p:spPr>
        <p:txBody>
          <a:bodyPr>
            <a:noAutofit/>
          </a:bodyPr>
          <a:lstStyle/>
          <a:p>
            <a:endParaRPr lang="ru-RU" sz="1800" dirty="0" smtClean="0"/>
          </a:p>
          <a:p>
            <a:endParaRPr lang="ru-RU" sz="1800" dirty="0"/>
          </a:p>
          <a:p>
            <a:r>
              <a:rPr lang="ru-RU" sz="1800" dirty="0" err="1" smtClean="0"/>
              <a:t>Російська</a:t>
            </a:r>
            <a:r>
              <a:rPr lang="ru-RU" sz="1800" dirty="0" smtClean="0"/>
              <a:t> </a:t>
            </a:r>
            <a:r>
              <a:rPr lang="ru-RU" sz="1800" dirty="0" err="1"/>
              <a:t>Федерація</a:t>
            </a:r>
            <a:r>
              <a:rPr lang="ru-RU" sz="1800" dirty="0"/>
              <a:t> є </a:t>
            </a:r>
            <a:r>
              <a:rPr lang="ru-RU" sz="1800" dirty="0" err="1"/>
              <a:t>правонаступницею</a:t>
            </a:r>
            <a:r>
              <a:rPr lang="ru-RU" sz="1800" dirty="0"/>
              <a:t> СРСР у </a:t>
            </a:r>
            <a:r>
              <a:rPr lang="ru-RU" sz="1800" dirty="0" err="1"/>
              <a:t>багатьох</a:t>
            </a:r>
            <a:r>
              <a:rPr lang="ru-RU" sz="1800" dirty="0"/>
              <a:t> </a:t>
            </a:r>
            <a:r>
              <a:rPr lang="ru-RU" sz="1800" dirty="0" err="1"/>
              <a:t>міжнародних</a:t>
            </a:r>
            <a:r>
              <a:rPr lang="ru-RU" sz="1800" dirty="0"/>
              <a:t> </a:t>
            </a:r>
            <a:r>
              <a:rPr lang="ru-RU" sz="1800" dirty="0" err="1"/>
              <a:t>організаціях</a:t>
            </a:r>
            <a:r>
              <a:rPr lang="ru-RU" sz="1800" dirty="0"/>
              <a:t>, </a:t>
            </a:r>
            <a:r>
              <a:rPr lang="ru-RU" sz="1800" dirty="0" err="1"/>
              <a:t>зокрема</a:t>
            </a:r>
            <a:r>
              <a:rPr lang="ru-RU" sz="1800" dirty="0"/>
              <a:t> </a:t>
            </a:r>
            <a:r>
              <a:rPr lang="ru-RU" sz="1800" dirty="0" err="1"/>
              <a:t>займає</a:t>
            </a:r>
            <a:r>
              <a:rPr lang="ru-RU" sz="1800" dirty="0"/>
              <a:t> </a:t>
            </a:r>
            <a:r>
              <a:rPr lang="ru-RU" sz="1800" dirty="0" err="1"/>
              <a:t>постійне</a:t>
            </a:r>
            <a:r>
              <a:rPr lang="ru-RU" sz="1800" dirty="0"/>
              <a:t> </a:t>
            </a:r>
            <a:r>
              <a:rPr lang="ru-RU" sz="1800" dirty="0" err="1"/>
              <a:t>місце</a:t>
            </a:r>
            <a:r>
              <a:rPr lang="ru-RU" sz="1800" dirty="0"/>
              <a:t> в </a:t>
            </a:r>
            <a:r>
              <a:rPr lang="ru-RU" sz="1800" dirty="0" err="1"/>
              <a:t>Раді</a:t>
            </a:r>
            <a:r>
              <a:rPr lang="ru-RU" sz="1800" dirty="0"/>
              <a:t> </a:t>
            </a:r>
            <a:r>
              <a:rPr lang="ru-RU" sz="1800" dirty="0" err="1"/>
              <a:t>Безпеки</a:t>
            </a:r>
            <a:r>
              <a:rPr lang="ru-RU" sz="1800" dirty="0"/>
              <a:t> ООН. </a:t>
            </a:r>
            <a:r>
              <a:rPr lang="ru-RU" sz="1800" dirty="0" err="1"/>
              <a:t>Головний</a:t>
            </a:r>
            <a:r>
              <a:rPr lang="ru-RU" sz="1800" dirty="0"/>
              <a:t> </a:t>
            </a:r>
            <a:r>
              <a:rPr lang="ru-RU" sz="1800" dirty="0" err="1"/>
              <a:t>архітектор</a:t>
            </a:r>
            <a:r>
              <a:rPr lang="ru-RU" sz="1800" dirty="0"/>
              <a:t> та </a:t>
            </a:r>
            <a:r>
              <a:rPr lang="ru-RU" sz="1800" dirty="0" err="1"/>
              <a:t>ідеолог</a:t>
            </a:r>
            <a:r>
              <a:rPr lang="ru-RU" sz="1800" dirty="0"/>
              <a:t> СНД та низки </a:t>
            </a:r>
            <a:r>
              <a:rPr lang="ru-RU" sz="1800" dirty="0" err="1"/>
              <a:t>інших</a:t>
            </a:r>
            <a:r>
              <a:rPr lang="ru-RU" sz="1800" dirty="0"/>
              <a:t> </a:t>
            </a:r>
            <a:r>
              <a:rPr lang="ru-RU" sz="1800" dirty="0" err="1"/>
              <a:t>політичних</a:t>
            </a:r>
            <a:r>
              <a:rPr lang="ru-RU" sz="1800" dirty="0"/>
              <a:t>, </a:t>
            </a:r>
            <a:r>
              <a:rPr lang="ru-RU" sz="1800" dirty="0" err="1"/>
              <a:t>економічних</a:t>
            </a:r>
            <a:r>
              <a:rPr lang="ru-RU" sz="1800" dirty="0"/>
              <a:t> та </a:t>
            </a:r>
            <a:r>
              <a:rPr lang="ru-RU" sz="1800" dirty="0" err="1"/>
              <a:t>військових</a:t>
            </a:r>
            <a:r>
              <a:rPr lang="ru-RU" sz="1800" dirty="0"/>
              <a:t> </a:t>
            </a:r>
            <a:r>
              <a:rPr lang="ru-RU" sz="1800" dirty="0" err="1"/>
              <a:t>організацій</a:t>
            </a:r>
            <a:r>
              <a:rPr lang="ru-RU" sz="1800" dirty="0"/>
              <a:t> на </a:t>
            </a:r>
            <a:r>
              <a:rPr lang="ru-RU" sz="1800" dirty="0" err="1"/>
              <a:t>теренах</a:t>
            </a:r>
            <a:r>
              <a:rPr lang="ru-RU" sz="1800" dirty="0"/>
              <a:t> </a:t>
            </a:r>
            <a:r>
              <a:rPr lang="ru-RU" sz="1800" dirty="0" err="1"/>
              <a:t>колишнього</a:t>
            </a:r>
            <a:r>
              <a:rPr lang="ru-RU" sz="1800" dirty="0"/>
              <a:t> СРСР.</a:t>
            </a:r>
          </a:p>
          <a:p>
            <a:endParaRPr lang="ru-RU" sz="1800" dirty="0"/>
          </a:p>
          <a:p>
            <a:r>
              <a:rPr lang="ru-RU" sz="1800" dirty="0"/>
              <a:t>На думку верховного </a:t>
            </a:r>
            <a:r>
              <a:rPr lang="ru-RU" sz="1800" dirty="0" err="1"/>
              <a:t>головнокомандувача</a:t>
            </a:r>
            <a:r>
              <a:rPr lang="ru-RU" sz="1800" dirty="0"/>
              <a:t> </a:t>
            </a:r>
            <a:r>
              <a:rPr lang="ru-RU" sz="1800" dirty="0" err="1"/>
              <a:t>об’єднаними</a:t>
            </a:r>
            <a:r>
              <a:rPr lang="ru-RU" sz="1800" dirty="0"/>
              <a:t> </a:t>
            </a:r>
            <a:r>
              <a:rPr lang="ru-RU" sz="1800" dirty="0" err="1"/>
              <a:t>збройними</a:t>
            </a:r>
            <a:r>
              <a:rPr lang="ru-RU" sz="1800" dirty="0"/>
              <a:t> силами НАТО в </a:t>
            </a:r>
            <a:r>
              <a:rPr lang="ru-RU" sz="1800" dirty="0" err="1"/>
              <a:t>Європі</a:t>
            </a:r>
            <a:r>
              <a:rPr lang="ru-RU" sz="1800" dirty="0"/>
              <a:t>, генерала </a:t>
            </a:r>
            <a:r>
              <a:rPr lang="ru-RU" sz="1800" dirty="0" err="1"/>
              <a:t>Філіпа</a:t>
            </a:r>
            <a:r>
              <a:rPr lang="ru-RU" sz="1800" dirty="0"/>
              <a:t> </a:t>
            </a:r>
            <a:r>
              <a:rPr lang="ru-RU" sz="1800" dirty="0" err="1"/>
              <a:t>Брідлав</a:t>
            </a:r>
            <a:r>
              <a:rPr lang="ru-RU" sz="1800" dirty="0"/>
              <a:t> </a:t>
            </a:r>
            <a:r>
              <a:rPr lang="ru-RU" sz="1800" dirty="0" err="1"/>
              <a:t>Росія</a:t>
            </a:r>
            <a:r>
              <a:rPr lang="ru-RU" sz="1800" dirty="0"/>
              <a:t> </a:t>
            </a:r>
            <a:r>
              <a:rPr lang="ru-RU" sz="1800" dirty="0" err="1"/>
              <a:t>використовує</a:t>
            </a:r>
            <a:r>
              <a:rPr lang="ru-RU" sz="1800" dirty="0"/>
              <a:t> </a:t>
            </a:r>
            <a:r>
              <a:rPr lang="ru-RU" sz="1800" dirty="0" err="1"/>
              <a:t>механізм</a:t>
            </a:r>
            <a:r>
              <a:rPr lang="ru-RU" sz="1800" dirty="0"/>
              <a:t> </a:t>
            </a:r>
            <a:r>
              <a:rPr lang="ru-RU" sz="1800" dirty="0" err="1"/>
              <a:t>створення</a:t>
            </a:r>
            <a:r>
              <a:rPr lang="ru-RU" sz="1800" dirty="0"/>
              <a:t> </a:t>
            </a:r>
            <a:r>
              <a:rPr lang="ru-RU" sz="1800" dirty="0" err="1"/>
              <a:t>зони</a:t>
            </a:r>
            <a:r>
              <a:rPr lang="ru-RU" sz="1800" dirty="0"/>
              <a:t> «</a:t>
            </a:r>
            <a:r>
              <a:rPr lang="ru-RU" sz="1800" dirty="0" err="1"/>
              <a:t>замороженого</a:t>
            </a:r>
            <a:r>
              <a:rPr lang="ru-RU" sz="1800" dirty="0"/>
              <a:t> </a:t>
            </a:r>
            <a:r>
              <a:rPr lang="ru-RU" sz="1800" dirty="0" err="1"/>
              <a:t>конфлікту</a:t>
            </a:r>
            <a:r>
              <a:rPr lang="ru-RU" sz="1800" dirty="0"/>
              <a:t>» для того, </a:t>
            </a:r>
            <a:r>
              <a:rPr lang="ru-RU" sz="1800" dirty="0" err="1"/>
              <a:t>щоб</a:t>
            </a:r>
            <a:r>
              <a:rPr lang="ru-RU" sz="1800" dirty="0"/>
              <a:t> не </a:t>
            </a:r>
            <a:r>
              <a:rPr lang="ru-RU" sz="1800" dirty="0" err="1"/>
              <a:t>допустити</a:t>
            </a:r>
            <a:r>
              <a:rPr lang="ru-RU" sz="1800" dirty="0"/>
              <a:t> ту </a:t>
            </a:r>
            <a:r>
              <a:rPr lang="ru-RU" sz="1800" dirty="0" err="1"/>
              <a:t>чи</a:t>
            </a:r>
            <a:r>
              <a:rPr lang="ru-RU" sz="1800" dirty="0"/>
              <a:t> </a:t>
            </a:r>
            <a:r>
              <a:rPr lang="ru-RU" sz="1800" dirty="0" err="1"/>
              <a:t>іншу</a:t>
            </a:r>
            <a:r>
              <a:rPr lang="ru-RU" sz="1800" dirty="0"/>
              <a:t> </a:t>
            </a:r>
            <a:r>
              <a:rPr lang="ru-RU" sz="1800" dirty="0" err="1"/>
              <a:t>країну</a:t>
            </a:r>
            <a:r>
              <a:rPr lang="ru-RU" sz="1800" dirty="0"/>
              <a:t> на </a:t>
            </a:r>
            <a:r>
              <a:rPr lang="ru-RU" sz="1800" dirty="0" err="1"/>
              <a:t>сході</a:t>
            </a:r>
            <a:r>
              <a:rPr lang="ru-RU" sz="1800" dirty="0"/>
              <a:t> </a:t>
            </a:r>
            <a:r>
              <a:rPr lang="ru-RU" sz="1800" dirty="0" err="1"/>
              <a:t>Європи</a:t>
            </a:r>
            <a:r>
              <a:rPr lang="ru-RU" sz="1800" dirty="0"/>
              <a:t> до </a:t>
            </a:r>
            <a:r>
              <a:rPr lang="ru-RU" sz="1800" dirty="0" err="1"/>
              <a:t>зближення</a:t>
            </a:r>
            <a:r>
              <a:rPr lang="ru-RU" sz="1800" dirty="0"/>
              <a:t> </a:t>
            </a:r>
            <a:r>
              <a:rPr lang="ru-RU" sz="1800" dirty="0" err="1"/>
              <a:t>із</a:t>
            </a:r>
            <a:r>
              <a:rPr lang="ru-RU" sz="1800" dirty="0"/>
              <a:t> Заходом. </a:t>
            </a:r>
            <a:r>
              <a:rPr lang="ru-RU" sz="1800" dirty="0" err="1"/>
              <a:t>Він</a:t>
            </a:r>
            <a:r>
              <a:rPr lang="ru-RU" sz="1800" dirty="0"/>
              <a:t> </a:t>
            </a:r>
            <a:r>
              <a:rPr lang="ru-RU" sz="1800" dirty="0" err="1"/>
              <a:t>зокрема</a:t>
            </a:r>
            <a:r>
              <a:rPr lang="ru-RU" sz="1800" dirty="0"/>
              <a:t> </a:t>
            </a:r>
            <a:r>
              <a:rPr lang="ru-RU" sz="1800" dirty="0" err="1"/>
              <a:t>зазначив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внаслідок</a:t>
            </a:r>
            <a:r>
              <a:rPr lang="ru-RU" sz="1800" dirty="0"/>
              <a:t> </a:t>
            </a:r>
            <a:r>
              <a:rPr lang="ru-RU" sz="1800" dirty="0" err="1"/>
              <a:t>окупації</a:t>
            </a:r>
            <a:r>
              <a:rPr lang="ru-RU" sz="1800" dirty="0"/>
              <a:t> </a:t>
            </a:r>
            <a:r>
              <a:rPr lang="ru-RU" sz="1800" dirty="0" err="1"/>
              <a:t>Криму</a:t>
            </a:r>
            <a:r>
              <a:rPr lang="ru-RU" sz="1800" dirty="0"/>
              <a:t> </a:t>
            </a:r>
            <a:r>
              <a:rPr lang="ru-RU" sz="1800" dirty="0" err="1"/>
              <a:t>Росією</a:t>
            </a:r>
            <a:r>
              <a:rPr lang="ru-RU" sz="1800" dirty="0"/>
              <a:t>, альянс уже не </a:t>
            </a:r>
            <a:r>
              <a:rPr lang="ru-RU" sz="1800" dirty="0" err="1"/>
              <a:t>сприймає</a:t>
            </a:r>
            <a:r>
              <a:rPr lang="ru-RU" sz="1800" dirty="0"/>
              <a:t> </a:t>
            </a:r>
            <a:r>
              <a:rPr lang="ru-RU" sz="1800" dirty="0" err="1"/>
              <a:t>її</a:t>
            </a:r>
            <a:r>
              <a:rPr lang="ru-RU" sz="1800" dirty="0"/>
              <a:t> як </a:t>
            </a:r>
            <a:r>
              <a:rPr lang="ru-RU" sz="1800" dirty="0" smtClean="0"/>
              <a:t>партнера.</a:t>
            </a:r>
            <a:endParaRPr lang="ru-RU" sz="1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268760"/>
            <a:ext cx="3112740" cy="208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345" y="3573016"/>
            <a:ext cx="3213831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625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6781800" cy="576064"/>
          </a:xfrm>
        </p:spPr>
        <p:txBody>
          <a:bodyPr>
            <a:normAutofit/>
          </a:bodyPr>
          <a:lstStyle/>
          <a:p>
            <a:r>
              <a:rPr lang="uk-UA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                                        </a:t>
            </a:r>
            <a:endParaRPr lang="ru-RU" sz="2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635896" y="404664"/>
            <a:ext cx="2016224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Росія</a:t>
            </a:r>
            <a:endParaRPr lang="ru-RU" sz="32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979712" y="2636912"/>
            <a:ext cx="5544616" cy="30797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uk-UA" dirty="0" smtClean="0"/>
              <a:t>Придніпровський конфлікт </a:t>
            </a:r>
          </a:p>
          <a:p>
            <a:pPr marL="285750" indent="-285750" algn="ctr">
              <a:buFontTx/>
              <a:buChar char="-"/>
            </a:pPr>
            <a:r>
              <a:rPr lang="uk-UA" dirty="0"/>
              <a:t> </a:t>
            </a:r>
            <a:r>
              <a:rPr lang="uk-UA" dirty="0" smtClean="0"/>
              <a:t>Російсько-грузинська війна 2008 року</a:t>
            </a:r>
          </a:p>
          <a:p>
            <a:pPr algn="ctr"/>
            <a:r>
              <a:rPr lang="uk-UA" dirty="0"/>
              <a:t>-</a:t>
            </a:r>
            <a:r>
              <a:rPr lang="uk-UA" dirty="0" smtClean="0"/>
              <a:t> Анексія українського Криму</a:t>
            </a:r>
          </a:p>
          <a:p>
            <a:pPr marL="285750" indent="-285750" algn="ctr">
              <a:buFontTx/>
              <a:buChar char="-"/>
            </a:pPr>
            <a:endParaRPr lang="uk-UA" dirty="0" smtClean="0"/>
          </a:p>
          <a:p>
            <a:pPr marL="285750" indent="-285750" algn="ctr">
              <a:buFontTx/>
              <a:buChar char="-"/>
            </a:pPr>
            <a:r>
              <a:rPr lang="uk-UA" dirty="0"/>
              <a:t> </a:t>
            </a:r>
            <a:r>
              <a:rPr lang="uk-UA" dirty="0" smtClean="0"/>
              <a:t>Військова,збройна агресія проти України</a:t>
            </a:r>
          </a:p>
          <a:p>
            <a:pPr marL="285750" indent="-285750" algn="ctr">
              <a:buFontTx/>
              <a:buChar char="-"/>
            </a:pPr>
            <a:endParaRPr lang="uk-UA" dirty="0" smtClean="0"/>
          </a:p>
          <a:p>
            <a:pPr marL="285750" indent="-285750" algn="ctr">
              <a:buFontTx/>
              <a:buChar char="-"/>
            </a:pPr>
            <a:r>
              <a:rPr lang="uk-UA" dirty="0" smtClean="0"/>
              <a:t>Міжнародний тероризм</a:t>
            </a:r>
          </a:p>
          <a:p>
            <a:pPr algn="ctr"/>
            <a:endParaRPr lang="uk-UA" dirty="0"/>
          </a:p>
          <a:p>
            <a:pPr algn="ctr"/>
            <a:endParaRPr lang="uk-UA" dirty="0" smtClean="0"/>
          </a:p>
          <a:p>
            <a:pPr algn="ctr"/>
            <a:endParaRPr lang="uk-UA" dirty="0"/>
          </a:p>
          <a:p>
            <a:pPr algn="ctr"/>
            <a:endParaRPr lang="ru-RU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4355976" y="2042288"/>
            <a:ext cx="576064" cy="4383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50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04664"/>
            <a:ext cx="6781800" cy="864096"/>
          </a:xfrm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Пропаганда війни в Росії</a:t>
            </a:r>
            <a:endParaRPr lang="ru-RU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1196752"/>
            <a:ext cx="7986464" cy="4968552"/>
          </a:xfrm>
        </p:spPr>
        <p:txBody>
          <a:bodyPr>
            <a:normAutofit/>
          </a:bodyPr>
          <a:lstStyle/>
          <a:p>
            <a:r>
              <a:rPr lang="uk-UA" sz="1800" dirty="0"/>
              <a:t> У зв'язку з військовою агресією Російської Федерації проти України, як один із напрямків інформаційної війни агресором використовується пропаганда війни засобами масової інформації, а також представниками керівництва країни та наближеними до нього політичними діячами та </a:t>
            </a:r>
            <a:r>
              <a:rPr lang="uk-UA" sz="1800" dirty="0" smtClean="0"/>
              <a:t>науковцями.</a:t>
            </a:r>
          </a:p>
          <a:p>
            <a:r>
              <a:rPr lang="uk-UA" sz="1800" dirty="0"/>
              <a:t> Вже з вересня 2008 року А. </a:t>
            </a:r>
            <a:r>
              <a:rPr lang="uk-UA" sz="1800" dirty="0" err="1"/>
              <a:t>Дугін</a:t>
            </a:r>
            <a:r>
              <a:rPr lang="uk-UA" sz="1800" dirty="0"/>
              <a:t>,— російський </a:t>
            </a:r>
            <a:r>
              <a:rPr lang="uk-UA" sz="1800" dirty="0" smtClean="0"/>
              <a:t>фашист, </a:t>
            </a:r>
            <a:r>
              <a:rPr lang="uk-UA" sz="1800" dirty="0"/>
              <a:t>що його називають «мозком Путіна»,— вимагав вторгнення в Україну та інші країни, що раніше входили до </a:t>
            </a:r>
            <a:r>
              <a:rPr lang="uk-UA" sz="1800" dirty="0" smtClean="0"/>
              <a:t>СРСР: </a:t>
            </a:r>
            <a:r>
              <a:rPr lang="uk-UA" sz="1800" dirty="0"/>
              <a:t>«Радянська імперія буде відновлена різними засобами: силою, дипломатією, економічним тиском… Все буде залежати від місця та часу</a:t>
            </a:r>
            <a:r>
              <a:rPr lang="uk-UA" sz="1800" dirty="0" smtClean="0"/>
              <a:t>».</a:t>
            </a:r>
          </a:p>
          <a:p>
            <a:r>
              <a:rPr lang="uk-UA" sz="1800" dirty="0"/>
              <a:t> </a:t>
            </a:r>
            <a:r>
              <a:rPr lang="ru-RU" sz="1800" dirty="0"/>
              <a:t>Режим </a:t>
            </a:r>
            <a:r>
              <a:rPr lang="ru-RU" sz="1800" dirty="0" err="1"/>
              <a:t>Путіна</a:t>
            </a:r>
            <a:r>
              <a:rPr lang="ru-RU" sz="1800" dirty="0"/>
              <a:t> для </a:t>
            </a:r>
            <a:r>
              <a:rPr lang="ru-RU" sz="1800" dirty="0" err="1"/>
              <a:t>обгрунтування</a:t>
            </a:r>
            <a:r>
              <a:rPr lang="ru-RU" sz="1800" dirty="0"/>
              <a:t> </a:t>
            </a:r>
            <a:r>
              <a:rPr lang="ru-RU" sz="1800" dirty="0" err="1"/>
              <a:t>агресії</a:t>
            </a:r>
            <a:r>
              <a:rPr lang="ru-RU" sz="1800" dirty="0"/>
              <a:t> проводить у </a:t>
            </a:r>
            <a:r>
              <a:rPr lang="ru-RU" sz="1800" dirty="0" err="1"/>
              <a:t>пропаганді</a:t>
            </a:r>
            <a:r>
              <a:rPr lang="ru-RU" sz="1800" dirty="0"/>
              <a:t> </a:t>
            </a:r>
            <a:r>
              <a:rPr lang="ru-RU" sz="1800" dirty="0" err="1"/>
              <a:t>лінію</a:t>
            </a:r>
            <a:r>
              <a:rPr lang="ru-RU" sz="1800" dirty="0"/>
              <a:t> </a:t>
            </a:r>
            <a:r>
              <a:rPr lang="ru-RU" sz="1800" dirty="0" err="1"/>
              <a:t>між</a:t>
            </a:r>
            <a:r>
              <a:rPr lang="ru-RU" sz="1800" dirty="0"/>
              <a:t> «нашими» та «фашистами» в </a:t>
            </a:r>
            <a:r>
              <a:rPr lang="ru-RU" sz="1800" dirty="0" err="1"/>
              <a:t>Україні</a:t>
            </a:r>
            <a:r>
              <a:rPr lang="ru-RU" sz="1800" dirty="0"/>
              <a:t>. В той же час </a:t>
            </a:r>
            <a:r>
              <a:rPr lang="ru-RU" sz="1800" dirty="0" err="1"/>
              <a:t>керівництво</a:t>
            </a:r>
            <a:r>
              <a:rPr lang="ru-RU" sz="1800" dirty="0"/>
              <a:t> </a:t>
            </a:r>
            <a:r>
              <a:rPr lang="ru-RU" sz="1800" dirty="0" err="1"/>
              <a:t>Росії</a:t>
            </a:r>
            <a:r>
              <a:rPr lang="ru-RU" sz="1800" dirty="0"/>
              <a:t> </a:t>
            </a:r>
            <a:r>
              <a:rPr lang="ru-RU" sz="1800" dirty="0" err="1"/>
              <a:t>продовжує</a:t>
            </a:r>
            <a:r>
              <a:rPr lang="ru-RU" sz="1800" dirty="0"/>
              <a:t> пропаганду </a:t>
            </a:r>
            <a:r>
              <a:rPr lang="ru-RU" sz="1800" dirty="0" err="1"/>
              <a:t>насильства</a:t>
            </a:r>
            <a:r>
              <a:rPr lang="ru-RU" sz="1800" dirty="0"/>
              <a:t> по </a:t>
            </a:r>
            <a:r>
              <a:rPr lang="ru-RU" sz="1800" dirty="0" err="1"/>
              <a:t>відношенню</a:t>
            </a:r>
            <a:r>
              <a:rPr lang="ru-RU" sz="1800" dirty="0"/>
              <a:t> до «не наших» як </a:t>
            </a:r>
            <a:r>
              <a:rPr lang="ru-RU" sz="1800" dirty="0" err="1"/>
              <a:t>щось</a:t>
            </a:r>
            <a:r>
              <a:rPr lang="ru-RU" sz="1800" dirty="0"/>
              <a:t> </a:t>
            </a:r>
            <a:r>
              <a:rPr lang="ru-RU" sz="1800" dirty="0" err="1"/>
              <a:t>бажане</a:t>
            </a:r>
            <a:r>
              <a:rPr lang="ru-RU" sz="1800" dirty="0"/>
              <a:t> та </a:t>
            </a:r>
            <a:r>
              <a:rPr lang="ru-RU" sz="1800" dirty="0" err="1"/>
              <a:t>навіть</a:t>
            </a:r>
            <a:r>
              <a:rPr lang="ru-RU" sz="1800" dirty="0"/>
              <a:t> </a:t>
            </a:r>
            <a:r>
              <a:rPr lang="ru-RU" sz="1800" dirty="0" err="1" smtClean="0"/>
              <a:t>обов'язкове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76672"/>
            <a:ext cx="1543023" cy="102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02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6192688" cy="4470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-91395"/>
            <a:ext cx="3100591" cy="465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47971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Марш за мир і свободу в </a:t>
            </a:r>
            <a:r>
              <a:rPr lang="ru-RU" b="1" dirty="0" err="1"/>
              <a:t>Москві</a:t>
            </a:r>
            <a:r>
              <a:rPr lang="ru-RU" b="1" dirty="0"/>
              <a:t>, 15 </a:t>
            </a:r>
            <a:r>
              <a:rPr lang="ru-RU" b="1" dirty="0" err="1"/>
              <a:t>березня</a:t>
            </a:r>
            <a:r>
              <a:rPr lang="ru-RU" b="1" dirty="0"/>
              <a:t> 2014</a:t>
            </a:r>
          </a:p>
        </p:txBody>
      </p:sp>
    </p:spTree>
    <p:extLst>
      <p:ext uri="{BB962C8B-B14F-4D97-AF65-F5344CB8AC3E}">
        <p14:creationId xmlns:p14="http://schemas.microsoft.com/office/powerpoint/2010/main" val="373798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407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/>
              <a:t>                                </a:t>
            </a:r>
            <a:r>
              <a:rPr lang="ru-RU" sz="40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Промисловість</a:t>
            </a:r>
            <a:endParaRPr lang="ru-RU" sz="40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ru-RU" sz="1800" dirty="0" err="1" smtClean="0"/>
              <a:t>Основні</a:t>
            </a:r>
            <a:r>
              <a:rPr lang="ru-RU" sz="1800" dirty="0" smtClean="0"/>
              <a:t> </a:t>
            </a:r>
            <a:r>
              <a:rPr lang="ru-RU" sz="1800" dirty="0" err="1"/>
              <a:t>галузі</a:t>
            </a:r>
            <a:r>
              <a:rPr lang="ru-RU" sz="1800" dirty="0"/>
              <a:t> </a:t>
            </a:r>
            <a:r>
              <a:rPr lang="ru-RU" sz="1800" dirty="0" err="1"/>
              <a:t>промисловості</a:t>
            </a:r>
            <a:r>
              <a:rPr lang="ru-RU" sz="1800" dirty="0"/>
              <a:t>: </a:t>
            </a:r>
            <a:r>
              <a:rPr lang="ru-RU" sz="1800" dirty="0" err="1"/>
              <a:t>гірнича</a:t>
            </a:r>
            <a:r>
              <a:rPr lang="ru-RU" sz="1800" dirty="0"/>
              <a:t>, </a:t>
            </a:r>
            <a:r>
              <a:rPr lang="ru-RU" sz="1800" dirty="0" err="1"/>
              <a:t>нафтова</a:t>
            </a:r>
            <a:r>
              <a:rPr lang="ru-RU" sz="1800" dirty="0"/>
              <a:t>, </a:t>
            </a:r>
            <a:r>
              <a:rPr lang="ru-RU" sz="1800" dirty="0" err="1"/>
              <a:t>нафтопереробна</a:t>
            </a:r>
            <a:r>
              <a:rPr lang="ru-RU" sz="1800" dirty="0"/>
              <a:t>, </a:t>
            </a:r>
            <a:r>
              <a:rPr lang="ru-RU" sz="1800" dirty="0" err="1"/>
              <a:t>газова</a:t>
            </a:r>
            <a:r>
              <a:rPr lang="ru-RU" sz="1800" dirty="0"/>
              <a:t>, </a:t>
            </a:r>
            <a:r>
              <a:rPr lang="ru-RU" sz="1800" dirty="0" err="1"/>
              <a:t>металургійна</a:t>
            </a:r>
            <a:r>
              <a:rPr lang="ru-RU" sz="1800" dirty="0"/>
              <a:t> (</a:t>
            </a:r>
            <a:r>
              <a:rPr lang="ru-RU" sz="1800" dirty="0" err="1"/>
              <a:t>чорна</a:t>
            </a:r>
            <a:r>
              <a:rPr lang="ru-RU" sz="1800" dirty="0"/>
              <a:t> та </a:t>
            </a:r>
            <a:r>
              <a:rPr lang="ru-RU" sz="1800" dirty="0" err="1"/>
              <a:t>кольорова</a:t>
            </a:r>
            <a:r>
              <a:rPr lang="ru-RU" sz="1800" dirty="0"/>
              <a:t> </a:t>
            </a:r>
            <a:r>
              <a:rPr lang="ru-RU" sz="1800" dirty="0" err="1"/>
              <a:t>металургія</a:t>
            </a:r>
            <a:r>
              <a:rPr lang="ru-RU" sz="1800" dirty="0"/>
              <a:t>), </a:t>
            </a:r>
            <a:r>
              <a:rPr lang="ru-RU" sz="1800" dirty="0" err="1"/>
              <a:t>літако</a:t>
            </a:r>
            <a:r>
              <a:rPr lang="ru-RU" sz="1800" dirty="0"/>
              <a:t>- та </a:t>
            </a:r>
            <a:r>
              <a:rPr lang="ru-RU" sz="1800" dirty="0" err="1"/>
              <a:t>суднобудування</a:t>
            </a:r>
            <a:r>
              <a:rPr lang="ru-RU" sz="1800" dirty="0"/>
              <a:t>, </a:t>
            </a:r>
            <a:r>
              <a:rPr lang="ru-RU" sz="1800" dirty="0" err="1"/>
              <a:t>космічна</a:t>
            </a:r>
            <a:r>
              <a:rPr lang="ru-RU" sz="1800" dirty="0"/>
              <a:t>, </a:t>
            </a:r>
            <a:r>
              <a:rPr lang="ru-RU" sz="1800" dirty="0" err="1"/>
              <a:t>машинобудівна</a:t>
            </a:r>
            <a:r>
              <a:rPr lang="ru-RU" sz="1800" dirty="0"/>
              <a:t>, </a:t>
            </a:r>
            <a:r>
              <a:rPr lang="ru-RU" sz="1800" dirty="0" err="1"/>
              <a:t>енергетичне</a:t>
            </a:r>
            <a:r>
              <a:rPr lang="ru-RU" sz="1800" dirty="0"/>
              <a:t> </a:t>
            </a:r>
            <a:r>
              <a:rPr lang="ru-RU" sz="1800" dirty="0" err="1"/>
              <a:t>обладнання</a:t>
            </a:r>
            <a:r>
              <a:rPr lang="ru-RU" sz="1800" dirty="0"/>
              <a:t>, </a:t>
            </a:r>
            <a:r>
              <a:rPr lang="ru-RU" sz="1800" dirty="0" err="1"/>
              <a:t>харчова</a:t>
            </a:r>
            <a:r>
              <a:rPr lang="ru-RU" sz="1800" dirty="0"/>
              <a:t> та </a:t>
            </a:r>
            <a:r>
              <a:rPr lang="ru-RU" sz="1800" dirty="0" err="1"/>
              <a:t>текстильна</a:t>
            </a:r>
            <a:r>
              <a:rPr lang="ru-RU" sz="1800" dirty="0"/>
              <a:t>. У </a:t>
            </a:r>
            <a:r>
              <a:rPr lang="ru-RU" sz="1800" dirty="0" err="1"/>
              <a:t>промисловості</a:t>
            </a:r>
            <a:r>
              <a:rPr lang="ru-RU" sz="1800" dirty="0"/>
              <a:t> </a:t>
            </a:r>
            <a:r>
              <a:rPr lang="ru-RU" sz="1800" dirty="0" err="1"/>
              <a:t>провідна</a:t>
            </a:r>
            <a:r>
              <a:rPr lang="ru-RU" sz="1800" dirty="0"/>
              <a:t> роль </a:t>
            </a:r>
            <a:r>
              <a:rPr lang="ru-RU" sz="1800" dirty="0" err="1"/>
              <a:t>належить</a:t>
            </a:r>
            <a:r>
              <a:rPr lang="ru-RU" sz="1800" dirty="0"/>
              <a:t> </a:t>
            </a:r>
            <a:r>
              <a:rPr lang="ru-RU" sz="1800" dirty="0" err="1"/>
              <a:t>важкій</a:t>
            </a:r>
            <a:r>
              <a:rPr lang="ru-RU" sz="1800" dirty="0"/>
              <a:t> </a:t>
            </a:r>
            <a:r>
              <a:rPr lang="ru-RU" sz="1800" dirty="0" err="1"/>
              <a:t>індустрії</a:t>
            </a:r>
            <a:r>
              <a:rPr lang="ru-RU" sz="1800" dirty="0"/>
              <a:t>. </a:t>
            </a:r>
            <a:r>
              <a:rPr lang="ru-RU" sz="1800" dirty="0" err="1"/>
              <a:t>Існує</a:t>
            </a:r>
            <a:r>
              <a:rPr lang="ru-RU" sz="1800" dirty="0"/>
              <a:t> три </a:t>
            </a:r>
            <a:r>
              <a:rPr lang="ru-RU" sz="1800" dirty="0" err="1"/>
              <a:t>бази</a:t>
            </a:r>
            <a:r>
              <a:rPr lang="ru-RU" sz="1800" dirty="0"/>
              <a:t> </a:t>
            </a:r>
            <a:r>
              <a:rPr lang="ru-RU" sz="1800" dirty="0" err="1"/>
              <a:t>чорної</a:t>
            </a:r>
            <a:r>
              <a:rPr lang="ru-RU" sz="1800" dirty="0"/>
              <a:t> </a:t>
            </a:r>
            <a:r>
              <a:rPr lang="ru-RU" sz="1800" dirty="0" err="1"/>
              <a:t>металургії</a:t>
            </a:r>
            <a:r>
              <a:rPr lang="ru-RU" sz="1800" dirty="0"/>
              <a:t> (</a:t>
            </a:r>
            <a:r>
              <a:rPr lang="ru-RU" sz="1800" dirty="0" err="1"/>
              <a:t>Уральська</a:t>
            </a:r>
            <a:r>
              <a:rPr lang="ru-RU" sz="1800" dirty="0"/>
              <a:t>, Центральна, </a:t>
            </a:r>
            <a:r>
              <a:rPr lang="ru-RU" sz="1800" dirty="0" err="1"/>
              <a:t>Сибірська</a:t>
            </a:r>
            <a:r>
              <a:rPr lang="ru-RU" sz="1800" dirty="0"/>
              <a:t>), </a:t>
            </a:r>
            <a:r>
              <a:rPr lang="ru-RU" sz="1800" dirty="0" err="1"/>
              <a:t>різноманітні</a:t>
            </a:r>
            <a:r>
              <a:rPr lang="ru-RU" sz="1800" dirty="0"/>
              <a:t> </a:t>
            </a:r>
            <a:r>
              <a:rPr lang="ru-RU" sz="1800" dirty="0" err="1"/>
              <a:t>галузі</a:t>
            </a:r>
            <a:r>
              <a:rPr lang="ru-RU" sz="1800" dirty="0"/>
              <a:t> </a:t>
            </a:r>
            <a:r>
              <a:rPr lang="ru-RU" sz="1800" dirty="0" err="1"/>
              <a:t>кольорової</a:t>
            </a:r>
            <a:r>
              <a:rPr lang="ru-RU" sz="1800" dirty="0"/>
              <a:t> </a:t>
            </a:r>
            <a:r>
              <a:rPr lang="ru-RU" sz="1800" dirty="0" err="1"/>
              <a:t>металургії</a:t>
            </a:r>
            <a:r>
              <a:rPr lang="ru-RU" sz="1800" dirty="0"/>
              <a:t>.</a:t>
            </a:r>
          </a:p>
          <a:p>
            <a:endParaRPr lang="ru-RU" sz="1800" dirty="0"/>
          </a:p>
          <a:p>
            <a:r>
              <a:rPr lang="ru-RU" sz="1800" dirty="0"/>
              <a:t>У РФ </a:t>
            </a:r>
            <a:r>
              <a:rPr lang="ru-RU" sz="1800" dirty="0" err="1"/>
              <a:t>добувають</a:t>
            </a:r>
            <a:r>
              <a:rPr lang="ru-RU" sz="1800" dirty="0"/>
              <a:t> </a:t>
            </a:r>
            <a:r>
              <a:rPr lang="ru-RU" sz="1800" dirty="0" err="1"/>
              <a:t>усі</a:t>
            </a:r>
            <a:r>
              <a:rPr lang="ru-RU" sz="1800" dirty="0"/>
              <a:t> </a:t>
            </a:r>
            <a:r>
              <a:rPr lang="ru-RU" sz="1800" dirty="0" err="1"/>
              <a:t>види</a:t>
            </a:r>
            <a:r>
              <a:rPr lang="ru-RU" sz="1800" dirty="0"/>
              <a:t> </a:t>
            </a:r>
            <a:r>
              <a:rPr lang="ru-RU" sz="1800" dirty="0" err="1"/>
              <a:t>мінерального</a:t>
            </a:r>
            <a:r>
              <a:rPr lang="ru-RU" sz="1800" dirty="0"/>
              <a:t> </a:t>
            </a:r>
            <a:r>
              <a:rPr lang="ru-RU" sz="1800" dirty="0" err="1"/>
              <a:t>палива</a:t>
            </a:r>
            <a:r>
              <a:rPr lang="ru-RU" sz="1800" dirty="0"/>
              <a:t>, а </a:t>
            </a:r>
            <a:r>
              <a:rPr lang="ru-RU" sz="1800" dirty="0" err="1"/>
              <a:t>також</a:t>
            </a:r>
            <a:r>
              <a:rPr lang="ru-RU" sz="1800" dirty="0"/>
              <a:t> </a:t>
            </a:r>
            <a:r>
              <a:rPr lang="ru-RU" sz="1800" dirty="0" err="1"/>
              <a:t>більшість</a:t>
            </a:r>
            <a:r>
              <a:rPr lang="ru-RU" sz="1800" dirty="0"/>
              <a:t> </a:t>
            </a:r>
            <a:r>
              <a:rPr lang="ru-RU" sz="1800" dirty="0" err="1"/>
              <a:t>видів</a:t>
            </a:r>
            <a:r>
              <a:rPr lang="ru-RU" sz="1800" dirty="0"/>
              <a:t> </a:t>
            </a:r>
            <a:r>
              <a:rPr lang="ru-RU" sz="1800" dirty="0" err="1"/>
              <a:t>мінеральної</a:t>
            </a:r>
            <a:r>
              <a:rPr lang="ru-RU" sz="1800" dirty="0"/>
              <a:t> </a:t>
            </a:r>
            <a:r>
              <a:rPr lang="ru-RU" sz="1800" dirty="0" err="1"/>
              <a:t>сировини</a:t>
            </a:r>
            <a:r>
              <a:rPr lang="ru-RU" sz="1800" dirty="0"/>
              <a:t>. </a:t>
            </a:r>
            <a:r>
              <a:rPr lang="ru-RU" sz="1800" dirty="0" err="1"/>
              <a:t>Росія</a:t>
            </a:r>
            <a:r>
              <a:rPr lang="ru-RU" sz="1800" dirty="0"/>
              <a:t> </a:t>
            </a:r>
            <a:r>
              <a:rPr lang="ru-RU" sz="1800" dirty="0" err="1"/>
              <a:t>має</a:t>
            </a:r>
            <a:r>
              <a:rPr lang="ru-RU" sz="1800" dirty="0"/>
              <a:t> </a:t>
            </a:r>
            <a:r>
              <a:rPr lang="ru-RU" sz="1800" dirty="0" err="1"/>
              <a:t>найбільші</a:t>
            </a:r>
            <a:r>
              <a:rPr lang="ru-RU" sz="1800" dirty="0"/>
              <a:t> у </a:t>
            </a:r>
            <a:r>
              <a:rPr lang="ru-RU" sz="1800" dirty="0" err="1"/>
              <a:t>світі</a:t>
            </a:r>
            <a:r>
              <a:rPr lang="ru-RU" sz="1800" dirty="0"/>
              <a:t> </a:t>
            </a:r>
            <a:r>
              <a:rPr lang="ru-RU" sz="1800" dirty="0" err="1"/>
              <a:t>розвідані</a:t>
            </a:r>
            <a:r>
              <a:rPr lang="ru-RU" sz="1800" dirty="0"/>
              <a:t> запаси природного газу й </a:t>
            </a:r>
            <a:r>
              <a:rPr lang="ru-RU" sz="1800" dirty="0" err="1"/>
              <a:t>другі</a:t>
            </a:r>
            <a:r>
              <a:rPr lang="ru-RU" sz="1800" dirty="0"/>
              <a:t> за величиною запаси </a:t>
            </a:r>
            <a:r>
              <a:rPr lang="ru-RU" sz="1800" dirty="0" err="1"/>
              <a:t>нафти</a:t>
            </a:r>
            <a:r>
              <a:rPr lang="ru-RU" sz="1800" dirty="0"/>
              <a:t>. </a:t>
            </a:r>
            <a:r>
              <a:rPr lang="ru-RU" sz="1800" dirty="0" err="1"/>
              <a:t>Великі</a:t>
            </a:r>
            <a:r>
              <a:rPr lang="ru-RU" sz="1800" dirty="0"/>
              <a:t> </a:t>
            </a:r>
            <a:r>
              <a:rPr lang="ru-RU" sz="1800" dirty="0" err="1"/>
              <a:t>родовища</a:t>
            </a:r>
            <a:r>
              <a:rPr lang="ru-RU" sz="1800" dirty="0"/>
              <a:t> </a:t>
            </a:r>
            <a:r>
              <a:rPr lang="ru-RU" sz="1800" dirty="0" err="1"/>
              <a:t>вугілля</a:t>
            </a:r>
            <a:r>
              <a:rPr lang="ru-RU" sz="1800" dirty="0"/>
              <a:t> є в </a:t>
            </a:r>
            <a:r>
              <a:rPr lang="ru-RU" sz="1800" dirty="0" err="1"/>
              <a:t>Республіці</a:t>
            </a:r>
            <a:r>
              <a:rPr lang="ru-RU" sz="1800" dirty="0"/>
              <a:t> </a:t>
            </a:r>
            <a:r>
              <a:rPr lang="ru-RU" sz="1800" dirty="0" err="1"/>
              <a:t>Комі</a:t>
            </a:r>
            <a:r>
              <a:rPr lang="ru-RU" sz="1800" dirty="0"/>
              <a:t>, у </a:t>
            </a:r>
            <a:r>
              <a:rPr lang="ru-RU" sz="1800" dirty="0" err="1"/>
              <a:t>Східному</a:t>
            </a:r>
            <a:r>
              <a:rPr lang="ru-RU" sz="1800" dirty="0"/>
              <a:t> </a:t>
            </a:r>
            <a:r>
              <a:rPr lang="ru-RU" sz="1800" dirty="0" err="1"/>
              <a:t>Сибіру</a:t>
            </a:r>
            <a:r>
              <a:rPr lang="ru-RU" sz="1800" dirty="0"/>
              <a:t> й на Далекому </a:t>
            </a:r>
            <a:r>
              <a:rPr lang="ru-RU" sz="1800" dirty="0" err="1"/>
              <a:t>Сході</a:t>
            </a:r>
            <a:r>
              <a:rPr lang="ru-RU" sz="1800" dirty="0"/>
              <a:t>. </a:t>
            </a:r>
            <a:r>
              <a:rPr lang="ru-RU" sz="1800" dirty="0" err="1"/>
              <a:t>Росія</a:t>
            </a:r>
            <a:r>
              <a:rPr lang="ru-RU" sz="1800" dirty="0"/>
              <a:t> </a:t>
            </a:r>
            <a:r>
              <a:rPr lang="ru-RU" sz="1800" dirty="0" err="1"/>
              <a:t>також</a:t>
            </a:r>
            <a:r>
              <a:rPr lang="ru-RU" sz="1800" dirty="0"/>
              <a:t> </a:t>
            </a:r>
            <a:r>
              <a:rPr lang="ru-RU" sz="1800" dirty="0" err="1"/>
              <a:t>багата</a:t>
            </a:r>
            <a:r>
              <a:rPr lang="ru-RU" sz="1800" dirty="0"/>
              <a:t> на </a:t>
            </a:r>
            <a:r>
              <a:rPr lang="ru-RU" sz="1800" dirty="0" err="1"/>
              <a:t>залізну</a:t>
            </a:r>
            <a:r>
              <a:rPr lang="ru-RU" sz="1800" dirty="0"/>
              <a:t> руду, </a:t>
            </a:r>
            <a:r>
              <a:rPr lang="ru-RU" sz="1800" dirty="0" err="1"/>
              <a:t>боксити</a:t>
            </a:r>
            <a:r>
              <a:rPr lang="ru-RU" sz="1800" dirty="0"/>
              <a:t>, </a:t>
            </a:r>
            <a:r>
              <a:rPr lang="ru-RU" sz="1800" dirty="0" err="1"/>
              <a:t>нікель</a:t>
            </a:r>
            <a:r>
              <a:rPr lang="ru-RU" sz="1800" dirty="0"/>
              <a:t>, олово, золото, </a:t>
            </a:r>
            <a:r>
              <a:rPr lang="ru-RU" sz="1800" dirty="0" err="1"/>
              <a:t>алмази</a:t>
            </a:r>
            <a:r>
              <a:rPr lang="ru-RU" sz="1800" dirty="0"/>
              <a:t>, платину, </a:t>
            </a:r>
            <a:r>
              <a:rPr lang="ru-RU" sz="1800" dirty="0" err="1"/>
              <a:t>свинець</a:t>
            </a:r>
            <a:r>
              <a:rPr lang="ru-RU" sz="1800" dirty="0"/>
              <a:t> і цинк.</a:t>
            </a:r>
          </a:p>
        </p:txBody>
      </p:sp>
    </p:spTree>
    <p:extLst>
      <p:ext uri="{BB962C8B-B14F-4D97-AF65-F5344CB8AC3E}">
        <p14:creationId xmlns:p14="http://schemas.microsoft.com/office/powerpoint/2010/main" val="418677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836712"/>
            <a:ext cx="7986464" cy="2448272"/>
          </a:xfrm>
        </p:spPr>
        <p:txBody>
          <a:bodyPr/>
          <a:lstStyle/>
          <a:p>
            <a:r>
              <a:rPr lang="uk-UA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Дякую за увагу!</a:t>
            </a:r>
            <a:endParaRPr lang="ru-RU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63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360"/>
            <a:ext cx="9252520" cy="7240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260648"/>
            <a:ext cx="462626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12 </a:t>
            </a:r>
            <a:r>
              <a:rPr lang="ru-RU" b="1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червня</a:t>
            </a:r>
            <a:r>
              <a:rPr lang="ru-RU" b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1991року </a:t>
            </a:r>
            <a:r>
              <a:rPr lang="ru-RU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було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</a:t>
            </a:r>
            <a:r>
              <a:rPr lang="ru-RU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роголошено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верховенство </a:t>
            </a:r>
            <a:r>
              <a:rPr lang="ru-RU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російських</a:t>
            </a:r>
            <a:r>
              <a:rPr lang="ru-RU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законів</a:t>
            </a:r>
            <a:r>
              <a:rPr lang="ru-RU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над </a:t>
            </a:r>
            <a:r>
              <a:rPr lang="ru-RU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радянськими</a:t>
            </a:r>
            <a:r>
              <a:rPr lang="ru-RU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на </a:t>
            </a:r>
            <a:r>
              <a:rPr lang="ru-RU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території</a:t>
            </a:r>
            <a:r>
              <a:rPr lang="ru-RU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РРФСР. Незалежність </a:t>
            </a:r>
            <a:r>
              <a:rPr lang="ru-RU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Російської</a:t>
            </a:r>
            <a:r>
              <a:rPr lang="ru-RU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Федерації</a:t>
            </a:r>
            <a:r>
              <a:rPr lang="ru-RU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визнана</a:t>
            </a:r>
            <a:r>
              <a:rPr lang="ru-RU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США й </a:t>
            </a:r>
            <a:r>
              <a:rPr lang="ru-RU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іншими</a:t>
            </a:r>
            <a:r>
              <a:rPr lang="ru-RU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західними</a:t>
            </a:r>
            <a:r>
              <a:rPr lang="ru-RU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країнами</a:t>
            </a:r>
            <a:r>
              <a:rPr lang="ru-RU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 </a:t>
            </a:r>
            <a:r>
              <a:rPr lang="ru-RU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січні</a:t>
            </a:r>
            <a:r>
              <a:rPr lang="ru-RU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1992-го року, </a:t>
            </a:r>
            <a:r>
              <a:rPr lang="ru-RU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Росія</a:t>
            </a:r>
            <a:r>
              <a:rPr lang="ru-RU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посіла</a:t>
            </a:r>
            <a:r>
              <a:rPr lang="ru-RU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місце</a:t>
            </a:r>
            <a:r>
              <a:rPr lang="ru-RU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колишнього</a:t>
            </a:r>
            <a:r>
              <a:rPr lang="ru-RU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СРСР у </a:t>
            </a:r>
            <a:r>
              <a:rPr lang="ru-RU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Раді</a:t>
            </a:r>
            <a:r>
              <a:rPr lang="ru-RU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безпеки</a:t>
            </a:r>
            <a:r>
              <a:rPr lang="ru-RU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Європи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ru-RU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22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064"/>
            <a:ext cx="9753600" cy="6879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11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3861048"/>
            <a:ext cx="7488832" cy="2725764"/>
          </a:xfrm>
        </p:spPr>
        <p:txBody>
          <a:bodyPr>
            <a:normAutofit/>
          </a:bodyPr>
          <a:lstStyle/>
          <a:p>
            <a:r>
              <a:rPr lang="ru-RU" sz="2000" b="1" i="1" dirty="0" err="1" smtClean="0"/>
              <a:t>Столиця</a:t>
            </a:r>
            <a:r>
              <a:rPr lang="ru-RU" sz="2000" b="1" i="1" dirty="0" smtClean="0"/>
              <a:t> -</a:t>
            </a:r>
            <a:r>
              <a:rPr lang="ru-RU" sz="2000" b="1" i="1" dirty="0"/>
              <a:t>	Москва</a:t>
            </a:r>
          </a:p>
          <a:p>
            <a:r>
              <a:rPr lang="ru-RU" sz="2000" b="1" i="1" dirty="0" err="1" smtClean="0"/>
              <a:t>Державний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устрій</a:t>
            </a:r>
            <a:r>
              <a:rPr lang="ru-RU" sz="2000" b="1" i="1" dirty="0" smtClean="0"/>
              <a:t>- </a:t>
            </a:r>
            <a:r>
              <a:rPr lang="ru-RU" sz="2000" b="1" i="1" dirty="0" err="1" smtClean="0"/>
              <a:t>Президентська</a:t>
            </a:r>
            <a:endParaRPr lang="ru-RU" sz="2000" b="1" i="1" dirty="0"/>
          </a:p>
          <a:p>
            <a:r>
              <a:rPr lang="ru-RU" sz="2000" b="1" i="1" dirty="0" err="1"/>
              <a:t>федеративна</a:t>
            </a:r>
            <a:r>
              <a:rPr lang="ru-RU" sz="2000" b="1" i="1" dirty="0"/>
              <a:t> </a:t>
            </a:r>
            <a:r>
              <a:rPr lang="ru-RU" sz="2000" b="1" i="1" dirty="0" err="1"/>
              <a:t>республіка</a:t>
            </a:r>
            <a:endParaRPr lang="ru-RU" sz="2000" b="1" i="1" dirty="0"/>
          </a:p>
          <a:p>
            <a:r>
              <a:rPr lang="ru-RU" sz="2000" b="1" i="1" dirty="0"/>
              <a:t> - </a:t>
            </a:r>
            <a:r>
              <a:rPr lang="ru-RU" sz="2000" b="1" i="1" dirty="0" smtClean="0"/>
              <a:t>Президент -</a:t>
            </a:r>
            <a:r>
              <a:rPr lang="ru-RU" sz="2000" b="1" i="1" dirty="0" err="1" smtClean="0"/>
              <a:t>Путін</a:t>
            </a:r>
            <a:r>
              <a:rPr lang="ru-RU" sz="2000" b="1" i="1" dirty="0" smtClean="0"/>
              <a:t> </a:t>
            </a:r>
            <a:r>
              <a:rPr lang="ru-RU" sz="2000" b="1" i="1" dirty="0" err="1"/>
              <a:t>Володимир</a:t>
            </a:r>
            <a:r>
              <a:rPr lang="ru-RU" sz="2000" b="1" i="1" dirty="0"/>
              <a:t> </a:t>
            </a:r>
            <a:r>
              <a:rPr lang="ru-RU" sz="2000" b="1" i="1" dirty="0" err="1"/>
              <a:t>Володимирович</a:t>
            </a:r>
            <a:endParaRPr lang="ru-RU" sz="2000" b="1" i="1" dirty="0"/>
          </a:p>
          <a:p>
            <a:r>
              <a:rPr lang="ru-RU" sz="2000" b="1" i="1" dirty="0"/>
              <a:t> </a:t>
            </a:r>
            <a:r>
              <a:rPr lang="ru-RU" sz="2000" b="1" i="1" dirty="0" smtClean="0"/>
              <a:t> </a:t>
            </a:r>
            <a:r>
              <a:rPr lang="ru-RU" sz="2000" b="1" i="1" dirty="0"/>
              <a:t>Голова </a:t>
            </a:r>
            <a:r>
              <a:rPr lang="ru-RU" sz="2000" b="1" i="1" dirty="0" smtClean="0"/>
              <a:t>Уряду -</a:t>
            </a:r>
            <a:r>
              <a:rPr lang="ru-RU" sz="2000" b="1" i="1" dirty="0" err="1" smtClean="0"/>
              <a:t>Медведєв</a:t>
            </a:r>
            <a:r>
              <a:rPr lang="ru-RU" sz="2000" b="1" i="1" dirty="0" smtClean="0"/>
              <a:t> </a:t>
            </a:r>
            <a:r>
              <a:rPr lang="ru-RU" sz="2000" b="1" i="1" dirty="0" err="1"/>
              <a:t>Дмитро</a:t>
            </a:r>
            <a:r>
              <a:rPr lang="ru-RU" sz="2000" b="1" i="1" dirty="0"/>
              <a:t> </a:t>
            </a:r>
            <a:r>
              <a:rPr lang="ru-RU" sz="2000" b="1" i="1" dirty="0" err="1"/>
              <a:t>Анатолійович</a:t>
            </a:r>
            <a:endParaRPr lang="ru-RU" sz="2000" b="1" i="1" dirty="0"/>
          </a:p>
          <a:p>
            <a:pPr marL="0" indent="0">
              <a:buNone/>
            </a:pPr>
            <a:endParaRPr lang="ru-RU" sz="2000" b="1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39610"/>
            <a:ext cx="3161928" cy="1976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86696"/>
            <a:ext cx="3341465" cy="2429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331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04664"/>
            <a:ext cx="6781800" cy="720080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FF0000"/>
                </a:solidFill>
              </a:rPr>
              <a:t>          </a:t>
            </a:r>
            <a:r>
              <a:rPr lang="uk-UA" sz="27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1990-ті роки . Президенство Єльцина.</a:t>
            </a:r>
            <a:endParaRPr lang="ru-RU" sz="2700" b="1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1196752"/>
            <a:ext cx="7842448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/>
              <a:t>- </a:t>
            </a:r>
            <a:r>
              <a:rPr lang="ru-RU" sz="1800" dirty="0" err="1" smtClean="0"/>
              <a:t>Політичне</a:t>
            </a:r>
            <a:r>
              <a:rPr lang="ru-RU" sz="1800" dirty="0" smtClean="0"/>
              <a:t> </a:t>
            </a:r>
            <a:r>
              <a:rPr lang="ru-RU" sz="1800" dirty="0" err="1"/>
              <a:t>будівництво</a:t>
            </a:r>
            <a:r>
              <a:rPr lang="ru-RU" sz="1800" dirty="0"/>
              <a:t> </a:t>
            </a:r>
            <a:r>
              <a:rPr lang="ru-RU" sz="1800" dirty="0" err="1"/>
              <a:t>супроводжувалося</a:t>
            </a:r>
            <a:r>
              <a:rPr lang="ru-RU" sz="1800" dirty="0"/>
              <a:t> </a:t>
            </a:r>
            <a:r>
              <a:rPr lang="ru-RU" sz="1800" dirty="0" err="1"/>
              <a:t>радикальними</a:t>
            </a:r>
            <a:r>
              <a:rPr lang="ru-RU" sz="1800" dirty="0"/>
              <a:t> </a:t>
            </a:r>
            <a:r>
              <a:rPr lang="ru-RU" sz="1800" dirty="0" err="1"/>
              <a:t>економічними</a:t>
            </a:r>
            <a:r>
              <a:rPr lang="ru-RU" sz="1800" dirty="0"/>
              <a:t> реформами по </a:t>
            </a:r>
            <a:r>
              <a:rPr lang="ru-RU" sz="1800" dirty="0" err="1"/>
              <a:t>лінії</a:t>
            </a:r>
            <a:r>
              <a:rPr lang="ru-RU" sz="1800" dirty="0"/>
              <a:t> «</a:t>
            </a:r>
            <a:r>
              <a:rPr lang="ru-RU" sz="1800" dirty="0" err="1"/>
              <a:t>шокової</a:t>
            </a:r>
            <a:r>
              <a:rPr lang="ru-RU" sz="1800" dirty="0"/>
              <a:t> </a:t>
            </a:r>
            <a:r>
              <a:rPr lang="ru-RU" sz="1800" dirty="0" err="1"/>
              <a:t>терапії</a:t>
            </a:r>
            <a:r>
              <a:rPr lang="ru-RU" sz="1800" dirty="0"/>
              <a:t>» у </a:t>
            </a:r>
            <a:r>
              <a:rPr lang="ru-RU" sz="1800" dirty="0" err="1"/>
              <a:t>відповідності</a:t>
            </a:r>
            <a:r>
              <a:rPr lang="ru-RU" sz="1800" dirty="0"/>
              <a:t> з </a:t>
            </a:r>
            <a:r>
              <a:rPr lang="ru-RU" sz="1800" dirty="0" err="1"/>
              <a:t>рекомендаціями</a:t>
            </a:r>
            <a:r>
              <a:rPr lang="ru-RU" sz="1800" dirty="0"/>
              <a:t> США та </a:t>
            </a:r>
            <a:r>
              <a:rPr lang="ru-RU" sz="1800" dirty="0" err="1"/>
              <a:t>Міжнародного</a:t>
            </a:r>
            <a:r>
              <a:rPr lang="ru-RU" sz="1800" dirty="0"/>
              <a:t> валютного фонду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 </a:t>
            </a:r>
            <a:r>
              <a:rPr lang="ru-RU" sz="1800" b="1" dirty="0">
                <a:solidFill>
                  <a:srgbClr val="FF0000"/>
                </a:solidFill>
              </a:rPr>
              <a:t>1 </a:t>
            </a:r>
            <a:r>
              <a:rPr lang="ru-RU" sz="1800" b="1" dirty="0" err="1">
                <a:solidFill>
                  <a:srgbClr val="FF0000"/>
                </a:solidFill>
              </a:rPr>
              <a:t>січня</a:t>
            </a:r>
            <a:r>
              <a:rPr lang="ru-RU" sz="1800" b="1" dirty="0">
                <a:solidFill>
                  <a:srgbClr val="FF0000"/>
                </a:solidFill>
              </a:rPr>
              <a:t> 1992 р</a:t>
            </a:r>
            <a:r>
              <a:rPr lang="ru-RU" sz="1800" dirty="0"/>
              <a:t>. </a:t>
            </a:r>
            <a:r>
              <a:rPr lang="ru-RU" sz="1800" dirty="0" err="1"/>
              <a:t>скасовано</a:t>
            </a:r>
            <a:r>
              <a:rPr lang="ru-RU" sz="1800" dirty="0"/>
              <a:t> </a:t>
            </a:r>
            <a:r>
              <a:rPr lang="ru-RU" sz="1800" dirty="0" err="1"/>
              <a:t>державне</a:t>
            </a:r>
            <a:r>
              <a:rPr lang="ru-RU" sz="1800" dirty="0"/>
              <a:t> </a:t>
            </a:r>
            <a:r>
              <a:rPr lang="ru-RU" sz="1800" dirty="0" err="1"/>
              <a:t>регулювання</a:t>
            </a:r>
            <a:r>
              <a:rPr lang="ru-RU" sz="1800" dirty="0"/>
              <a:t> </a:t>
            </a:r>
            <a:r>
              <a:rPr lang="ru-RU" sz="1800" dirty="0" err="1"/>
              <a:t>цін</a:t>
            </a:r>
            <a:r>
              <a:rPr lang="ru-RU" sz="1800" dirty="0"/>
              <a:t>. Результатом </a:t>
            </a:r>
            <a:r>
              <a:rPr lang="ru-RU" sz="1800" dirty="0" err="1"/>
              <a:t>цього</a:t>
            </a:r>
            <a:r>
              <a:rPr lang="ru-RU" sz="1800" dirty="0"/>
              <a:t> стала </a:t>
            </a:r>
            <a:r>
              <a:rPr lang="ru-RU" sz="1800" dirty="0" err="1"/>
              <a:t>ліквідація</a:t>
            </a:r>
            <a:r>
              <a:rPr lang="ru-RU" sz="1800" dirty="0"/>
              <a:t> </a:t>
            </a:r>
            <a:r>
              <a:rPr lang="ru-RU" sz="1800" dirty="0" err="1"/>
              <a:t>дефіциту</a:t>
            </a:r>
            <a:r>
              <a:rPr lang="ru-RU" sz="1800" dirty="0"/>
              <a:t> </a:t>
            </a:r>
            <a:r>
              <a:rPr lang="ru-RU" sz="1800" dirty="0" err="1"/>
              <a:t>споживчих</a:t>
            </a:r>
            <a:r>
              <a:rPr lang="ru-RU" sz="1800" dirty="0"/>
              <a:t> </a:t>
            </a:r>
            <a:r>
              <a:rPr lang="ru-RU" sz="1800" dirty="0" err="1"/>
              <a:t>товарів</a:t>
            </a:r>
            <a:r>
              <a:rPr lang="ru-RU" sz="1800" dirty="0"/>
              <a:t>, </a:t>
            </a:r>
            <a:r>
              <a:rPr lang="ru-RU" sz="1800" dirty="0" err="1"/>
              <a:t>гіперінфляція</a:t>
            </a:r>
            <a:r>
              <a:rPr lang="ru-RU" sz="1800" dirty="0"/>
              <a:t> і </a:t>
            </a:r>
            <a:r>
              <a:rPr lang="ru-RU" sz="1800" dirty="0" err="1"/>
              <a:t>масове</a:t>
            </a:r>
            <a:r>
              <a:rPr lang="ru-RU" sz="1800" dirty="0"/>
              <a:t> </a:t>
            </a:r>
            <a:r>
              <a:rPr lang="ru-RU" sz="1800" dirty="0" err="1"/>
              <a:t>зубожіння</a:t>
            </a:r>
            <a:r>
              <a:rPr lang="ru-RU" sz="1800" dirty="0"/>
              <a:t> </a:t>
            </a:r>
            <a:r>
              <a:rPr lang="ru-RU" sz="1800" dirty="0" err="1"/>
              <a:t>населення</a:t>
            </a:r>
            <a:r>
              <a:rPr lang="ru-RU" sz="1800" dirty="0"/>
              <a:t>. </a:t>
            </a:r>
            <a:endParaRPr lang="ru-RU" sz="1800" dirty="0" smtClean="0"/>
          </a:p>
          <a:p>
            <a:r>
              <a:rPr lang="ru-RU" sz="1800" dirty="0" err="1" smtClean="0"/>
              <a:t>Економічні</a:t>
            </a:r>
            <a:r>
              <a:rPr lang="ru-RU" sz="1800" dirty="0" smtClean="0"/>
              <a:t> </a:t>
            </a:r>
            <a:r>
              <a:rPr lang="ru-RU" sz="1800" dirty="0" err="1"/>
              <a:t>реформи</a:t>
            </a:r>
            <a:r>
              <a:rPr lang="ru-RU" sz="1800" dirty="0"/>
              <a:t> 1990-х </a:t>
            </a:r>
            <a:r>
              <a:rPr lang="ru-RU" sz="1800" dirty="0" err="1"/>
              <a:t>призвели</a:t>
            </a:r>
            <a:r>
              <a:rPr lang="ru-RU" sz="1800" dirty="0"/>
              <a:t> до </a:t>
            </a:r>
            <a:r>
              <a:rPr lang="ru-RU" sz="1800" dirty="0" err="1"/>
              <a:t>різкого</a:t>
            </a:r>
            <a:r>
              <a:rPr lang="ru-RU" sz="1800" dirty="0"/>
              <a:t> спаду </a:t>
            </a:r>
            <a:r>
              <a:rPr lang="ru-RU" sz="1800" dirty="0" err="1"/>
              <a:t>економіки</a:t>
            </a:r>
            <a:r>
              <a:rPr lang="ru-RU" sz="1800" dirty="0"/>
              <a:t> </a:t>
            </a:r>
            <a:r>
              <a:rPr lang="ru-RU" sz="1800" dirty="0" err="1"/>
              <a:t>країни</a:t>
            </a:r>
            <a:r>
              <a:rPr lang="ru-RU" sz="1800" dirty="0"/>
              <a:t> — 50%-</a:t>
            </a:r>
            <a:r>
              <a:rPr lang="ru-RU" sz="1800" dirty="0" err="1"/>
              <a:t>ве</a:t>
            </a:r>
            <a:r>
              <a:rPr lang="ru-RU" sz="1800" dirty="0"/>
              <a:t> </a:t>
            </a:r>
            <a:r>
              <a:rPr lang="ru-RU" sz="1800" dirty="0" err="1"/>
              <a:t>зниження</a:t>
            </a:r>
            <a:r>
              <a:rPr lang="ru-RU" sz="1800" dirty="0"/>
              <a:t> </a:t>
            </a:r>
            <a:r>
              <a:rPr lang="ru-RU" sz="1800" dirty="0" err="1"/>
              <a:t>вихідного</a:t>
            </a:r>
            <a:r>
              <a:rPr lang="ru-RU" sz="1800" dirty="0"/>
              <a:t> ВВП і </a:t>
            </a:r>
            <a:r>
              <a:rPr lang="ru-RU" sz="1800" dirty="0" err="1"/>
              <a:t>промислового</a:t>
            </a:r>
            <a:r>
              <a:rPr lang="ru-RU" sz="1800" dirty="0"/>
              <a:t> у </a:t>
            </a:r>
            <a:r>
              <a:rPr lang="ru-RU" sz="1800" dirty="0" err="1"/>
              <a:t>період</a:t>
            </a:r>
            <a:r>
              <a:rPr lang="ru-RU" sz="1800" dirty="0"/>
              <a:t> 1990–1995 </a:t>
            </a:r>
            <a:r>
              <a:rPr lang="ru-RU" sz="1800" dirty="0" err="1" smtClean="0"/>
              <a:t>рр</a:t>
            </a:r>
            <a:endParaRPr lang="ru-RU" sz="1800" dirty="0" smtClean="0"/>
          </a:p>
          <a:p>
            <a:r>
              <a:rPr lang="uk-UA" sz="1800" dirty="0"/>
              <a:t> Приватизації значною мірою змістила контроль над підприємствами від державних установ до людей зі зв'язками у середині уряду. </a:t>
            </a:r>
            <a:endParaRPr lang="uk-UA" sz="1800" dirty="0" smtClean="0"/>
          </a:p>
          <a:p>
            <a:r>
              <a:rPr lang="uk-UA" sz="1800" dirty="0" smtClean="0"/>
              <a:t>Нові </a:t>
            </a:r>
            <a:r>
              <a:rPr lang="uk-UA" sz="1800" dirty="0"/>
              <a:t>багатії перевели мільярди коштів і активів за межі країни, що спричинило величезний відтік капіталу</a:t>
            </a:r>
            <a:r>
              <a:rPr lang="uk-UA" sz="1800" dirty="0" smtClean="0"/>
              <a:t>, </a:t>
            </a:r>
            <a:r>
              <a:rPr lang="uk-UA" sz="1800" dirty="0"/>
              <a:t>депресія економіки призвела до краху соціальних послуг. Народжуваність впала, в той час як смертність зросла, мільйони занурилися в убогість: з 1,5% наприкінці радянської епохи рівень бідності до середини 1993 р. зріс до 39-49</a:t>
            </a:r>
            <a:r>
              <a:rPr lang="uk-UA" sz="1800" dirty="0" smtClean="0"/>
              <a:t>%</a:t>
            </a:r>
            <a:endParaRPr lang="ru-RU" sz="1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792" y="-32861"/>
            <a:ext cx="1872208" cy="1400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600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4818112" cy="5407496"/>
          </a:xfrm>
        </p:spPr>
        <p:txBody>
          <a:bodyPr>
            <a:normAutofit/>
          </a:bodyPr>
          <a:lstStyle/>
          <a:p>
            <a:r>
              <a:rPr lang="ru-RU" sz="1800" dirty="0" err="1"/>
              <a:t>Відносно</a:t>
            </a:r>
            <a:r>
              <a:rPr lang="ru-RU" sz="1800" dirty="0"/>
              <a:t> </a:t>
            </a:r>
            <a:r>
              <a:rPr lang="ru-RU" sz="1800" dirty="0" err="1"/>
              <a:t>внутрішній</a:t>
            </a:r>
            <a:r>
              <a:rPr lang="ru-RU" sz="1800" dirty="0"/>
              <a:t> </a:t>
            </a:r>
            <a:r>
              <a:rPr lang="ru-RU" sz="1800" dirty="0" err="1"/>
              <a:t>спокій</a:t>
            </a:r>
            <a:r>
              <a:rPr lang="ru-RU" sz="1800" dirty="0"/>
              <a:t> 1980-х </a:t>
            </a:r>
            <a:r>
              <a:rPr lang="ru-RU" sz="1800" dirty="0" err="1"/>
              <a:t>змінився</a:t>
            </a:r>
            <a:r>
              <a:rPr lang="ru-RU" sz="1800" dirty="0"/>
              <a:t> </a:t>
            </a:r>
            <a:r>
              <a:rPr lang="ru-RU" sz="1800" dirty="0" err="1"/>
              <a:t>буремними</a:t>
            </a:r>
            <a:r>
              <a:rPr lang="ru-RU" sz="1800" dirty="0"/>
              <a:t> 1990-ми — </a:t>
            </a:r>
            <a:r>
              <a:rPr lang="ru-RU" sz="1800" dirty="0" err="1"/>
              <a:t>збройними</a:t>
            </a:r>
            <a:r>
              <a:rPr lang="ru-RU" sz="1800" dirty="0"/>
              <a:t> </a:t>
            </a:r>
            <a:r>
              <a:rPr lang="ru-RU" sz="1800" dirty="0" err="1"/>
              <a:t>конфліктами</a:t>
            </a:r>
            <a:r>
              <a:rPr lang="ru-RU" sz="1800" dirty="0"/>
              <a:t> на </a:t>
            </a:r>
            <a:r>
              <a:rPr lang="ru-RU" sz="1800" dirty="0" err="1"/>
              <a:t>Північному</a:t>
            </a:r>
            <a:r>
              <a:rPr lang="ru-RU" sz="1800" dirty="0"/>
              <a:t> </a:t>
            </a:r>
            <a:r>
              <a:rPr lang="ru-RU" sz="1800" dirty="0" err="1"/>
              <a:t>Кавказі</a:t>
            </a:r>
            <a:r>
              <a:rPr lang="ru-RU" sz="1800" dirty="0"/>
              <a:t>, </a:t>
            </a:r>
            <a:r>
              <a:rPr lang="ru-RU" sz="1800" dirty="0" err="1"/>
              <a:t>місцевими</a:t>
            </a:r>
            <a:r>
              <a:rPr lang="ru-RU" sz="1800" dirty="0"/>
              <a:t> </a:t>
            </a:r>
            <a:r>
              <a:rPr lang="ru-RU" sz="1800" dirty="0" err="1"/>
              <a:t>етнічними</a:t>
            </a:r>
            <a:r>
              <a:rPr lang="ru-RU" sz="1800" dirty="0"/>
              <a:t> </a:t>
            </a:r>
            <a:r>
              <a:rPr lang="ru-RU" sz="1800" dirty="0" err="1"/>
              <a:t>сутичками</a:t>
            </a:r>
            <a:r>
              <a:rPr lang="ru-RU" sz="1800" dirty="0"/>
              <a:t> та </a:t>
            </a:r>
            <a:r>
              <a:rPr lang="ru-RU" sz="1800" dirty="0" err="1" smtClean="0"/>
              <a:t>сепаратистськими</a:t>
            </a:r>
            <a:r>
              <a:rPr lang="ru-RU" sz="1800" dirty="0" smtClean="0"/>
              <a:t> </a:t>
            </a:r>
            <a:r>
              <a:rPr lang="ru-RU" sz="1800" dirty="0" err="1"/>
              <a:t>ісламістськими</a:t>
            </a:r>
            <a:r>
              <a:rPr lang="ru-RU" sz="1800" dirty="0"/>
              <a:t> </a:t>
            </a:r>
            <a:r>
              <a:rPr lang="ru-RU" sz="1800" dirty="0" err="1"/>
              <a:t>конфліктами</a:t>
            </a:r>
            <a:r>
              <a:rPr lang="ru-RU" sz="1800" dirty="0"/>
              <a:t>. </a:t>
            </a:r>
            <a:endParaRPr lang="ru-RU" sz="1800" dirty="0" smtClean="0"/>
          </a:p>
          <a:p>
            <a:r>
              <a:rPr lang="uk-UA" sz="1800" dirty="0"/>
              <a:t> Наприкінці </a:t>
            </a:r>
            <a:r>
              <a:rPr lang="uk-UA" sz="1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1994 р</a:t>
            </a:r>
            <a:r>
              <a:rPr lang="uk-UA" sz="1800" dirty="0"/>
              <a:t>. Росія почала військову операцію в Чеченській республіці, в якій до влади прийшло угрупування, яке добивалося відділення від Росії. Бойові дії в Чечні і деяких населених пунктах сусідніх регіонів російського Північного Кавказу між військами Росії (ЗС і МВС) і збройними формуваннями невизнаної Чеченської Республікою Ічкерія з метою взяття під контроль території Чечні переросли в повноцінну війну, що тривала до серпня </a:t>
            </a:r>
            <a:r>
              <a:rPr lang="uk-UA" sz="1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1996 р</a:t>
            </a:r>
            <a:r>
              <a:rPr lang="uk-UA" sz="1800" dirty="0"/>
              <a:t>., і була завершена підписанням </a:t>
            </a:r>
            <a:r>
              <a:rPr lang="uk-UA" sz="1800" dirty="0" err="1"/>
              <a:t>Хасавюртівської</a:t>
            </a:r>
            <a:r>
              <a:rPr lang="uk-UA" sz="1800" dirty="0"/>
              <a:t> угоди.</a:t>
            </a:r>
            <a:endParaRPr lang="ru-RU" sz="1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692696"/>
            <a:ext cx="3384376" cy="2211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599" y="3356992"/>
            <a:ext cx="315337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996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4602088" cy="5479504"/>
          </a:xfrm>
        </p:spPr>
        <p:txBody>
          <a:bodyPr>
            <a:normAutofit fontScale="92500" lnSpcReduction="20000"/>
          </a:bodyPr>
          <a:lstStyle/>
          <a:p>
            <a:r>
              <a:rPr lang="ru-RU" sz="1800" dirty="0"/>
              <a:t>В </a:t>
            </a:r>
            <a:r>
              <a:rPr lang="ru-RU" sz="1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1996 р. </a:t>
            </a:r>
            <a:r>
              <a:rPr lang="ru-RU" sz="1800" dirty="0" err="1"/>
              <a:t>відбулися</a:t>
            </a:r>
            <a:r>
              <a:rPr lang="ru-RU" sz="1800" dirty="0"/>
              <a:t> </a:t>
            </a:r>
            <a:r>
              <a:rPr lang="ru-RU" sz="1800" dirty="0" err="1"/>
              <a:t>вибори</a:t>
            </a:r>
            <a:r>
              <a:rPr lang="ru-RU" sz="1800" dirty="0"/>
              <a:t> Президента, на посаду </a:t>
            </a:r>
            <a:r>
              <a:rPr lang="ru-RU" sz="1800" dirty="0" err="1"/>
              <a:t>якого</a:t>
            </a:r>
            <a:r>
              <a:rPr lang="ru-RU" sz="1800" dirty="0"/>
              <a:t> </a:t>
            </a:r>
            <a:r>
              <a:rPr lang="ru-RU" sz="1800" dirty="0" err="1"/>
              <a:t>переобрано</a:t>
            </a:r>
            <a:r>
              <a:rPr lang="ru-RU" sz="1800" dirty="0"/>
              <a:t> </a:t>
            </a:r>
            <a:r>
              <a:rPr lang="ru-RU" sz="1800" dirty="0" err="1"/>
              <a:t>Єльцина</a:t>
            </a:r>
            <a:r>
              <a:rPr lang="ru-RU" sz="1800" dirty="0"/>
              <a:t> Б. М., </a:t>
            </a:r>
            <a:r>
              <a:rPr lang="ru-RU" sz="1800" dirty="0" err="1"/>
              <a:t>він</a:t>
            </a:r>
            <a:r>
              <a:rPr lang="ru-RU" sz="1800" dirty="0"/>
              <a:t> </a:t>
            </a:r>
            <a:r>
              <a:rPr lang="ru-RU" sz="1800" dirty="0" err="1"/>
              <a:t>зміг</a:t>
            </a:r>
            <a:r>
              <a:rPr lang="ru-RU" sz="1800" dirty="0"/>
              <a:t> </a:t>
            </a:r>
            <a:r>
              <a:rPr lang="ru-RU" sz="1800" dirty="0" err="1"/>
              <a:t>перемогти</a:t>
            </a:r>
            <a:r>
              <a:rPr lang="ru-RU" sz="1800" dirty="0"/>
              <a:t> </a:t>
            </a:r>
            <a:r>
              <a:rPr lang="ru-RU" sz="1800" dirty="0" err="1"/>
              <a:t>представника</a:t>
            </a:r>
            <a:r>
              <a:rPr lang="ru-RU" sz="1800" dirty="0"/>
              <a:t> від </a:t>
            </a:r>
            <a:r>
              <a:rPr lang="ru-RU" sz="1800" dirty="0" err="1"/>
              <a:t>комуністичної</a:t>
            </a:r>
            <a:r>
              <a:rPr lang="ru-RU" sz="1800" dirty="0"/>
              <a:t> </a:t>
            </a:r>
            <a:r>
              <a:rPr lang="ru-RU" sz="1800" dirty="0" err="1"/>
              <a:t>партії</a:t>
            </a:r>
            <a:r>
              <a:rPr lang="ru-RU" sz="1800" dirty="0"/>
              <a:t> Г. А. Зюганова. Через хворобу </a:t>
            </a:r>
            <a:r>
              <a:rPr lang="ru-RU" sz="1800" dirty="0" err="1"/>
              <a:t>влада</a:t>
            </a:r>
            <a:r>
              <a:rPr lang="ru-RU" sz="1800" dirty="0"/>
              <a:t> в </a:t>
            </a:r>
            <a:r>
              <a:rPr lang="ru-RU" sz="1800" dirty="0" err="1"/>
              <a:t>країні</a:t>
            </a:r>
            <a:r>
              <a:rPr lang="ru-RU" sz="1800" dirty="0"/>
              <a:t> до 1998 р. </a:t>
            </a:r>
            <a:r>
              <a:rPr lang="ru-RU" sz="1800" dirty="0" err="1"/>
              <a:t>фактично</a:t>
            </a:r>
            <a:r>
              <a:rPr lang="ru-RU" sz="1800" dirty="0"/>
              <a:t> належала </a:t>
            </a:r>
            <a:r>
              <a:rPr lang="ru-RU" sz="1800" dirty="0" err="1"/>
              <a:t>олігархам</a:t>
            </a:r>
            <a:r>
              <a:rPr lang="ru-RU" sz="1800" dirty="0"/>
              <a:t> на </a:t>
            </a:r>
            <a:r>
              <a:rPr lang="ru-RU" sz="1800" dirty="0" err="1"/>
              <a:t>чолі</a:t>
            </a:r>
            <a:r>
              <a:rPr lang="ru-RU" sz="1800" dirty="0"/>
              <a:t> з Б. А. </a:t>
            </a:r>
            <a:r>
              <a:rPr lang="ru-RU" sz="1800" dirty="0" err="1"/>
              <a:t>Березовським</a:t>
            </a:r>
            <a:r>
              <a:rPr lang="ru-RU" sz="1800" dirty="0" smtClean="0"/>
              <a:t>.</a:t>
            </a:r>
          </a:p>
          <a:p>
            <a:r>
              <a:rPr lang="uk-UA" sz="1800" dirty="0"/>
              <a:t> В </a:t>
            </a:r>
            <a:r>
              <a:rPr lang="uk-UA" sz="1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1998 р</a:t>
            </a:r>
            <a:r>
              <a:rPr lang="uk-UA" sz="1800" dirty="0"/>
              <a:t>. Росія пережила зміну трьох прем'єр-міністрів та дефолт, що негативно вплинув на економічний стан. У першій половині 1990-х велика кількість підприємств приватизована шляхом ваучерної приватизації та через </a:t>
            </a:r>
            <a:r>
              <a:rPr lang="uk-UA" sz="1800" dirty="0" smtClean="0"/>
              <a:t>заставні </a:t>
            </a:r>
            <a:r>
              <a:rPr lang="uk-UA" sz="1800" dirty="0"/>
              <a:t>аукціони. </a:t>
            </a:r>
            <a:endParaRPr lang="uk-UA" sz="1800" dirty="0" smtClean="0"/>
          </a:p>
          <a:p>
            <a:r>
              <a:rPr lang="uk-UA" sz="1800" dirty="0"/>
              <a:t> </a:t>
            </a:r>
            <a:r>
              <a:rPr lang="ru-RU" sz="1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17 </a:t>
            </a:r>
            <a:r>
              <a:rPr lang="ru-RU" sz="18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серпня</a:t>
            </a:r>
            <a:r>
              <a:rPr lang="ru-RU" sz="1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1998-го </a:t>
            </a:r>
            <a:r>
              <a:rPr lang="ru-RU" sz="1800" dirty="0"/>
              <a:t>Уряд </a:t>
            </a:r>
            <a:r>
              <a:rPr lang="ru-RU" sz="1800" dirty="0" err="1"/>
              <a:t>Росії</a:t>
            </a:r>
            <a:r>
              <a:rPr lang="ru-RU" sz="1800" dirty="0"/>
              <a:t> </a:t>
            </a:r>
            <a:r>
              <a:rPr lang="ru-RU" sz="1800" dirty="0" err="1"/>
              <a:t>оголосив</a:t>
            </a:r>
            <a:r>
              <a:rPr lang="ru-RU" sz="1800" dirty="0"/>
              <a:t> про </a:t>
            </a:r>
            <a:r>
              <a:rPr lang="ru-RU" sz="1800" dirty="0" err="1"/>
              <a:t>зупинку</a:t>
            </a:r>
            <a:r>
              <a:rPr lang="ru-RU" sz="1800" dirty="0"/>
              <a:t> </a:t>
            </a:r>
            <a:r>
              <a:rPr lang="ru-RU" sz="1800" dirty="0" err="1"/>
              <a:t>платежів</a:t>
            </a:r>
            <a:r>
              <a:rPr lang="ru-RU" sz="1800" dirty="0"/>
              <a:t> по ряду </a:t>
            </a:r>
            <a:r>
              <a:rPr lang="ru-RU" sz="1800" dirty="0" err="1"/>
              <a:t>зобов'язань</a:t>
            </a:r>
            <a:r>
              <a:rPr lang="ru-RU" sz="1800" dirty="0"/>
              <a:t>, в тому </a:t>
            </a:r>
            <a:r>
              <a:rPr lang="ru-RU" sz="1800" dirty="0" err="1"/>
              <a:t>числі</a:t>
            </a:r>
            <a:r>
              <a:rPr lang="ru-RU" sz="1800" dirty="0"/>
              <a:t> ДКО і ОФЗ</a:t>
            </a:r>
            <a:r>
              <a:rPr lang="ru-RU" sz="1800" dirty="0" smtClean="0"/>
              <a:t>.</a:t>
            </a:r>
          </a:p>
          <a:p>
            <a:r>
              <a:rPr lang="ru-RU" sz="1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1999 р. </a:t>
            </a:r>
            <a:r>
              <a:rPr lang="ru-RU" sz="1800" dirty="0" err="1"/>
              <a:t>пройшов</a:t>
            </a:r>
            <a:r>
              <a:rPr lang="ru-RU" sz="1800" dirty="0"/>
              <a:t> </a:t>
            </a:r>
            <a:r>
              <a:rPr lang="ru-RU" sz="1800" dirty="0" err="1"/>
              <a:t>під</a:t>
            </a:r>
            <a:r>
              <a:rPr lang="ru-RU" sz="1800" dirty="0"/>
              <a:t> знаком </a:t>
            </a:r>
            <a:r>
              <a:rPr lang="ru-RU" sz="1800" dirty="0" err="1"/>
              <a:t>пошуку</a:t>
            </a:r>
            <a:r>
              <a:rPr lang="ru-RU" sz="1800" dirty="0"/>
              <a:t> </a:t>
            </a:r>
            <a:r>
              <a:rPr lang="ru-RU" sz="1800" dirty="0" err="1"/>
              <a:t>наступника</a:t>
            </a:r>
            <a:r>
              <a:rPr lang="ru-RU" sz="1800" dirty="0"/>
              <a:t> </a:t>
            </a:r>
            <a:r>
              <a:rPr lang="ru-RU" sz="1800" dirty="0" err="1"/>
              <a:t>Єльцина</a:t>
            </a:r>
            <a:r>
              <a:rPr lang="ru-RU" sz="1800" dirty="0"/>
              <a:t>: </a:t>
            </a:r>
            <a:r>
              <a:rPr lang="ru-RU" sz="1800" dirty="0" err="1"/>
              <a:t>змінено</a:t>
            </a:r>
            <a:r>
              <a:rPr lang="ru-RU" sz="1800" dirty="0"/>
              <a:t> </a:t>
            </a:r>
            <a:r>
              <a:rPr lang="ru-RU" sz="1800" dirty="0" err="1"/>
              <a:t>трьох</a:t>
            </a:r>
            <a:r>
              <a:rPr lang="ru-RU" sz="1800" dirty="0"/>
              <a:t> </a:t>
            </a:r>
            <a:r>
              <a:rPr lang="ru-RU" sz="1800" dirty="0" err="1"/>
              <a:t>прем'єр-міністрів</a:t>
            </a:r>
            <a:r>
              <a:rPr lang="ru-RU" sz="1800" dirty="0"/>
              <a:t>, </a:t>
            </a:r>
            <a:r>
              <a:rPr lang="ru-RU" sz="1800" dirty="0" err="1"/>
              <a:t>вибір</a:t>
            </a:r>
            <a:r>
              <a:rPr lang="ru-RU" sz="1800" dirty="0"/>
              <a:t> </a:t>
            </a:r>
            <a:r>
              <a:rPr lang="ru-RU" sz="1800" dirty="0" err="1"/>
              <a:t>зупинено</a:t>
            </a:r>
            <a:r>
              <a:rPr lang="ru-RU" sz="1800" dirty="0"/>
              <a:t> на В. В. </a:t>
            </a:r>
            <a:r>
              <a:rPr lang="ru-RU" sz="1800" dirty="0" err="1"/>
              <a:t>Путіні</a:t>
            </a:r>
            <a:r>
              <a:rPr lang="ru-RU" sz="1800" dirty="0"/>
              <a:t>, </a:t>
            </a:r>
            <a:r>
              <a:rPr lang="ru-RU" sz="1800" dirty="0" err="1"/>
              <a:t>розпочата</a:t>
            </a:r>
            <a:r>
              <a:rPr lang="ru-RU" sz="1800" dirty="0"/>
              <a:t> Друга </a:t>
            </a:r>
            <a:r>
              <a:rPr lang="ru-RU" sz="1800" dirty="0" err="1"/>
              <a:t>чеченська</a:t>
            </a:r>
            <a:r>
              <a:rPr lang="ru-RU" sz="1800" dirty="0"/>
              <a:t> </a:t>
            </a:r>
            <a:r>
              <a:rPr lang="ru-RU" sz="1800" dirty="0" err="1"/>
              <a:t>війна</a:t>
            </a:r>
            <a:r>
              <a:rPr lang="ru-RU" sz="1800" dirty="0"/>
              <a:t> </a:t>
            </a:r>
            <a:r>
              <a:rPr lang="ru-RU" sz="1800" dirty="0" err="1"/>
              <a:t>під</a:t>
            </a:r>
            <a:r>
              <a:rPr lang="ru-RU" sz="1800" dirty="0"/>
              <a:t> </a:t>
            </a:r>
            <a:r>
              <a:rPr lang="ru-RU" sz="1800" dirty="0" err="1"/>
              <a:t>назвою</a:t>
            </a:r>
            <a:r>
              <a:rPr lang="ru-RU" sz="1800" dirty="0"/>
              <a:t> «</a:t>
            </a:r>
            <a:r>
              <a:rPr lang="ru-RU" sz="1800" dirty="0" err="1"/>
              <a:t>антитерористична</a:t>
            </a:r>
            <a:r>
              <a:rPr lang="ru-RU" sz="1800" dirty="0"/>
              <a:t> </a:t>
            </a:r>
            <a:r>
              <a:rPr lang="ru-RU" sz="1800" dirty="0" err="1"/>
              <a:t>операція</a:t>
            </a:r>
            <a:r>
              <a:rPr lang="ru-RU" sz="1800" dirty="0"/>
              <a:t>»,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підняла</a:t>
            </a:r>
            <a:r>
              <a:rPr lang="ru-RU" sz="1800" dirty="0"/>
              <a:t> рейтинг кандидата. 31 </a:t>
            </a:r>
            <a:r>
              <a:rPr lang="ru-RU" sz="1800" dirty="0" err="1"/>
              <a:t>грудня</a:t>
            </a:r>
            <a:r>
              <a:rPr lang="ru-RU" sz="1800" dirty="0"/>
              <a:t> 1999-го </a:t>
            </a:r>
            <a:r>
              <a:rPr lang="ru-RU" sz="1800" dirty="0" err="1"/>
              <a:t>Єльцин</a:t>
            </a:r>
            <a:r>
              <a:rPr lang="ru-RU" sz="1800" dirty="0"/>
              <a:t> </a:t>
            </a:r>
            <a:r>
              <a:rPr lang="ru-RU" sz="1800" dirty="0" err="1"/>
              <a:t>добровільно</a:t>
            </a:r>
            <a:r>
              <a:rPr lang="ru-RU" sz="1800" dirty="0"/>
              <a:t> </a:t>
            </a:r>
            <a:r>
              <a:rPr lang="ru-RU" sz="1800" dirty="0" err="1"/>
              <a:t>залишає</a:t>
            </a:r>
            <a:r>
              <a:rPr lang="ru-RU" sz="1800" dirty="0"/>
              <a:t> посаду Президента </a:t>
            </a:r>
            <a:r>
              <a:rPr lang="ru-RU" sz="1800" dirty="0" err="1"/>
              <a:t>Росії</a:t>
            </a:r>
            <a:endParaRPr lang="ru-RU" sz="18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130" y="908720"/>
            <a:ext cx="3410269" cy="22693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759" y="3304051"/>
            <a:ext cx="3709714" cy="29416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806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04664"/>
            <a:ext cx="6781800" cy="936104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2000-ні </a:t>
            </a:r>
            <a:r>
              <a:rPr lang="ru-RU" sz="2800" dirty="0" err="1" smtClean="0"/>
              <a:t>роки.Президенство</a:t>
            </a:r>
            <a:r>
              <a:rPr lang="ru-RU" sz="2800" dirty="0" smtClean="0"/>
              <a:t> </a:t>
            </a:r>
            <a:r>
              <a:rPr lang="ru-RU" sz="2800" dirty="0" err="1" smtClean="0"/>
              <a:t>В.Путіна</a:t>
            </a:r>
            <a:r>
              <a:rPr lang="ru-RU" sz="2800" dirty="0" smtClean="0"/>
              <a:t> та </a:t>
            </a:r>
            <a:r>
              <a:rPr lang="ru-RU" sz="2800" dirty="0" err="1" smtClean="0"/>
              <a:t>Д.Медведєва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340768"/>
            <a:ext cx="5040560" cy="551723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1800" dirty="0"/>
              <a:t>У </a:t>
            </a:r>
            <a:r>
              <a:rPr lang="ru-RU" sz="1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2000-ні </a:t>
            </a:r>
            <a:r>
              <a:rPr lang="ru-RU" sz="18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рр</a:t>
            </a:r>
            <a:r>
              <a:rPr lang="ru-RU" sz="1800" dirty="0"/>
              <a:t>. в </a:t>
            </a:r>
            <a:r>
              <a:rPr lang="ru-RU" sz="1800" dirty="0" err="1"/>
              <a:t>Росії</a:t>
            </a:r>
            <a:r>
              <a:rPr lang="ru-RU" sz="1800" dirty="0"/>
              <a:t> проведений ряд </a:t>
            </a:r>
            <a:r>
              <a:rPr lang="ru-RU" sz="1800" dirty="0" err="1"/>
              <a:t>соціально-економічних</a:t>
            </a:r>
            <a:r>
              <a:rPr lang="ru-RU" sz="1800" dirty="0"/>
              <a:t> реформ: </a:t>
            </a:r>
            <a:r>
              <a:rPr lang="ru-RU" sz="1800" dirty="0" err="1"/>
              <a:t>податкова</a:t>
            </a:r>
            <a:r>
              <a:rPr lang="ru-RU" sz="1800" dirty="0"/>
              <a:t>, </a:t>
            </a:r>
            <a:r>
              <a:rPr lang="ru-RU" sz="1800" dirty="0" err="1"/>
              <a:t>земельна</a:t>
            </a:r>
            <a:r>
              <a:rPr lang="ru-RU" sz="1800" dirty="0"/>
              <a:t>, </a:t>
            </a:r>
            <a:r>
              <a:rPr lang="ru-RU" sz="1800" dirty="0" err="1"/>
              <a:t>пенсійна</a:t>
            </a:r>
            <a:r>
              <a:rPr lang="ru-RU" sz="1800" dirty="0"/>
              <a:t>, </a:t>
            </a:r>
            <a:r>
              <a:rPr lang="ru-RU" sz="1800" dirty="0" err="1"/>
              <a:t>банківська</a:t>
            </a:r>
            <a:r>
              <a:rPr lang="ru-RU" sz="1800" dirty="0"/>
              <a:t>, </a:t>
            </a:r>
            <a:r>
              <a:rPr lang="ru-RU" sz="1800" dirty="0" err="1"/>
              <a:t>монетизація</a:t>
            </a:r>
            <a:r>
              <a:rPr lang="ru-RU" sz="1800" dirty="0"/>
              <a:t> </a:t>
            </a:r>
            <a:r>
              <a:rPr lang="ru-RU" sz="1800" dirty="0" err="1"/>
              <a:t>пільг</a:t>
            </a:r>
            <a:r>
              <a:rPr lang="ru-RU" sz="1800" dirty="0"/>
              <a:t>, </a:t>
            </a:r>
            <a:r>
              <a:rPr lang="ru-RU" sz="1800" dirty="0" err="1"/>
              <a:t>реформи</a:t>
            </a:r>
            <a:r>
              <a:rPr lang="ru-RU" sz="1800" dirty="0"/>
              <a:t> </a:t>
            </a:r>
            <a:r>
              <a:rPr lang="ru-RU" sz="1800" dirty="0" err="1"/>
              <a:t>трудових</a:t>
            </a:r>
            <a:r>
              <a:rPr lang="ru-RU" sz="1800" dirty="0"/>
              <a:t> </a:t>
            </a:r>
            <a:r>
              <a:rPr lang="ru-RU" sz="1800" dirty="0" err="1"/>
              <a:t>відносин</a:t>
            </a:r>
            <a:r>
              <a:rPr lang="ru-RU" sz="1800" dirty="0"/>
              <a:t>, </a:t>
            </a:r>
            <a:r>
              <a:rPr lang="ru-RU" sz="1800" dirty="0" err="1"/>
              <a:t>електроенергетики</a:t>
            </a:r>
            <a:r>
              <a:rPr lang="ru-RU" sz="1800" dirty="0"/>
              <a:t> і </a:t>
            </a:r>
            <a:r>
              <a:rPr lang="ru-RU" sz="1800" dirty="0" err="1"/>
              <a:t>залізничного</a:t>
            </a:r>
            <a:r>
              <a:rPr lang="ru-RU" sz="1800" dirty="0"/>
              <a:t> </a:t>
            </a:r>
            <a:r>
              <a:rPr lang="ru-RU" sz="1800" dirty="0" smtClean="0"/>
              <a:t>транспорту</a:t>
            </a:r>
          </a:p>
          <a:p>
            <a:pPr algn="ctr"/>
            <a:r>
              <a:rPr lang="uk-UA" sz="1800" dirty="0"/>
              <a:t> </a:t>
            </a:r>
            <a:r>
              <a:rPr lang="ru-RU" sz="1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У </a:t>
            </a:r>
            <a:r>
              <a:rPr lang="ru-RU" sz="18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вересні</a:t>
            </a:r>
            <a:r>
              <a:rPr lang="ru-RU" sz="1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2005 </a:t>
            </a:r>
            <a:r>
              <a:rPr lang="ru-RU" sz="1800" dirty="0"/>
              <a:t>р. в </a:t>
            </a:r>
            <a:r>
              <a:rPr lang="ru-RU" sz="1800" dirty="0" err="1"/>
              <a:t>Росії</a:t>
            </a:r>
            <a:r>
              <a:rPr lang="ru-RU" sz="1800" dirty="0"/>
              <a:t> </a:t>
            </a:r>
            <a:r>
              <a:rPr lang="ru-RU" sz="1800" dirty="0" err="1"/>
              <a:t>запущені</a:t>
            </a:r>
            <a:r>
              <a:rPr lang="ru-RU" sz="1800" dirty="0"/>
              <a:t> «</a:t>
            </a:r>
            <a:r>
              <a:rPr lang="ru-RU" sz="1800" dirty="0" err="1"/>
              <a:t>Національні</a:t>
            </a:r>
            <a:r>
              <a:rPr lang="ru-RU" sz="1800" dirty="0"/>
              <a:t> </a:t>
            </a:r>
            <a:r>
              <a:rPr lang="ru-RU" sz="1800" dirty="0" err="1"/>
              <a:t>проекти</a:t>
            </a:r>
            <a:r>
              <a:rPr lang="ru-RU" sz="1800" dirty="0"/>
              <a:t>» для </a:t>
            </a:r>
            <a:r>
              <a:rPr lang="ru-RU" sz="1800" dirty="0" err="1"/>
              <a:t>вирішення</a:t>
            </a:r>
            <a:r>
              <a:rPr lang="ru-RU" sz="1800" dirty="0"/>
              <a:t> </a:t>
            </a:r>
            <a:r>
              <a:rPr lang="ru-RU" sz="1800" dirty="0" err="1"/>
              <a:t>найважливіших</a:t>
            </a:r>
            <a:r>
              <a:rPr lang="ru-RU" sz="1800" dirty="0"/>
              <a:t> </a:t>
            </a:r>
            <a:r>
              <a:rPr lang="ru-RU" sz="1800" dirty="0" err="1"/>
              <a:t>соціальних</a:t>
            </a:r>
            <a:r>
              <a:rPr lang="ru-RU" sz="1800" dirty="0"/>
              <a:t> </a:t>
            </a:r>
            <a:r>
              <a:rPr lang="ru-RU" sz="1800" dirty="0" err="1"/>
              <a:t>завдань</a:t>
            </a:r>
            <a:r>
              <a:rPr lang="ru-RU" sz="1800" dirty="0"/>
              <a:t>: </a:t>
            </a:r>
            <a:r>
              <a:rPr lang="ru-RU" sz="1800" dirty="0" err="1"/>
              <a:t>охорона</a:t>
            </a:r>
            <a:r>
              <a:rPr lang="ru-RU" sz="1800" dirty="0"/>
              <a:t> </a:t>
            </a:r>
            <a:r>
              <a:rPr lang="ru-RU" sz="1800" dirty="0" err="1"/>
              <a:t>здоров'я</a:t>
            </a:r>
            <a:r>
              <a:rPr lang="ru-RU" sz="1800" dirty="0"/>
              <a:t>, </a:t>
            </a:r>
            <a:r>
              <a:rPr lang="ru-RU" sz="1800" dirty="0" err="1"/>
              <a:t>освіта</a:t>
            </a:r>
            <a:r>
              <a:rPr lang="ru-RU" sz="1800" dirty="0"/>
              <a:t>, </a:t>
            </a:r>
            <a:r>
              <a:rPr lang="ru-RU" sz="1800" dirty="0" err="1"/>
              <a:t>житлова</a:t>
            </a:r>
            <a:r>
              <a:rPr lang="ru-RU" sz="1800" dirty="0"/>
              <a:t> </a:t>
            </a:r>
            <a:r>
              <a:rPr lang="ru-RU" sz="1800" dirty="0" err="1"/>
              <a:t>політика</a:t>
            </a:r>
            <a:r>
              <a:rPr lang="ru-RU" sz="1800" dirty="0"/>
              <a:t> і </a:t>
            </a:r>
            <a:r>
              <a:rPr lang="ru-RU" sz="1800" dirty="0" err="1"/>
              <a:t>сільське</a:t>
            </a:r>
            <a:r>
              <a:rPr lang="ru-RU" sz="1800" dirty="0"/>
              <a:t> </a:t>
            </a:r>
            <a:r>
              <a:rPr lang="ru-RU" sz="1800" dirty="0" err="1"/>
              <a:t>господарство</a:t>
            </a:r>
            <a:r>
              <a:rPr lang="ru-RU" sz="1800" dirty="0"/>
              <a:t>. </a:t>
            </a:r>
            <a:endParaRPr lang="ru-RU" sz="1800" dirty="0" smtClean="0"/>
          </a:p>
          <a:p>
            <a:pPr algn="ctr"/>
            <a:r>
              <a:rPr lang="uk-UA" sz="1800" dirty="0"/>
              <a:t> </a:t>
            </a:r>
            <a:r>
              <a:rPr lang="ru-RU" sz="1800" dirty="0"/>
              <a:t> </a:t>
            </a:r>
            <a:r>
              <a:rPr lang="ru-RU" sz="1800" dirty="0" err="1"/>
              <a:t>Прихід</a:t>
            </a:r>
            <a:r>
              <a:rPr lang="ru-RU" sz="1800" dirty="0"/>
              <a:t> до влади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Путіна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/>
              <a:t>та </a:t>
            </a:r>
            <a:r>
              <a:rPr lang="ru-RU" sz="1800" dirty="0" err="1"/>
              <a:t>його</a:t>
            </a:r>
            <a:r>
              <a:rPr lang="ru-RU" sz="1800" dirty="0"/>
              <a:t> </a:t>
            </a:r>
            <a:r>
              <a:rPr lang="ru-RU" sz="1800" dirty="0" err="1"/>
              <a:t>команди</a:t>
            </a:r>
            <a:r>
              <a:rPr lang="ru-RU" sz="1800" dirty="0"/>
              <a:t> </a:t>
            </a:r>
            <a:r>
              <a:rPr lang="ru-RU" sz="1800" dirty="0" err="1"/>
              <a:t>ознаменувався</a:t>
            </a:r>
            <a:r>
              <a:rPr lang="ru-RU" sz="1800" dirty="0"/>
              <a:t> </a:t>
            </a:r>
            <a:r>
              <a:rPr lang="ru-RU" sz="1800" dirty="0" err="1"/>
              <a:t>відходом</a:t>
            </a:r>
            <a:r>
              <a:rPr lang="ru-RU" sz="1800" dirty="0"/>
              <a:t> від </a:t>
            </a:r>
            <a:r>
              <a:rPr lang="ru-RU" sz="1800" dirty="0" err="1"/>
              <a:t>ліберального</a:t>
            </a:r>
            <a:r>
              <a:rPr lang="ru-RU" sz="1800" dirty="0"/>
              <a:t> шляху </a:t>
            </a:r>
            <a:r>
              <a:rPr lang="ru-RU" sz="1800" dirty="0" err="1"/>
              <a:t>розвитку</a:t>
            </a:r>
            <a:r>
              <a:rPr lang="ru-RU" sz="1800" dirty="0"/>
              <a:t>: </a:t>
            </a:r>
            <a:r>
              <a:rPr lang="ru-RU" sz="1800" dirty="0" err="1"/>
              <a:t>з'являються</a:t>
            </a:r>
            <a:r>
              <a:rPr lang="ru-RU" sz="1800" dirty="0"/>
              <a:t> </a:t>
            </a:r>
            <a:r>
              <a:rPr lang="ru-RU" sz="1800" dirty="0" err="1"/>
              <a:t>факти</a:t>
            </a:r>
            <a:r>
              <a:rPr lang="ru-RU" sz="1800" dirty="0"/>
              <a:t> </a:t>
            </a:r>
            <a:r>
              <a:rPr lang="ru-RU" sz="1800" dirty="0" err="1"/>
              <a:t>наступу</a:t>
            </a:r>
            <a:r>
              <a:rPr lang="ru-RU" sz="1800" dirty="0"/>
              <a:t> на </a:t>
            </a:r>
            <a:r>
              <a:rPr lang="ru-RU" sz="1800" dirty="0" err="1"/>
              <a:t>журналістику</a:t>
            </a:r>
            <a:r>
              <a:rPr lang="ru-RU" sz="1800" dirty="0"/>
              <a:t> і свободу слова, роль парламенту у </a:t>
            </a:r>
            <a:r>
              <a:rPr lang="ru-RU" sz="1800" dirty="0" err="1"/>
              <a:t>політичному</a:t>
            </a:r>
            <a:r>
              <a:rPr lang="ru-RU" sz="1800" dirty="0"/>
              <a:t> </a:t>
            </a:r>
            <a:r>
              <a:rPr lang="ru-RU" sz="1800" dirty="0" err="1"/>
              <a:t>житті</a:t>
            </a:r>
            <a:r>
              <a:rPr lang="ru-RU" sz="1800" dirty="0"/>
              <a:t> </a:t>
            </a:r>
            <a:r>
              <a:rPr lang="ru-RU" sz="1800" dirty="0" err="1"/>
              <a:t>зменшується</a:t>
            </a:r>
            <a:r>
              <a:rPr lang="ru-RU" sz="1800" dirty="0"/>
              <a:t>, </a:t>
            </a:r>
            <a:r>
              <a:rPr lang="ru-RU" sz="1800" dirty="0" err="1"/>
              <a:t>скасовуються</a:t>
            </a:r>
            <a:r>
              <a:rPr lang="ru-RU" sz="1800" dirty="0"/>
              <a:t> </a:t>
            </a:r>
            <a:r>
              <a:rPr lang="ru-RU" sz="1800" dirty="0" err="1"/>
              <a:t>прямі</a:t>
            </a:r>
            <a:r>
              <a:rPr lang="ru-RU" sz="1800" dirty="0"/>
              <a:t> </a:t>
            </a:r>
            <a:r>
              <a:rPr lang="ru-RU" sz="1800" dirty="0" err="1"/>
              <a:t>вибори</a:t>
            </a:r>
            <a:r>
              <a:rPr lang="ru-RU" sz="1800" dirty="0"/>
              <a:t> </a:t>
            </a:r>
            <a:r>
              <a:rPr lang="ru-RU" sz="1800" dirty="0" err="1"/>
              <a:t>голів</a:t>
            </a:r>
            <a:r>
              <a:rPr lang="ru-RU" sz="1800" dirty="0"/>
              <a:t> </a:t>
            </a:r>
            <a:r>
              <a:rPr lang="ru-RU" sz="1800" dirty="0" err="1"/>
              <a:t>суб'єктів</a:t>
            </a:r>
            <a:r>
              <a:rPr lang="ru-RU" sz="1800" dirty="0"/>
              <a:t> </a:t>
            </a:r>
            <a:r>
              <a:rPr lang="ru-RU" sz="1800" dirty="0" err="1"/>
              <a:t>федерації</a:t>
            </a:r>
            <a:r>
              <a:rPr lang="ru-RU" sz="1800" dirty="0"/>
              <a:t>, </a:t>
            </a:r>
            <a:r>
              <a:rPr lang="ru-RU" sz="1800" dirty="0" err="1"/>
              <a:t>тепер</a:t>
            </a:r>
            <a:r>
              <a:rPr lang="ru-RU" sz="1800" dirty="0"/>
              <a:t> </a:t>
            </a:r>
            <a:r>
              <a:rPr lang="ru-RU" sz="1800" dirty="0" err="1"/>
              <a:t>кандидатів</a:t>
            </a:r>
            <a:r>
              <a:rPr lang="ru-RU" sz="1800" dirty="0"/>
              <a:t> </a:t>
            </a:r>
            <a:r>
              <a:rPr lang="ru-RU" sz="1800" dirty="0" err="1"/>
              <a:t>пропонує</a:t>
            </a:r>
            <a:r>
              <a:rPr lang="ru-RU" sz="1800" dirty="0"/>
              <a:t> Президент РФ, </a:t>
            </a:r>
            <a:r>
              <a:rPr lang="ru-RU" sz="1800" dirty="0" err="1"/>
              <a:t>їх</a:t>
            </a:r>
            <a:r>
              <a:rPr lang="ru-RU" sz="1800" dirty="0"/>
              <a:t> </a:t>
            </a:r>
            <a:r>
              <a:rPr lang="ru-RU" sz="1800" dirty="0" err="1"/>
              <a:t>затверджує</a:t>
            </a:r>
            <a:r>
              <a:rPr lang="ru-RU" sz="1800" dirty="0"/>
              <a:t> </a:t>
            </a:r>
            <a:r>
              <a:rPr lang="ru-RU" sz="1800" dirty="0" err="1"/>
              <a:t>місцевий</a:t>
            </a:r>
            <a:r>
              <a:rPr lang="ru-RU" sz="1800" dirty="0"/>
              <a:t> </a:t>
            </a:r>
            <a:r>
              <a:rPr lang="ru-RU" sz="1800" dirty="0" err="1"/>
              <a:t>законодавчий</a:t>
            </a:r>
            <a:r>
              <a:rPr lang="ru-RU" sz="1800" dirty="0"/>
              <a:t> орган. </a:t>
            </a:r>
            <a:endParaRPr lang="ru-RU" sz="1800" dirty="0" smtClean="0"/>
          </a:p>
          <a:p>
            <a:pPr algn="ctr"/>
            <a:r>
              <a:rPr lang="uk-UA" sz="1800" dirty="0"/>
              <a:t> </a:t>
            </a:r>
            <a:r>
              <a:rPr lang="uk-UA" sz="1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З 2000 р. </a:t>
            </a:r>
            <a:r>
              <a:rPr lang="uk-UA" sz="1800" dirty="0"/>
              <a:t>в РФ проводився політичний курс зміцнення центральної (федеральної) й ослаблення регіональної влади (зміцнення вертикалі виконавчої влади), націоналізації деяких підприємств, що сприяло зміцненню політичного впливу федеральних властей.</a:t>
            </a:r>
            <a:endParaRPr lang="ru-RU" sz="1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666" y="1052736"/>
            <a:ext cx="2537082" cy="2594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689" y="3873704"/>
            <a:ext cx="2930751" cy="2195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005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836712"/>
            <a:ext cx="3810000" cy="3735288"/>
          </a:xfrm>
        </p:spPr>
        <p:txBody>
          <a:bodyPr>
            <a:normAutofit/>
          </a:bodyPr>
          <a:lstStyle/>
          <a:p>
            <a:r>
              <a:rPr lang="ru-RU" sz="1800" dirty="0"/>
              <a:t>У </a:t>
            </a:r>
            <a:r>
              <a:rPr lang="ru-RU" sz="1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2004 р. </a:t>
            </a:r>
            <a:r>
              <a:rPr lang="ru-RU" sz="1800" dirty="0" err="1"/>
              <a:t>Путіна</a:t>
            </a:r>
            <a:r>
              <a:rPr lang="ru-RU" sz="1800" dirty="0"/>
              <a:t> В. В. </a:t>
            </a:r>
            <a:r>
              <a:rPr lang="ru-RU" sz="1800" dirty="0" err="1"/>
              <a:t>переобрано</a:t>
            </a:r>
            <a:r>
              <a:rPr lang="ru-RU" sz="1800" dirty="0"/>
              <a:t> президентом на </a:t>
            </a:r>
            <a:r>
              <a:rPr lang="ru-RU" sz="1800" dirty="0" err="1"/>
              <a:t>другий</a:t>
            </a:r>
            <a:r>
              <a:rPr lang="ru-RU" sz="1800" dirty="0"/>
              <a:t> </a:t>
            </a:r>
            <a:r>
              <a:rPr lang="ru-RU" sz="1800" dirty="0" err="1"/>
              <a:t>термін</a:t>
            </a:r>
            <a:r>
              <a:rPr lang="ru-RU" sz="1800" dirty="0"/>
              <a:t>. 2008 р. президентом </a:t>
            </a:r>
            <a:r>
              <a:rPr lang="ru-RU" sz="1800" dirty="0" err="1"/>
              <a:t>обрали</a:t>
            </a:r>
            <a:r>
              <a:rPr lang="ru-RU" sz="1800" dirty="0"/>
              <a:t> </a:t>
            </a:r>
            <a:r>
              <a:rPr lang="ru-RU" sz="1800" dirty="0" err="1"/>
              <a:t>Медведєва</a:t>
            </a:r>
            <a:r>
              <a:rPr lang="ru-RU" sz="1800" dirty="0"/>
              <a:t> </a:t>
            </a:r>
            <a:r>
              <a:rPr lang="ru-RU" sz="1800" dirty="0" err="1"/>
              <a:t>Дмитра</a:t>
            </a:r>
            <a:r>
              <a:rPr lang="ru-RU" sz="1800" dirty="0"/>
              <a:t> </a:t>
            </a:r>
            <a:r>
              <a:rPr lang="ru-RU" sz="1800" dirty="0" err="1"/>
              <a:t>Анатолійовича</a:t>
            </a:r>
            <a:r>
              <a:rPr lang="ru-RU" sz="1800" dirty="0"/>
              <a:t>. 8 </a:t>
            </a:r>
            <a:r>
              <a:rPr lang="ru-RU" sz="1800" dirty="0" err="1"/>
              <a:t>серпня</a:t>
            </a:r>
            <a:r>
              <a:rPr lang="ru-RU" sz="1800" dirty="0"/>
              <a:t> 2008-го </a:t>
            </a:r>
            <a:r>
              <a:rPr lang="ru-RU" sz="1800" dirty="0" err="1"/>
              <a:t>Росія</a:t>
            </a:r>
            <a:r>
              <a:rPr lang="ru-RU" sz="1800" dirty="0"/>
              <a:t> вступила в </a:t>
            </a:r>
            <a:r>
              <a:rPr lang="ru-RU" sz="1800" dirty="0" err="1"/>
              <a:t>збройний</a:t>
            </a:r>
            <a:r>
              <a:rPr lang="ru-RU" sz="1800" dirty="0"/>
              <a:t> </a:t>
            </a:r>
            <a:r>
              <a:rPr lang="ru-RU" sz="1800" dirty="0" err="1"/>
              <a:t>конфлікт</a:t>
            </a:r>
            <a:r>
              <a:rPr lang="ru-RU" sz="1800" dirty="0"/>
              <a:t> </a:t>
            </a:r>
            <a:r>
              <a:rPr lang="ru-RU" sz="1800" dirty="0" err="1"/>
              <a:t>із</a:t>
            </a:r>
            <a:r>
              <a:rPr lang="ru-RU" sz="1800" dirty="0"/>
              <a:t> </a:t>
            </a:r>
            <a:r>
              <a:rPr lang="ru-RU" sz="1800" dirty="0" err="1"/>
              <a:t>Грузією</a:t>
            </a:r>
            <a:r>
              <a:rPr lang="ru-RU" sz="1800" dirty="0"/>
              <a:t>.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17032"/>
            <a:ext cx="3168352" cy="237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219" y="980728"/>
            <a:ext cx="287745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203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121</TotalTime>
  <Words>1123</Words>
  <Application>Microsoft Office PowerPoint</Application>
  <PresentationFormat>Экран (4:3)</PresentationFormat>
  <Paragraphs>56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NewsPrint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1990-ті роки . Президенство Єльцина.</vt:lpstr>
      <vt:lpstr>Презентация PowerPoint</vt:lpstr>
      <vt:lpstr>Презентация PowerPoint</vt:lpstr>
      <vt:lpstr>2000-ні роки.Президенство В.Путіна та Д.Медведєва</vt:lpstr>
      <vt:lpstr>Презентация PowerPoint</vt:lpstr>
      <vt:lpstr>2010-ті роки</vt:lpstr>
      <vt:lpstr>Міжнародні відносини</vt:lpstr>
      <vt:lpstr>                                             </vt:lpstr>
      <vt:lpstr>Пропаганда війни в Росії</vt:lpstr>
      <vt:lpstr>Презентация PowerPoint</vt:lpstr>
      <vt:lpstr>Презентация PowerPoint</vt:lpstr>
      <vt:lpstr>    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14</cp:revision>
  <dcterms:modified xsi:type="dcterms:W3CDTF">2015-01-25T13:21:17Z</dcterms:modified>
</cp:coreProperties>
</file>